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9" r:id="rId4"/>
    <p:sldId id="269" r:id="rId5"/>
    <p:sldId id="280" r:id="rId6"/>
    <p:sldId id="271" r:id="rId7"/>
    <p:sldId id="281" r:id="rId8"/>
    <p:sldId id="286" r:id="rId9"/>
    <p:sldId id="287" r:id="rId10"/>
    <p:sldId id="285" r:id="rId11"/>
    <p:sldId id="270" r:id="rId12"/>
    <p:sldId id="272" r:id="rId13"/>
    <p:sldId id="282" r:id="rId14"/>
    <p:sldId id="273" r:id="rId15"/>
    <p:sldId id="274" r:id="rId16"/>
    <p:sldId id="283" r:id="rId17"/>
    <p:sldId id="275" r:id="rId18"/>
    <p:sldId id="276" r:id="rId19"/>
    <p:sldId id="284" r:id="rId20"/>
    <p:sldId id="277" r:id="rId21"/>
    <p:sldId id="278" r:id="rId22"/>
    <p:sldId id="258" r:id="rId23"/>
    <p:sldId id="259" r:id="rId24"/>
    <p:sldId id="260" r:id="rId25"/>
    <p:sldId id="261" r:id="rId26"/>
    <p:sldId id="268" r:id="rId27"/>
    <p:sldId id="266" r:id="rId28"/>
    <p:sldId id="262" r:id="rId29"/>
    <p:sldId id="263" r:id="rId30"/>
    <p:sldId id="264" r:id="rId31"/>
    <p:sldId id="265"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46" autoAdjust="0"/>
    <p:restoredTop sz="94660"/>
  </p:normalViewPr>
  <p:slideViewPr>
    <p:cSldViewPr snapToObjects="1">
      <p:cViewPr>
        <p:scale>
          <a:sx n="75" d="100"/>
          <a:sy n="75" d="100"/>
        </p:scale>
        <p:origin x="-2704" y="-5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72873317-6696-6A4B-A4AA-5B613897A611}"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72873317-6696-6A4B-A4AA-5B613897A611}" type="datetimeFigureOut">
              <a:rPr lang="en-US" smtClean="0"/>
              <a:pPr/>
              <a:t>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72873317-6696-6A4B-A4AA-5B613897A611}" type="datetimeFigureOut">
              <a:rPr lang="en-US" smtClean="0"/>
              <a:pPr/>
              <a:t>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72873317-6696-6A4B-A4AA-5B613897A611}" type="datetimeFigureOut">
              <a:rPr lang="en-US" smtClean="0"/>
              <a:pPr/>
              <a:t>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873317-6696-6A4B-A4AA-5B613897A611}" type="datetimeFigureOut">
              <a:rPr lang="en-US" smtClean="0"/>
              <a:pPr/>
              <a:t>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2873317-6696-6A4B-A4AA-5B613897A611}" type="datetimeFigureOut">
              <a:rPr lang="en-US" smtClean="0"/>
              <a:pPr/>
              <a:t>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2873317-6696-6A4B-A4AA-5B613897A611}" type="datetimeFigureOut">
              <a:rPr lang="en-US" smtClean="0"/>
              <a:pPr/>
              <a:t>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873317-6696-6A4B-A4AA-5B613897A611}" type="datetimeFigureOut">
              <a:rPr lang="en-US" smtClean="0"/>
              <a:pPr/>
              <a:t>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F01EB-96E6-994E-B2EA-EF94074BD8F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873317-6696-6A4B-A4AA-5B613897A611}" type="datetimeFigureOut">
              <a:rPr lang="en-US" smtClean="0"/>
              <a:pPr/>
              <a:t>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2F01EB-96E6-994E-B2EA-EF94074BD8F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g2"/>
          <p:cNvPicPr>
            <a:picLocks noChangeAspect="1" noChangeArrowheads="1"/>
          </p:cNvPicPr>
          <p:nvPr/>
        </p:nvPicPr>
        <p:blipFill>
          <a:blip r:embed="rId2"/>
          <a:srcRect/>
          <a:stretch>
            <a:fillRect/>
          </a:stretch>
        </p:blipFill>
        <p:spPr bwMode="auto">
          <a:xfrm>
            <a:off x="-31750" y="-26988"/>
            <a:ext cx="9251950" cy="7400926"/>
          </a:xfrm>
          <a:prstGeom prst="rect">
            <a:avLst/>
          </a:prstGeom>
          <a:noFill/>
        </p:spPr>
      </p:pic>
      <p:sp>
        <p:nvSpPr>
          <p:cNvPr id="6" name="Text Box 6"/>
          <p:cNvSpPr txBox="1">
            <a:spLocks noChangeArrowheads="1"/>
          </p:cNvSpPr>
          <p:nvPr/>
        </p:nvSpPr>
        <p:spPr bwMode="auto">
          <a:xfrm>
            <a:off x="2987675" y="4662487"/>
            <a:ext cx="3240088" cy="366713"/>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1800" b="1" i="1" dirty="0">
                <a:solidFill>
                  <a:srgbClr val="3366FF"/>
                </a:solidFill>
              </a:rPr>
              <a:t>we unify communications</a:t>
            </a:r>
            <a:endParaRPr lang="en-US" sz="1800" b="1" i="1" dirty="0">
              <a:solidFill>
                <a:srgbClr val="3366FF"/>
              </a:solidFill>
            </a:endParaRPr>
          </a:p>
        </p:txBody>
      </p:sp>
      <p:sp>
        <p:nvSpPr>
          <p:cNvPr id="7" name="Text Box 9"/>
          <p:cNvSpPr txBox="1">
            <a:spLocks noChangeArrowheads="1"/>
          </p:cNvSpPr>
          <p:nvPr/>
        </p:nvSpPr>
        <p:spPr bwMode="auto">
          <a:xfrm>
            <a:off x="5257800" y="1819275"/>
            <a:ext cx="2524125" cy="457200"/>
          </a:xfrm>
          <a:prstGeom prst="rect">
            <a:avLst/>
          </a:prstGeom>
          <a:noFill/>
          <a:ln w="9525">
            <a:noFill/>
            <a:miter lim="800000"/>
            <a:headEnd/>
            <a:tailEnd/>
          </a:ln>
          <a:effectLst/>
        </p:spPr>
        <p:txBody>
          <a:bodyPr wrap="square">
            <a:prstTxWarp prst="textNoShape">
              <a:avLst/>
            </a:prstTxWarp>
            <a:spAutoFit/>
          </a:bodyPr>
          <a:lstStyle/>
          <a:p>
            <a:pPr algn="ctr">
              <a:spcBef>
                <a:spcPct val="50000"/>
              </a:spcBef>
            </a:pPr>
            <a:r>
              <a:rPr lang="en-GB" sz="2400" b="1" dirty="0">
                <a:solidFill>
                  <a:srgbClr val="DCDCDC"/>
                </a:solidFill>
              </a:rPr>
              <a:t>Welcome to</a:t>
            </a:r>
            <a:endParaRPr lang="en-US" sz="2400" b="1" dirty="0">
              <a:solidFill>
                <a:srgbClr val="DCDCDC"/>
              </a:solidFill>
            </a:endParaRPr>
          </a:p>
        </p:txBody>
      </p:sp>
      <p:sp>
        <p:nvSpPr>
          <p:cNvPr id="10" name="Text Box 7"/>
          <p:cNvSpPr txBox="1">
            <a:spLocks noChangeArrowheads="1"/>
          </p:cNvSpPr>
          <p:nvPr/>
        </p:nvSpPr>
        <p:spPr bwMode="auto">
          <a:xfrm>
            <a:off x="2878138" y="6597650"/>
            <a:ext cx="3384550" cy="274638"/>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1200" b="1" dirty="0">
                <a:solidFill>
                  <a:srgbClr val="909090"/>
                </a:solidFill>
              </a:rPr>
              <a:t>WWW.BICOMSYSTEMS.COM</a:t>
            </a:r>
            <a:endParaRPr lang="en-US" sz="1200" b="1" dirty="0">
              <a:solidFill>
                <a:srgbClr val="909090"/>
              </a:solidFill>
            </a:endParaRPr>
          </a:p>
        </p:txBody>
      </p:sp>
      <p:pic>
        <p:nvPicPr>
          <p:cNvPr id="11" name="Picture 10" descr="logo-_doubl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400" y="1484784"/>
            <a:ext cx="7569200" cy="34798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Picture 70"/>
          <p:cNvPicPr>
            <a:picLocks noChangeAspect="1"/>
          </p:cNvPicPr>
          <p:nvPr/>
        </p:nvPicPr>
        <p:blipFill>
          <a:blip r:embed="rId2"/>
          <a:stretch>
            <a:fillRect/>
          </a:stretch>
        </p:blipFill>
        <p:spPr>
          <a:xfrm>
            <a:off x="3378200" y="1638000"/>
            <a:ext cx="2424499" cy="1503189"/>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Advanced Telephony Computing </a:t>
            </a:r>
            <a:r>
              <a:rPr lang="en-US" sz="1400" b="1" dirty="0" smtClean="0"/>
              <a:t>Architecture</a:t>
            </a:r>
            <a:r>
              <a:rPr lang="en-US" sz="1400" b="1" dirty="0" smtClean="0">
                <a:latin typeface="Calibri"/>
                <a:cs typeface="Calibri"/>
              </a:rPr>
              <a:t> </a:t>
            </a:r>
            <a:r>
              <a:rPr lang="ta-IN" sz="1400" b="1" dirty="0" smtClean="0">
                <a:latin typeface="Calibri"/>
                <a:cs typeface="Calibri"/>
              </a:rPr>
              <a:t>1</a:t>
            </a:r>
            <a:r>
              <a:rPr lang="ta-IN" sz="1400" b="1" baseline="30000" dirty="0" smtClean="0">
                <a:latin typeface="Calibri"/>
                <a:cs typeface="Calibri"/>
              </a:rPr>
              <a:t>st</a:t>
            </a:r>
            <a:r>
              <a:rPr lang="ta-IN" sz="1400" b="1" dirty="0" smtClean="0">
                <a:latin typeface="Calibri"/>
                <a:cs typeface="Calibri"/>
              </a:rPr>
              <a:t> Year</a:t>
            </a:r>
            <a:endParaRPr kumimoji="0" lang="en-US" sz="1400" b="1" u="none" strike="noStrike" kern="0" cap="none" spc="0" normalizeH="0" baseline="0" noProof="0" dirty="0">
              <a:ln>
                <a:noFill/>
              </a:ln>
              <a:effectLst/>
              <a:uLnTx/>
              <a:uFillTx/>
              <a:latin typeface="Calibri"/>
              <a:cs typeface="Calibri"/>
            </a:endParaRPr>
          </a:p>
        </p:txBody>
      </p:sp>
      <p:sp>
        <p:nvSpPr>
          <p:cNvPr id="29" name="TextBox 28"/>
          <p:cNvSpPr txBox="1"/>
          <p:nvPr/>
        </p:nvSpPr>
        <p:spPr>
          <a:xfrm>
            <a:off x="381000" y="219670"/>
            <a:ext cx="1600200" cy="523220"/>
          </a:xfrm>
          <a:prstGeom prst="rect">
            <a:avLst/>
          </a:prstGeom>
          <a:noFill/>
        </p:spPr>
        <p:txBody>
          <a:bodyPr wrap="square" rtlCol="0">
            <a:spAutoFit/>
          </a:bodyPr>
          <a:lstStyle/>
          <a:p>
            <a:pPr algn="ctr"/>
            <a:r>
              <a:rPr lang="ta-IN" sz="1400" b="1" dirty="0" smtClean="0"/>
              <a:t>Los Angeles</a:t>
            </a:r>
          </a:p>
          <a:p>
            <a:pPr algn="ctr"/>
            <a:r>
              <a:rPr lang="en-US" sz="1400" b="1" dirty="0" smtClean="0"/>
              <a:t>Controller</a:t>
            </a:r>
            <a:endParaRPr lang="en-US" sz="1400" b="1" dirty="0"/>
          </a:p>
        </p:txBody>
      </p:sp>
      <p:sp>
        <p:nvSpPr>
          <p:cNvPr id="30" name="TextBox 29"/>
          <p:cNvSpPr txBox="1"/>
          <p:nvPr/>
        </p:nvSpPr>
        <p:spPr>
          <a:xfrm>
            <a:off x="7391400" y="219670"/>
            <a:ext cx="1143000" cy="523220"/>
          </a:xfrm>
          <a:prstGeom prst="rect">
            <a:avLst/>
          </a:prstGeom>
          <a:noFill/>
        </p:spPr>
        <p:txBody>
          <a:bodyPr wrap="square" rtlCol="0">
            <a:spAutoFit/>
          </a:bodyPr>
          <a:lstStyle/>
          <a:p>
            <a:pPr algn="ctr"/>
            <a:r>
              <a:rPr lang="ta-IN" sz="1400" b="1" dirty="0" smtClean="0"/>
              <a:t>New York</a:t>
            </a:r>
            <a:r>
              <a:rPr lang="en-US" sz="1400" b="1" dirty="0" smtClean="0"/>
              <a:t> Mirror</a:t>
            </a:r>
            <a:endParaRPr lang="en-US" sz="1400" b="1" dirty="0"/>
          </a:p>
        </p:txBody>
      </p:sp>
      <p:pic>
        <p:nvPicPr>
          <p:cNvPr id="35" name="Picture 34"/>
          <p:cNvPicPr>
            <a:picLocks noChangeAspect="1"/>
          </p:cNvPicPr>
          <p:nvPr/>
        </p:nvPicPr>
        <p:blipFill>
          <a:blip r:embed="rId3"/>
          <a:stretch>
            <a:fillRect/>
          </a:stretch>
        </p:blipFill>
        <p:spPr>
          <a:xfrm>
            <a:off x="5588000" y="438090"/>
            <a:ext cx="355600" cy="247650"/>
          </a:xfrm>
          <a:prstGeom prst="rect">
            <a:avLst/>
          </a:prstGeom>
        </p:spPr>
      </p:pic>
      <p:pic>
        <p:nvPicPr>
          <p:cNvPr id="36" name="Picture 35"/>
          <p:cNvPicPr>
            <a:picLocks noChangeAspect="1"/>
          </p:cNvPicPr>
          <p:nvPr/>
        </p:nvPicPr>
        <p:blipFill>
          <a:blip r:embed="rId4"/>
          <a:stretch>
            <a:fillRect/>
          </a:stretch>
        </p:blipFill>
        <p:spPr>
          <a:xfrm>
            <a:off x="2692400" y="438090"/>
            <a:ext cx="355600" cy="247650"/>
          </a:xfrm>
          <a:prstGeom prst="rect">
            <a:avLst/>
          </a:prstGeom>
        </p:spPr>
      </p:pic>
      <p:sp>
        <p:nvSpPr>
          <p:cNvPr id="38" name="TextBox 37"/>
          <p:cNvSpPr txBox="1"/>
          <p:nvPr/>
        </p:nvSpPr>
        <p:spPr>
          <a:xfrm>
            <a:off x="4114800" y="389691"/>
            <a:ext cx="990600" cy="276999"/>
          </a:xfrm>
          <a:prstGeom prst="rect">
            <a:avLst/>
          </a:prstGeom>
          <a:noFill/>
        </p:spPr>
        <p:txBody>
          <a:bodyPr wrap="square" rtlCol="0">
            <a:spAutoFit/>
          </a:bodyPr>
          <a:lstStyle/>
          <a:p>
            <a:pPr algn="ctr"/>
            <a:r>
              <a:rPr lang="en-US" sz="1200" b="1" dirty="0" smtClean="0"/>
              <a:t>MIRRORING</a:t>
            </a:r>
            <a:endParaRPr lang="en-US" sz="1200" b="1" dirty="0"/>
          </a:p>
        </p:txBody>
      </p:sp>
      <p:pic>
        <p:nvPicPr>
          <p:cNvPr id="39" name="Picture 38"/>
          <p:cNvPicPr>
            <a:picLocks noChangeAspect="1"/>
          </p:cNvPicPr>
          <p:nvPr/>
        </p:nvPicPr>
        <p:blipFill>
          <a:blip r:embed="rId4"/>
          <a:stretch>
            <a:fillRect/>
          </a:stretch>
        </p:blipFill>
        <p:spPr>
          <a:xfrm>
            <a:off x="3022600" y="438090"/>
            <a:ext cx="355600" cy="247650"/>
          </a:xfrm>
          <a:prstGeom prst="rect">
            <a:avLst/>
          </a:prstGeom>
        </p:spPr>
      </p:pic>
      <p:pic>
        <p:nvPicPr>
          <p:cNvPr id="40" name="Picture 39"/>
          <p:cNvPicPr>
            <a:picLocks noChangeAspect="1"/>
          </p:cNvPicPr>
          <p:nvPr/>
        </p:nvPicPr>
        <p:blipFill>
          <a:blip r:embed="rId4"/>
          <a:stretch>
            <a:fillRect/>
          </a:stretch>
        </p:blipFill>
        <p:spPr>
          <a:xfrm>
            <a:off x="3352800" y="438090"/>
            <a:ext cx="355600" cy="247650"/>
          </a:xfrm>
          <a:prstGeom prst="rect">
            <a:avLst/>
          </a:prstGeom>
        </p:spPr>
      </p:pic>
      <p:pic>
        <p:nvPicPr>
          <p:cNvPr id="41" name="Picture 40"/>
          <p:cNvPicPr>
            <a:picLocks noChangeAspect="1"/>
          </p:cNvPicPr>
          <p:nvPr/>
        </p:nvPicPr>
        <p:blipFill>
          <a:blip r:embed="rId4"/>
          <a:stretch>
            <a:fillRect/>
          </a:stretch>
        </p:blipFill>
        <p:spPr>
          <a:xfrm>
            <a:off x="2387600" y="438090"/>
            <a:ext cx="355600" cy="247650"/>
          </a:xfrm>
          <a:prstGeom prst="rect">
            <a:avLst/>
          </a:prstGeom>
        </p:spPr>
      </p:pic>
      <p:pic>
        <p:nvPicPr>
          <p:cNvPr id="42" name="Picture 41"/>
          <p:cNvPicPr>
            <a:picLocks noChangeAspect="1"/>
          </p:cNvPicPr>
          <p:nvPr/>
        </p:nvPicPr>
        <p:blipFill>
          <a:blip r:embed="rId3"/>
          <a:stretch>
            <a:fillRect/>
          </a:stretch>
        </p:blipFill>
        <p:spPr>
          <a:xfrm>
            <a:off x="5918200" y="438090"/>
            <a:ext cx="355600" cy="247650"/>
          </a:xfrm>
          <a:prstGeom prst="rect">
            <a:avLst/>
          </a:prstGeom>
        </p:spPr>
      </p:pic>
      <p:pic>
        <p:nvPicPr>
          <p:cNvPr id="43" name="Picture 42"/>
          <p:cNvPicPr>
            <a:picLocks noChangeAspect="1"/>
          </p:cNvPicPr>
          <p:nvPr/>
        </p:nvPicPr>
        <p:blipFill>
          <a:blip r:embed="rId3"/>
          <a:stretch>
            <a:fillRect/>
          </a:stretch>
        </p:blipFill>
        <p:spPr>
          <a:xfrm>
            <a:off x="6273800" y="438090"/>
            <a:ext cx="355600" cy="247650"/>
          </a:xfrm>
          <a:prstGeom prst="rect">
            <a:avLst/>
          </a:prstGeom>
        </p:spPr>
      </p:pic>
      <p:pic>
        <p:nvPicPr>
          <p:cNvPr id="44" name="Picture 43"/>
          <p:cNvPicPr>
            <a:picLocks noChangeAspect="1"/>
          </p:cNvPicPr>
          <p:nvPr/>
        </p:nvPicPr>
        <p:blipFill>
          <a:blip r:embed="rId3"/>
          <a:stretch>
            <a:fillRect/>
          </a:stretch>
        </p:blipFill>
        <p:spPr>
          <a:xfrm>
            <a:off x="6629400" y="438090"/>
            <a:ext cx="355600" cy="247650"/>
          </a:xfrm>
          <a:prstGeom prst="rect">
            <a:avLst/>
          </a:prstGeom>
        </p:spPr>
      </p:pic>
      <p:sp>
        <p:nvSpPr>
          <p:cNvPr id="45" name="TextBox 44"/>
          <p:cNvSpPr txBox="1"/>
          <p:nvPr/>
        </p:nvSpPr>
        <p:spPr>
          <a:xfrm>
            <a:off x="-50800" y="694492"/>
            <a:ext cx="2489200" cy="246221"/>
          </a:xfrm>
          <a:prstGeom prst="rect">
            <a:avLst/>
          </a:prstGeom>
          <a:noFill/>
        </p:spPr>
        <p:txBody>
          <a:bodyPr wrap="square" rtlCol="0">
            <a:spAutoFit/>
          </a:bodyPr>
          <a:lstStyle/>
          <a:p>
            <a:pPr algn="ctr"/>
            <a:r>
              <a:rPr lang="en-US" sz="1000" dirty="0" smtClean="0"/>
              <a:t>Hardware </a:t>
            </a:r>
            <a:r>
              <a:rPr lang="en-US" sz="1000" dirty="0"/>
              <a:t>4 nodes x 2 vSWITCH = 8 nodes</a:t>
            </a:r>
          </a:p>
        </p:txBody>
      </p:sp>
      <p:sp>
        <p:nvSpPr>
          <p:cNvPr id="46" name="TextBox 45"/>
          <p:cNvSpPr txBox="1"/>
          <p:nvPr/>
        </p:nvSpPr>
        <p:spPr>
          <a:xfrm>
            <a:off x="6705600" y="694490"/>
            <a:ext cx="2413000" cy="246221"/>
          </a:xfrm>
          <a:prstGeom prst="rect">
            <a:avLst/>
          </a:prstGeom>
          <a:noFill/>
        </p:spPr>
        <p:txBody>
          <a:bodyPr wrap="square" rtlCol="0">
            <a:spAutoFit/>
          </a:bodyPr>
          <a:lstStyle/>
          <a:p>
            <a:pPr algn="ctr"/>
            <a:r>
              <a:rPr lang="en-US" sz="1000" dirty="0" smtClean="0"/>
              <a:t>Hardware </a:t>
            </a:r>
            <a:r>
              <a:rPr lang="en-US" sz="1000" dirty="0"/>
              <a:t>4 nodes x 2 vSWITCH = 8 nodes</a:t>
            </a:r>
          </a:p>
        </p:txBody>
      </p:sp>
      <p:sp>
        <p:nvSpPr>
          <p:cNvPr id="55" name="Rectangle 54"/>
          <p:cNvSpPr/>
          <p:nvPr/>
        </p:nvSpPr>
        <p:spPr>
          <a:xfrm>
            <a:off x="457200" y="1047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56" name="Rectangle 55"/>
          <p:cNvSpPr/>
          <p:nvPr/>
        </p:nvSpPr>
        <p:spPr>
          <a:xfrm>
            <a:off x="4572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7" name="Rectangle 56"/>
          <p:cNvSpPr/>
          <p:nvPr/>
        </p:nvSpPr>
        <p:spPr>
          <a:xfrm>
            <a:off x="457200" y="1836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8" name="Rectangle 57"/>
          <p:cNvSpPr/>
          <p:nvPr/>
        </p:nvSpPr>
        <p:spPr>
          <a:xfrm>
            <a:off x="457200" y="2066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59" name="Rectangle 58"/>
          <p:cNvSpPr/>
          <p:nvPr/>
        </p:nvSpPr>
        <p:spPr>
          <a:xfrm>
            <a:off x="457200" y="2296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60" name="Rectangle 59"/>
          <p:cNvSpPr/>
          <p:nvPr/>
        </p:nvSpPr>
        <p:spPr>
          <a:xfrm>
            <a:off x="457200" y="2530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61" name="Rectangle 60"/>
          <p:cNvSpPr/>
          <p:nvPr/>
        </p:nvSpPr>
        <p:spPr>
          <a:xfrm>
            <a:off x="457200" y="27612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62" name="Rectangle 61"/>
          <p:cNvSpPr/>
          <p:nvPr/>
        </p:nvSpPr>
        <p:spPr>
          <a:xfrm>
            <a:off x="457200" y="2991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63" name="Rectangle 62"/>
          <p:cNvSpPr/>
          <p:nvPr/>
        </p:nvSpPr>
        <p:spPr>
          <a:xfrm>
            <a:off x="7200000" y="1047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64" name="TextBox 63"/>
          <p:cNvSpPr txBox="1"/>
          <p:nvPr/>
        </p:nvSpPr>
        <p:spPr>
          <a:xfrm>
            <a:off x="25400" y="1256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73" name="TextBox 72"/>
          <p:cNvSpPr txBox="1"/>
          <p:nvPr/>
        </p:nvSpPr>
        <p:spPr>
          <a:xfrm>
            <a:off x="25400" y="1638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74" name="TextBox 73"/>
          <p:cNvSpPr txBox="1"/>
          <p:nvPr/>
        </p:nvSpPr>
        <p:spPr>
          <a:xfrm>
            <a:off x="25400" y="1872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6" name="TextBox 75"/>
          <p:cNvSpPr txBox="1"/>
          <p:nvPr/>
        </p:nvSpPr>
        <p:spPr>
          <a:xfrm>
            <a:off x="457200" y="3200400"/>
            <a:ext cx="4140200" cy="507831"/>
          </a:xfrm>
          <a:prstGeom prst="rect">
            <a:avLst/>
          </a:prstGeom>
          <a:noFill/>
        </p:spPr>
        <p:txBody>
          <a:bodyPr wrap="square" lIns="0" rtlCol="0">
            <a:spAutoFit/>
          </a:bodyPr>
          <a:lstStyle/>
          <a:p>
            <a:r>
              <a:rPr lang="ta-IN" sz="900" b="1" dirty="0" smtClean="0"/>
              <a:t>Los Angeles</a:t>
            </a:r>
          </a:p>
          <a:p>
            <a:r>
              <a:rPr lang="en-GB" sz="900" dirty="0" smtClean="0"/>
              <a:t>N</a:t>
            </a:r>
            <a:r>
              <a:rPr lang="ta-IN" sz="900" dirty="0" smtClean="0"/>
              <a:t>ormal </a:t>
            </a:r>
            <a:r>
              <a:rPr lang="en-GB" sz="900" dirty="0" smtClean="0"/>
              <a:t>O</a:t>
            </a:r>
            <a:r>
              <a:rPr lang="ta-IN" sz="900" dirty="0" smtClean="0"/>
              <a:t>peration </a:t>
            </a:r>
            <a:r>
              <a:rPr lang="en-GB" sz="900" dirty="0" smtClean="0"/>
              <a:t>C</a:t>
            </a:r>
            <a:r>
              <a:rPr lang="ta-IN" sz="900" dirty="0" smtClean="0"/>
              <a:t>apacity 1000 concurrent calls, 10000 extensions circa.</a:t>
            </a:r>
          </a:p>
          <a:p>
            <a:r>
              <a:rPr lang="en-GB" sz="900" dirty="0" smtClean="0"/>
              <a:t>F</a:t>
            </a:r>
            <a:r>
              <a:rPr lang="ta-IN" sz="900" dirty="0" smtClean="0"/>
              <a:t>ailover </a:t>
            </a:r>
            <a:r>
              <a:rPr lang="en-GB" sz="900" dirty="0" smtClean="0"/>
              <a:t>O</a:t>
            </a:r>
            <a:r>
              <a:rPr lang="ta-IN" sz="900" dirty="0" smtClean="0"/>
              <a:t>peration </a:t>
            </a:r>
            <a:r>
              <a:rPr lang="en-GB" sz="900" dirty="0" smtClean="0"/>
              <a:t>C</a:t>
            </a:r>
            <a:r>
              <a:rPr lang="ta-IN" sz="900" dirty="0" smtClean="0"/>
              <a:t>apacity 15000 extensions.</a:t>
            </a:r>
            <a:endParaRPr lang="en-US" sz="900" dirty="0" smtClean="0"/>
          </a:p>
        </p:txBody>
      </p:sp>
      <p:sp>
        <p:nvSpPr>
          <p:cNvPr id="77" name="TextBox 76"/>
          <p:cNvSpPr txBox="1"/>
          <p:nvPr/>
        </p:nvSpPr>
        <p:spPr>
          <a:xfrm>
            <a:off x="8694000" y="1256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79" name="TextBox 78"/>
          <p:cNvSpPr txBox="1"/>
          <p:nvPr/>
        </p:nvSpPr>
        <p:spPr>
          <a:xfrm>
            <a:off x="25400" y="2106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80" name="TextBox 79"/>
          <p:cNvSpPr txBox="1"/>
          <p:nvPr/>
        </p:nvSpPr>
        <p:spPr>
          <a:xfrm>
            <a:off x="25400" y="234000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81" name="TextBox 80"/>
          <p:cNvSpPr txBox="1"/>
          <p:nvPr/>
        </p:nvSpPr>
        <p:spPr>
          <a:xfrm>
            <a:off x="25400" y="257040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82" name="TextBox 81"/>
          <p:cNvSpPr txBox="1"/>
          <p:nvPr/>
        </p:nvSpPr>
        <p:spPr>
          <a:xfrm>
            <a:off x="25400" y="279720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83" name="TextBox 82"/>
          <p:cNvSpPr txBox="1"/>
          <p:nvPr/>
        </p:nvSpPr>
        <p:spPr>
          <a:xfrm>
            <a:off x="25400" y="302040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84" name="TextBox 83"/>
          <p:cNvSpPr txBox="1"/>
          <p:nvPr/>
        </p:nvSpPr>
        <p:spPr>
          <a:xfrm>
            <a:off x="4488550" y="3200400"/>
            <a:ext cx="4140200" cy="523220"/>
          </a:xfrm>
          <a:prstGeom prst="rect">
            <a:avLst/>
          </a:prstGeom>
          <a:noFill/>
        </p:spPr>
        <p:txBody>
          <a:bodyPr wrap="square" rIns="0" rtlCol="0">
            <a:spAutoFit/>
          </a:bodyPr>
          <a:lstStyle/>
          <a:p>
            <a:pPr algn="r"/>
            <a:r>
              <a:rPr lang="ta-IN" sz="900" b="1" dirty="0" smtClean="0"/>
              <a:t>New York</a:t>
            </a:r>
          </a:p>
          <a:p>
            <a:pPr algn="r"/>
            <a:r>
              <a:rPr lang="ta-IN" sz="900" dirty="0" smtClean="0"/>
              <a:t>Normal Operation Capacity 500 concurrent calls, 5000 extensions circa.</a:t>
            </a:r>
          </a:p>
          <a:p>
            <a:pPr algn="r"/>
            <a:r>
              <a:rPr lang="ta-IN" sz="900" dirty="0" smtClean="0"/>
              <a:t>Failover Operation Capacity 15000 extensions.</a:t>
            </a:r>
            <a:endParaRPr lang="en-US" sz="1000" dirty="0"/>
          </a:p>
        </p:txBody>
      </p:sp>
      <p:sp>
        <p:nvSpPr>
          <p:cNvPr id="172" name="TextBox 171"/>
          <p:cNvSpPr txBox="1"/>
          <p:nvPr/>
        </p:nvSpPr>
        <p:spPr>
          <a:xfrm>
            <a:off x="457200" y="3733800"/>
            <a:ext cx="4140200" cy="2169825"/>
          </a:xfrm>
          <a:prstGeom prst="rect">
            <a:avLst/>
          </a:prstGeom>
          <a:noFill/>
        </p:spPr>
        <p:txBody>
          <a:bodyPr wrap="square" lIns="0" tIns="0" rIns="0" bIns="0" rtlCol="0">
            <a:spAutoFit/>
          </a:bodyPr>
          <a:lstStyle/>
          <a:p>
            <a:r>
              <a:rPr lang="en-US" sz="1100" b="1" dirty="0" smtClean="0">
                <a:latin typeface="Arial"/>
                <a:cs typeface="Arial"/>
              </a:rPr>
              <a:t>LEGEND</a:t>
            </a:r>
          </a:p>
          <a:p>
            <a:endParaRPr lang="en-US" sz="1100" b="1" dirty="0" smtClean="0">
              <a:latin typeface="Arial"/>
              <a:cs typeface="Arial"/>
            </a:endParaRPr>
          </a:p>
          <a:p>
            <a:r>
              <a:rPr lang="en-US" sz="1400" b="1" dirty="0" smtClean="0">
                <a:solidFill>
                  <a:srgbClr val="660066"/>
                </a:solidFill>
                <a:latin typeface="Arial"/>
                <a:cs typeface="Arial"/>
              </a:rPr>
              <a:t>Primary Controller</a:t>
            </a:r>
          </a:p>
          <a:p>
            <a:r>
              <a:rPr lang="en-US" sz="1100" dirty="0" smtClean="0">
                <a:latin typeface="Arial"/>
                <a:cs typeface="Arial"/>
              </a:rPr>
              <a:t>Monitors all nodes and ensure that services are working.</a:t>
            </a:r>
          </a:p>
          <a:p>
            <a:endParaRPr lang="en-US" sz="1100" dirty="0" smtClean="0">
              <a:latin typeface="Arial"/>
              <a:cs typeface="Arial"/>
            </a:endParaRPr>
          </a:p>
          <a:p>
            <a:r>
              <a:rPr lang="en-US" sz="1400" b="1" dirty="0" smtClean="0">
                <a:solidFill>
                  <a:srgbClr val="FF6600"/>
                </a:solidFill>
                <a:latin typeface="Arial"/>
                <a:cs typeface="Arial"/>
              </a:rPr>
              <a:t>Secondary Controller</a:t>
            </a:r>
          </a:p>
          <a:p>
            <a:r>
              <a:rPr lang="en-US" sz="1100" dirty="0" smtClean="0">
                <a:latin typeface="Arial"/>
                <a:cs typeface="Arial"/>
              </a:rPr>
              <a:t>Monitors </a:t>
            </a:r>
            <a:r>
              <a:rPr lang="en-US" sz="1100" b="1" dirty="0" smtClean="0">
                <a:solidFill>
                  <a:srgbClr val="660066"/>
                </a:solidFill>
                <a:latin typeface="Arial"/>
                <a:cs typeface="Arial"/>
              </a:rPr>
              <a:t>Primary Controller </a:t>
            </a:r>
            <a:r>
              <a:rPr lang="en-US" sz="1100" dirty="0" smtClean="0">
                <a:latin typeface="Arial"/>
                <a:cs typeface="Arial"/>
              </a:rPr>
              <a:t>and mirror to itself. Should </a:t>
            </a:r>
            <a:r>
              <a:rPr lang="en-US" sz="1100" b="1" dirty="0" smtClean="0">
                <a:solidFill>
                  <a:srgbClr val="660066"/>
                </a:solidFill>
                <a:latin typeface="Arial"/>
                <a:cs typeface="Arial"/>
              </a:rPr>
              <a:t>Primary Controller</a:t>
            </a:r>
            <a:r>
              <a:rPr lang="en-US" sz="1100" dirty="0" smtClean="0">
                <a:latin typeface="Arial"/>
                <a:cs typeface="Arial"/>
              </a:rPr>
              <a:t> fail or if Central Office should become unavailable it will assume </a:t>
            </a:r>
            <a:r>
              <a:rPr lang="en-US" sz="1100" b="1" dirty="0" smtClean="0">
                <a:solidFill>
                  <a:srgbClr val="660066"/>
                </a:solidFill>
                <a:latin typeface="Arial"/>
                <a:cs typeface="Arial"/>
              </a:rPr>
              <a:t>Primary Controller</a:t>
            </a:r>
            <a:r>
              <a:rPr lang="en-US" sz="1100" dirty="0" smtClean="0">
                <a:latin typeface="Arial"/>
                <a:cs typeface="Arial"/>
              </a:rPr>
              <a:t> role. </a:t>
            </a:r>
          </a:p>
          <a:p>
            <a:endParaRPr lang="en-US" sz="1100" dirty="0" smtClean="0">
              <a:latin typeface="Arial"/>
              <a:cs typeface="Arial"/>
            </a:endParaRPr>
          </a:p>
          <a:p>
            <a:r>
              <a:rPr lang="en-US" sz="1400" b="1" dirty="0" smtClean="0">
                <a:solidFill>
                  <a:srgbClr val="008000"/>
                </a:solidFill>
                <a:latin typeface="Arial"/>
                <a:cs typeface="Arial"/>
              </a:rPr>
              <a:t>Live Host</a:t>
            </a:r>
            <a:endParaRPr lang="ta-IN" sz="1400" b="1" dirty="0" smtClean="0">
              <a:solidFill>
                <a:srgbClr val="008000"/>
              </a:solidFill>
              <a:latin typeface="Arial"/>
              <a:cs typeface="Arial"/>
            </a:endParaRPr>
          </a:p>
          <a:p>
            <a:r>
              <a:rPr lang="ta-IN" sz="1100" dirty="0" smtClean="0">
                <a:latin typeface="Arial"/>
                <a:cs typeface="Arial"/>
              </a:rPr>
              <a:t>Working services.</a:t>
            </a:r>
          </a:p>
        </p:txBody>
      </p:sp>
      <p:sp>
        <p:nvSpPr>
          <p:cNvPr id="173" name="Rectangle 172"/>
          <p:cNvSpPr/>
          <p:nvPr/>
        </p:nvSpPr>
        <p:spPr>
          <a:xfrm>
            <a:off x="72000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74" name="TextBox 173"/>
          <p:cNvSpPr txBox="1"/>
          <p:nvPr/>
        </p:nvSpPr>
        <p:spPr>
          <a:xfrm>
            <a:off x="8694000" y="1638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75" name="Rectangle 174"/>
          <p:cNvSpPr/>
          <p:nvPr/>
        </p:nvSpPr>
        <p:spPr>
          <a:xfrm>
            <a:off x="7200000" y="1836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76" name="Rectangle 175"/>
          <p:cNvSpPr/>
          <p:nvPr/>
        </p:nvSpPr>
        <p:spPr>
          <a:xfrm>
            <a:off x="7200000" y="2066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77" name="Rectangle 176"/>
          <p:cNvSpPr/>
          <p:nvPr/>
        </p:nvSpPr>
        <p:spPr>
          <a:xfrm>
            <a:off x="7200000" y="2296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78" name="TextBox 177"/>
          <p:cNvSpPr txBox="1"/>
          <p:nvPr/>
        </p:nvSpPr>
        <p:spPr>
          <a:xfrm>
            <a:off x="8694000" y="1872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179" name="TextBox 178"/>
          <p:cNvSpPr txBox="1"/>
          <p:nvPr/>
        </p:nvSpPr>
        <p:spPr>
          <a:xfrm>
            <a:off x="8694000" y="2106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180" name="TextBox 179"/>
          <p:cNvSpPr txBox="1"/>
          <p:nvPr/>
        </p:nvSpPr>
        <p:spPr>
          <a:xfrm>
            <a:off x="8694000" y="234000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181" name="Rectangle 180"/>
          <p:cNvSpPr/>
          <p:nvPr/>
        </p:nvSpPr>
        <p:spPr>
          <a:xfrm>
            <a:off x="7200000" y="2530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82" name="Rectangle 181"/>
          <p:cNvSpPr/>
          <p:nvPr/>
        </p:nvSpPr>
        <p:spPr>
          <a:xfrm>
            <a:off x="7200000" y="27612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83" name="Rectangle 182"/>
          <p:cNvSpPr/>
          <p:nvPr/>
        </p:nvSpPr>
        <p:spPr>
          <a:xfrm>
            <a:off x="7200000" y="2991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85" name="TextBox 184"/>
          <p:cNvSpPr txBox="1"/>
          <p:nvPr/>
        </p:nvSpPr>
        <p:spPr>
          <a:xfrm>
            <a:off x="8699500" y="257040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186" name="TextBox 185"/>
          <p:cNvSpPr txBox="1"/>
          <p:nvPr/>
        </p:nvSpPr>
        <p:spPr>
          <a:xfrm>
            <a:off x="8699500" y="279720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187" name="TextBox 186"/>
          <p:cNvSpPr txBox="1"/>
          <p:nvPr/>
        </p:nvSpPr>
        <p:spPr>
          <a:xfrm>
            <a:off x="8699500" y="302040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pic>
        <p:nvPicPr>
          <p:cNvPr id="189" name="Picture 188" descr="vswitch-small.png"/>
          <p:cNvPicPr>
            <a:picLocks noChangeAspect="1"/>
          </p:cNvPicPr>
          <p:nvPr/>
        </p:nvPicPr>
        <p:blipFill>
          <a:blip r:embed="rId5"/>
          <a:stretch>
            <a:fillRect/>
          </a:stretch>
        </p:blipFill>
        <p:spPr>
          <a:xfrm>
            <a:off x="2148881" y="1406063"/>
            <a:ext cx="1127719" cy="575137"/>
          </a:xfrm>
          <a:prstGeom prst="rect">
            <a:avLst/>
          </a:prstGeom>
        </p:spPr>
      </p:pic>
      <p:pic>
        <p:nvPicPr>
          <p:cNvPr id="190" name="Picture 189" descr="vswitch-small.png"/>
          <p:cNvPicPr>
            <a:picLocks noChangeAspect="1"/>
          </p:cNvPicPr>
          <p:nvPr/>
        </p:nvPicPr>
        <p:blipFill>
          <a:blip r:embed="rId5"/>
          <a:stretch>
            <a:fillRect/>
          </a:stretch>
        </p:blipFill>
        <p:spPr>
          <a:xfrm>
            <a:off x="2148881" y="2286000"/>
            <a:ext cx="1127719" cy="575137"/>
          </a:xfrm>
          <a:prstGeom prst="rect">
            <a:avLst/>
          </a:prstGeom>
        </p:spPr>
      </p:pic>
      <p:pic>
        <p:nvPicPr>
          <p:cNvPr id="191" name="Picture 190" descr="vswitch-small.png"/>
          <p:cNvPicPr>
            <a:picLocks noChangeAspect="1"/>
          </p:cNvPicPr>
          <p:nvPr/>
        </p:nvPicPr>
        <p:blipFill>
          <a:blip r:embed="rId5"/>
          <a:stretch>
            <a:fillRect/>
          </a:stretch>
        </p:blipFill>
        <p:spPr>
          <a:xfrm>
            <a:off x="5806481" y="1406063"/>
            <a:ext cx="1127719" cy="575137"/>
          </a:xfrm>
          <a:prstGeom prst="rect">
            <a:avLst/>
          </a:prstGeom>
        </p:spPr>
      </p:pic>
      <p:pic>
        <p:nvPicPr>
          <p:cNvPr id="192" name="Picture 191" descr="vswitch-small.png"/>
          <p:cNvPicPr>
            <a:picLocks noChangeAspect="1"/>
          </p:cNvPicPr>
          <p:nvPr/>
        </p:nvPicPr>
        <p:blipFill>
          <a:blip r:embed="rId5"/>
          <a:stretch>
            <a:fillRect/>
          </a:stretch>
        </p:blipFill>
        <p:spPr>
          <a:xfrm>
            <a:off x="5806481" y="2286000"/>
            <a:ext cx="1127719" cy="575137"/>
          </a:xfrm>
          <a:prstGeom prst="rect">
            <a:avLst/>
          </a:prstGeom>
        </p:spPr>
      </p:pic>
      <p:sp>
        <p:nvSpPr>
          <p:cNvPr id="193" name="Right Brace 192"/>
          <p:cNvSpPr/>
          <p:nvPr/>
        </p:nvSpPr>
        <p:spPr>
          <a:xfrm>
            <a:off x="1905000" y="1047690"/>
            <a:ext cx="406400" cy="215271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4" name="Right Brace 193"/>
          <p:cNvSpPr/>
          <p:nvPr/>
        </p:nvSpPr>
        <p:spPr>
          <a:xfrm rot="10800000">
            <a:off x="6756400" y="1047690"/>
            <a:ext cx="406400" cy="215271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5" name="Oval 194"/>
          <p:cNvSpPr/>
          <p:nvPr/>
        </p:nvSpPr>
        <p:spPr>
          <a:xfrm>
            <a:off x="3519101" y="2528501"/>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 name="Oval 195"/>
          <p:cNvSpPr/>
          <p:nvPr/>
        </p:nvSpPr>
        <p:spPr>
          <a:xfrm>
            <a:off x="5486400" y="2066400"/>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 name="TextBox 196"/>
          <p:cNvSpPr txBox="1"/>
          <p:nvPr/>
        </p:nvSpPr>
        <p:spPr>
          <a:xfrm>
            <a:off x="5576502" y="2009001"/>
            <a:ext cx="976698" cy="276999"/>
          </a:xfrm>
          <a:prstGeom prst="rect">
            <a:avLst/>
          </a:prstGeom>
          <a:noFill/>
        </p:spPr>
        <p:txBody>
          <a:bodyPr wrap="square" rtlCol="0">
            <a:spAutoFit/>
          </a:bodyPr>
          <a:lstStyle/>
          <a:p>
            <a:r>
              <a:rPr lang="ta-IN" sz="1200" dirty="0" smtClean="0">
                <a:solidFill>
                  <a:schemeClr val="accent1"/>
                </a:solidFill>
              </a:rPr>
              <a:t>New York</a:t>
            </a:r>
            <a:endParaRPr lang="en-US" sz="1200" dirty="0">
              <a:solidFill>
                <a:schemeClr val="accent1"/>
              </a:solidFill>
            </a:endParaRPr>
          </a:p>
        </p:txBody>
      </p:sp>
      <p:sp>
        <p:nvSpPr>
          <p:cNvPr id="198" name="TextBox 197"/>
          <p:cNvSpPr txBox="1"/>
          <p:nvPr/>
        </p:nvSpPr>
        <p:spPr>
          <a:xfrm>
            <a:off x="2896801" y="2658700"/>
            <a:ext cx="1244600" cy="276999"/>
          </a:xfrm>
          <a:prstGeom prst="rect">
            <a:avLst/>
          </a:prstGeom>
          <a:noFill/>
        </p:spPr>
        <p:txBody>
          <a:bodyPr wrap="square" rtlCol="0">
            <a:spAutoFit/>
          </a:bodyPr>
          <a:lstStyle/>
          <a:p>
            <a:r>
              <a:rPr lang="ta-IN" sz="1200" dirty="0" smtClean="0">
                <a:solidFill>
                  <a:schemeClr val="accent1"/>
                </a:solidFill>
              </a:rPr>
              <a:t>Los Angeles</a:t>
            </a:r>
            <a:endParaRPr lang="en-US" sz="1200" dirty="0">
              <a:solidFill>
                <a:schemeClr val="accent1"/>
              </a:solidFill>
            </a:endParaRPr>
          </a:p>
        </p:txBody>
      </p:sp>
      <p:sp>
        <p:nvSpPr>
          <p:cNvPr id="217" name="TextBox 216"/>
          <p:cNvSpPr txBox="1"/>
          <p:nvPr/>
        </p:nvSpPr>
        <p:spPr>
          <a:xfrm>
            <a:off x="2320925" y="1047691"/>
            <a:ext cx="742950" cy="276999"/>
          </a:xfrm>
          <a:prstGeom prst="rect">
            <a:avLst/>
          </a:prstGeom>
          <a:noFill/>
        </p:spPr>
        <p:txBody>
          <a:bodyPr wrap="square" rtlCol="0">
            <a:spAutoFit/>
          </a:bodyPr>
          <a:lstStyle/>
          <a:p>
            <a:r>
              <a:rPr lang="en-US" sz="1200" dirty="0" smtClean="0"/>
              <a:t>vSWITCH</a:t>
            </a:r>
            <a:endParaRPr lang="en-US" sz="1200" dirty="0"/>
          </a:p>
        </p:txBody>
      </p:sp>
      <p:sp>
        <p:nvSpPr>
          <p:cNvPr id="218" name="TextBox 217"/>
          <p:cNvSpPr txBox="1"/>
          <p:nvPr/>
        </p:nvSpPr>
        <p:spPr>
          <a:xfrm>
            <a:off x="2320925"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19" name="TextBox 218"/>
          <p:cNvSpPr txBox="1"/>
          <p:nvPr/>
        </p:nvSpPr>
        <p:spPr>
          <a:xfrm>
            <a:off x="6013450"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20" name="TextBox 219"/>
          <p:cNvSpPr txBox="1"/>
          <p:nvPr/>
        </p:nvSpPr>
        <p:spPr>
          <a:xfrm>
            <a:off x="6013450" y="1042600"/>
            <a:ext cx="742950" cy="276999"/>
          </a:xfrm>
          <a:prstGeom prst="rect">
            <a:avLst/>
          </a:prstGeom>
          <a:noFill/>
        </p:spPr>
        <p:txBody>
          <a:bodyPr wrap="square" rtlCol="0">
            <a:spAutoFit/>
          </a:bodyPr>
          <a:lstStyle/>
          <a:p>
            <a:r>
              <a:rPr lang="en-US" sz="1200" dirty="0" smtClean="0"/>
              <a:t>vSWITCH</a:t>
            </a:r>
            <a:endParaRPr lang="en-US" sz="1200" dirty="0"/>
          </a:p>
        </p:txBody>
      </p:sp>
      <p:sp>
        <p:nvSpPr>
          <p:cNvPr id="70" name="TextBox 69"/>
          <p:cNvSpPr txBox="1"/>
          <p:nvPr/>
        </p:nvSpPr>
        <p:spPr>
          <a:xfrm>
            <a:off x="4749800" y="3733800"/>
            <a:ext cx="4140200" cy="2169825"/>
          </a:xfrm>
          <a:prstGeom prst="rect">
            <a:avLst/>
          </a:prstGeom>
          <a:noFill/>
        </p:spPr>
        <p:txBody>
          <a:bodyPr wrap="square" lIns="0" tIns="0" rIns="0" bIns="0" rtlCol="0">
            <a:spAutoFit/>
          </a:bodyPr>
          <a:lstStyle/>
          <a:p>
            <a:endParaRPr lang="en-US" sz="1100" b="1" dirty="0" smtClean="0">
              <a:latin typeface="Arial"/>
              <a:cs typeface="Arial"/>
            </a:endParaRPr>
          </a:p>
          <a:p>
            <a:endParaRPr lang="en-US" sz="1100" b="1" dirty="0" smtClean="0">
              <a:latin typeface="Arial"/>
              <a:cs typeface="Arial"/>
            </a:endParaRPr>
          </a:p>
          <a:p>
            <a:r>
              <a:rPr lang="en-US" sz="1400" b="1" dirty="0" smtClean="0">
                <a:solidFill>
                  <a:srgbClr val="FF0000"/>
                </a:solidFill>
                <a:latin typeface="Arial"/>
                <a:cs typeface="Arial"/>
              </a:rPr>
              <a:t>Hot Spare</a:t>
            </a:r>
          </a:p>
          <a:p>
            <a:r>
              <a:rPr lang="en-US" sz="1100" dirty="0" smtClean="0">
                <a:latin typeface="Arial"/>
                <a:cs typeface="Arial"/>
              </a:rPr>
              <a:t>Assume services for unavailable or failed </a:t>
            </a:r>
            <a:r>
              <a:rPr lang="en-US" sz="1100" b="1" dirty="0" smtClean="0">
                <a:solidFill>
                  <a:srgbClr val="008000"/>
                </a:solidFill>
                <a:latin typeface="Arial"/>
                <a:cs typeface="Arial"/>
              </a:rPr>
              <a:t>Live Host</a:t>
            </a:r>
            <a:r>
              <a:rPr lang="en-US" sz="1100" dirty="0" smtClean="0">
                <a:latin typeface="Arial"/>
                <a:cs typeface="Arial"/>
              </a:rPr>
              <a:t>. </a:t>
            </a:r>
          </a:p>
          <a:p>
            <a:endParaRPr lang="en-US" sz="1100" dirty="0" smtClean="0">
              <a:latin typeface="Arial"/>
              <a:cs typeface="Arial"/>
            </a:endParaRPr>
          </a:p>
          <a:p>
            <a:r>
              <a:rPr lang="en-US" sz="1400" b="1" dirty="0" smtClean="0">
                <a:solidFill>
                  <a:srgbClr val="3366FF"/>
                </a:solidFill>
                <a:latin typeface="Arial"/>
                <a:cs typeface="Arial"/>
              </a:rPr>
              <a:t>Cold Spare</a:t>
            </a:r>
          </a:p>
          <a:p>
            <a:r>
              <a:rPr sz="1100" b="1" dirty="0" smtClean="0">
                <a:solidFill>
                  <a:srgbClr val="3366FF"/>
                </a:solidFill>
                <a:latin typeface="Arial"/>
                <a:cs typeface="Arial"/>
              </a:rPr>
              <a:t>Cold Spares</a:t>
            </a:r>
            <a:r>
              <a:rPr sz="1100" b="1" dirty="0" smtClean="0">
                <a:latin typeface="Arial"/>
                <a:cs typeface="Arial"/>
              </a:rPr>
              <a:t> </a:t>
            </a:r>
            <a:r>
              <a:rPr sz="1100" dirty="0" smtClean="0">
                <a:latin typeface="Arial"/>
                <a:cs typeface="Arial"/>
              </a:rPr>
              <a:t>are switched off and are available as extra capacity or to become new </a:t>
            </a:r>
            <a:r>
              <a:rPr sz="1100" b="1" dirty="0" smtClean="0">
                <a:solidFill>
                  <a:srgbClr val="FF0000"/>
                </a:solidFill>
                <a:latin typeface="Arial"/>
                <a:cs typeface="Arial"/>
              </a:rPr>
              <a:t>Hot Spares</a:t>
            </a:r>
            <a:r>
              <a:rPr sz="1100" dirty="0" smtClean="0">
                <a:latin typeface="Arial"/>
                <a:cs typeface="Arial"/>
              </a:rPr>
              <a:t>.</a:t>
            </a:r>
            <a:endParaRPr lang="en-GB" sz="1100" dirty="0" smtClean="0">
              <a:latin typeface="Arial"/>
              <a:cs typeface="Arial"/>
            </a:endParaRPr>
          </a:p>
          <a:p>
            <a:endParaRPr lang="en-US" sz="1100" dirty="0" smtClean="0">
              <a:latin typeface="Arial"/>
              <a:cs typeface="Arial"/>
            </a:endParaRPr>
          </a:p>
          <a:p>
            <a:r>
              <a:rPr lang="en-US" sz="1400" b="1" dirty="0" smtClean="0">
                <a:latin typeface="Arial"/>
                <a:cs typeface="Arial"/>
              </a:rPr>
              <a:t>Storage Cluster</a:t>
            </a:r>
            <a:endParaRPr lang="ta-IN" sz="1400" b="1" dirty="0" smtClean="0">
              <a:latin typeface="Arial"/>
              <a:cs typeface="Arial"/>
            </a:endParaRPr>
          </a:p>
          <a:p>
            <a:r>
              <a:rPr lang="en-US" sz="1100" b="1" dirty="0" smtClean="0">
                <a:latin typeface="Arial"/>
                <a:cs typeface="Arial"/>
              </a:rPr>
              <a:t>Storage Cluster</a:t>
            </a:r>
            <a:r>
              <a:rPr lang="en-GB" sz="1100" b="1" dirty="0" smtClean="0">
                <a:latin typeface="Arial"/>
                <a:cs typeface="Arial"/>
              </a:rPr>
              <a:t> i</a:t>
            </a:r>
            <a:r>
              <a:rPr lang="en-GB" sz="1100" dirty="0" smtClean="0">
                <a:latin typeface="Arial"/>
                <a:cs typeface="Arial"/>
              </a:rPr>
              <a:t>s Network Redundant storage from which all services are running from</a:t>
            </a:r>
            <a:r>
              <a:rPr lang="ta-IN" sz="1100" dirty="0" smtClean="0">
                <a:latin typeface="Arial"/>
                <a:cs typeface="Arial"/>
              </a:rPr>
              <a:t>. </a:t>
            </a:r>
            <a:endParaRPr lang="en-US" sz="1100" dirty="0" smtClean="0">
              <a:latin typeface="Arial"/>
              <a:cs typeface="Arial"/>
            </a:endParaRPr>
          </a:p>
        </p:txBody>
      </p:sp>
      <p:cxnSp>
        <p:nvCxnSpPr>
          <p:cNvPr id="75" name="Straight Arrow Connector 74"/>
          <p:cNvCxnSpPr/>
          <p:nvPr/>
        </p:nvCxnSpPr>
        <p:spPr>
          <a:xfrm rot="16200000" flipH="1">
            <a:off x="2940488" y="1899886"/>
            <a:ext cx="702000" cy="4552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6" name="Straight Arrow Connector 85"/>
          <p:cNvCxnSpPr/>
          <p:nvPr/>
        </p:nvCxnSpPr>
        <p:spPr>
          <a:xfrm flipV="1">
            <a:off x="3022600" y="2608850"/>
            <a:ext cx="455226" cy="361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8" name="Straight Arrow Connector 87"/>
          <p:cNvCxnSpPr/>
          <p:nvPr/>
        </p:nvCxnSpPr>
        <p:spPr>
          <a:xfrm rot="10800000">
            <a:off x="5659052" y="2249899"/>
            <a:ext cx="436948" cy="1885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1" name="Straight Arrow Connector 90"/>
          <p:cNvCxnSpPr/>
          <p:nvPr/>
        </p:nvCxnSpPr>
        <p:spPr>
          <a:xfrm rot="10800000" flipV="1">
            <a:off x="5645151" y="1945610"/>
            <a:ext cx="298449" cy="1037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1</a:t>
            </a:r>
          </a:p>
          <a:p>
            <a:pPr algn="ctr"/>
            <a:r>
              <a:rPr lang="ta-IN" b="1" dirty="0" smtClean="0">
                <a:solidFill>
                  <a:srgbClr val="660066"/>
                </a:solidFill>
              </a:rPr>
              <a:t>Primary Controller</a:t>
            </a:r>
            <a:r>
              <a:rPr lang="ta-IN" dirty="0" smtClean="0"/>
              <a:t> role</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769441"/>
          </a:xfrm>
          <a:prstGeom prst="rect">
            <a:avLst/>
          </a:prstGeom>
          <a:noFill/>
        </p:spPr>
        <p:txBody>
          <a:bodyPr wrap="square" rtlCol="0">
            <a:spAutoFit/>
          </a:bodyPr>
          <a:lstStyle/>
          <a:p>
            <a:r>
              <a:rPr lang="ta-IN" sz="1100" b="1" dirty="0" smtClean="0">
                <a:solidFill>
                  <a:srgbClr val="660066"/>
                </a:solidFill>
                <a:latin typeface="Arial"/>
                <a:cs typeface="Arial"/>
              </a:rPr>
              <a:t>Primary </a:t>
            </a:r>
            <a:r>
              <a:rPr sz="1100" b="1" dirty="0" smtClean="0">
                <a:solidFill>
                  <a:srgbClr val="660066"/>
                </a:solidFill>
                <a:latin typeface="Arial"/>
                <a:cs typeface="Arial"/>
              </a:rPr>
              <a:t>Controller</a:t>
            </a:r>
            <a:r>
              <a:rPr sz="1100" dirty="0" smtClean="0">
                <a:latin typeface="Arial"/>
                <a:cs typeface="Arial"/>
              </a:rPr>
              <a:t> </a:t>
            </a:r>
            <a:r>
              <a:rPr lang="en-GB" sz="1100" dirty="0" err="1" smtClean="0">
                <a:latin typeface="Arial"/>
                <a:cs typeface="Arial"/>
              </a:rPr>
              <a:t>m</a:t>
            </a:r>
            <a:r>
              <a:rPr sz="1100" dirty="0" smtClean="0">
                <a:latin typeface="Arial"/>
                <a:cs typeface="Arial"/>
              </a:rPr>
              <a:t>onitors all live nodes: </a:t>
            </a:r>
            <a:r>
              <a:rPr sz="1100" b="1" dirty="0" smtClean="0">
                <a:solidFill>
                  <a:srgbClr val="008000"/>
                </a:solidFill>
                <a:latin typeface="Arial"/>
                <a:cs typeface="Arial"/>
              </a:rPr>
              <a:t>Live Hosts</a:t>
            </a:r>
            <a:r>
              <a:rPr sz="1100" dirty="0" smtClean="0">
                <a:latin typeface="Arial"/>
                <a:cs typeface="Arial"/>
              </a:rPr>
              <a:t>, </a:t>
            </a:r>
            <a:r>
              <a:rPr sz="1100" b="1" dirty="0" smtClean="0">
                <a:solidFill>
                  <a:srgbClr val="FF0000"/>
                </a:solidFill>
                <a:latin typeface="Arial"/>
                <a:cs typeface="Arial"/>
              </a:rPr>
              <a:t>Hot Spares</a:t>
            </a:r>
            <a:r>
              <a:rPr sz="1100" dirty="0" smtClean="0">
                <a:latin typeface="Arial"/>
                <a:cs typeface="Arial"/>
              </a:rPr>
              <a:t> &amp; </a:t>
            </a:r>
            <a:r>
              <a:rPr sz="1100" b="1" dirty="0" smtClean="0">
                <a:latin typeface="Arial"/>
                <a:cs typeface="Arial"/>
              </a:rPr>
              <a:t>Storage Nodes</a:t>
            </a:r>
            <a:r>
              <a:rPr sz="1100" dirty="0" smtClean="0">
                <a:latin typeface="Arial"/>
                <a:cs typeface="Arial"/>
              </a:rPr>
              <a:t>. </a:t>
            </a:r>
            <a:r>
              <a:rPr lang="ta-IN" sz="1100" b="1" dirty="0" smtClean="0">
                <a:solidFill>
                  <a:srgbClr val="660066"/>
                </a:solidFill>
                <a:latin typeface="Arial"/>
                <a:cs typeface="Arial"/>
              </a:rPr>
              <a:t>Primary</a:t>
            </a:r>
            <a:r>
              <a:rPr sz="1100" b="1" dirty="0" smtClean="0">
                <a:solidFill>
                  <a:srgbClr val="660066"/>
                </a:solidFill>
                <a:latin typeface="Arial"/>
                <a:cs typeface="Arial"/>
              </a:rPr>
              <a:t> Controller</a:t>
            </a:r>
            <a:r>
              <a:rPr sz="1100" dirty="0" smtClean="0">
                <a:latin typeface="Arial"/>
                <a:cs typeface="Arial"/>
              </a:rPr>
              <a:t> also ensures that data is duplicated from </a:t>
            </a:r>
            <a:r>
              <a:rPr sz="1100" b="1" dirty="0" smtClean="0">
                <a:solidFill>
                  <a:srgbClr val="008000"/>
                </a:solidFill>
                <a:latin typeface="Arial"/>
                <a:cs typeface="Arial"/>
              </a:rPr>
              <a:t>Live Hosts</a:t>
            </a:r>
            <a:r>
              <a:rPr sz="1100" dirty="0" smtClean="0">
                <a:latin typeface="Arial"/>
                <a:cs typeface="Arial"/>
              </a:rPr>
              <a:t> to </a:t>
            </a:r>
            <a:r>
              <a:rPr sz="1100" b="1" dirty="0" smtClean="0">
                <a:latin typeface="Arial"/>
                <a:cs typeface="Arial"/>
              </a:rPr>
              <a:t>Storage Clusters</a:t>
            </a:r>
            <a:r>
              <a:rPr sz="1100" dirty="0" smtClean="0">
                <a:latin typeface="Arial"/>
                <a:cs typeface="Arial"/>
              </a:rPr>
              <a:t>. </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105" name="Elbow Connector 104"/>
          <p:cNvCxnSpPr>
            <a:stCxn id="8" idx="3"/>
            <a:endCxn id="9" idx="3"/>
          </p:cNvCxnSpPr>
          <p:nvPr/>
        </p:nvCxnSpPr>
        <p:spPr>
          <a:xfrm>
            <a:off x="2622550" y="2786390"/>
            <a:ext cx="1588" cy="3978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8" name="Elbow Connector 107"/>
          <p:cNvCxnSpPr>
            <a:stCxn id="8" idx="3"/>
            <a:endCxn id="10" idx="3"/>
          </p:cNvCxnSpPr>
          <p:nvPr/>
        </p:nvCxnSpPr>
        <p:spPr>
          <a:xfrm>
            <a:off x="2622550" y="2786390"/>
            <a:ext cx="1588" cy="6282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1" name="Elbow Connector 120"/>
          <p:cNvCxnSpPr>
            <a:stCxn id="8" idx="3"/>
            <a:endCxn id="11" idx="3"/>
          </p:cNvCxnSpPr>
          <p:nvPr/>
        </p:nvCxnSpPr>
        <p:spPr>
          <a:xfrm>
            <a:off x="2622550" y="2786390"/>
            <a:ext cx="1588" cy="858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4" name="Elbow Connector 123"/>
          <p:cNvCxnSpPr>
            <a:stCxn id="8" idx="3"/>
            <a:endCxn id="12" idx="3"/>
          </p:cNvCxnSpPr>
          <p:nvPr/>
        </p:nvCxnSpPr>
        <p:spPr>
          <a:xfrm>
            <a:off x="2622550" y="2786390"/>
            <a:ext cx="1588" cy="1669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7" name="Elbow Connector 126"/>
          <p:cNvCxnSpPr>
            <a:stCxn id="8" idx="3"/>
            <a:endCxn id="13" idx="3"/>
          </p:cNvCxnSpPr>
          <p:nvPr/>
        </p:nvCxnSpPr>
        <p:spPr>
          <a:xfrm>
            <a:off x="2622550" y="2786390"/>
            <a:ext cx="1588" cy="1903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0" name="Elbow Connector 129"/>
          <p:cNvCxnSpPr>
            <a:stCxn id="8" idx="3"/>
            <a:endCxn id="14" idx="3"/>
          </p:cNvCxnSpPr>
          <p:nvPr/>
        </p:nvCxnSpPr>
        <p:spPr>
          <a:xfrm>
            <a:off x="2622550" y="2786390"/>
            <a:ext cx="1588" cy="2134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3" name="Elbow Connector 132"/>
          <p:cNvCxnSpPr>
            <a:stCxn id="8" idx="3"/>
            <a:endCxn id="15" idx="3"/>
          </p:cNvCxnSpPr>
          <p:nvPr/>
        </p:nvCxnSpPr>
        <p:spPr>
          <a:xfrm>
            <a:off x="2622550" y="2786390"/>
            <a:ext cx="1588" cy="23647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6" name="Elbow Connector 135"/>
          <p:cNvCxnSpPr>
            <a:stCxn id="8" idx="3"/>
            <a:endCxn id="26" idx="1"/>
          </p:cNvCxnSpPr>
          <p:nvPr/>
        </p:nvCxnSpPr>
        <p:spPr>
          <a:xfrm>
            <a:off x="2622550" y="2786390"/>
            <a:ext cx="3809950" cy="3978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9" name="Elbow Connector 138"/>
          <p:cNvCxnSpPr>
            <a:stCxn id="8" idx="3"/>
            <a:endCxn id="28" idx="1"/>
          </p:cNvCxnSpPr>
          <p:nvPr/>
        </p:nvCxnSpPr>
        <p:spPr>
          <a:xfrm>
            <a:off x="2622550" y="2786390"/>
            <a:ext cx="3809950" cy="6282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4" name="Elbow Connector 143"/>
          <p:cNvCxnSpPr>
            <a:stCxn id="8" idx="3"/>
            <a:endCxn id="29" idx="1"/>
          </p:cNvCxnSpPr>
          <p:nvPr/>
        </p:nvCxnSpPr>
        <p:spPr>
          <a:xfrm>
            <a:off x="2622550" y="2786390"/>
            <a:ext cx="3809950" cy="8586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7" name="Elbow Connector 146"/>
          <p:cNvCxnSpPr>
            <a:stCxn id="8" idx="3"/>
            <a:endCxn id="30" idx="1"/>
          </p:cNvCxnSpPr>
          <p:nvPr/>
        </p:nvCxnSpPr>
        <p:spPr>
          <a:xfrm>
            <a:off x="2622550" y="2786390"/>
            <a:ext cx="3809950" cy="1669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2" name="Elbow Connector 151"/>
          <p:cNvCxnSpPr>
            <a:stCxn id="8" idx="3"/>
            <a:endCxn id="34" idx="1"/>
          </p:cNvCxnSpPr>
          <p:nvPr/>
        </p:nvCxnSpPr>
        <p:spPr>
          <a:xfrm>
            <a:off x="2622550" y="2786390"/>
            <a:ext cx="3809950" cy="1903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5" name="Elbow Connector 154"/>
          <p:cNvCxnSpPr>
            <a:stCxn id="8" idx="3"/>
            <a:endCxn id="35" idx="1"/>
          </p:cNvCxnSpPr>
          <p:nvPr/>
        </p:nvCxnSpPr>
        <p:spPr>
          <a:xfrm>
            <a:off x="2622550" y="2786390"/>
            <a:ext cx="3809950" cy="21343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8" name="Elbow Connector 157"/>
          <p:cNvCxnSpPr>
            <a:stCxn id="8" idx="3"/>
            <a:endCxn id="36" idx="1"/>
          </p:cNvCxnSpPr>
          <p:nvPr/>
        </p:nvCxnSpPr>
        <p:spPr>
          <a:xfrm>
            <a:off x="2622550" y="2786390"/>
            <a:ext cx="3809950" cy="23647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56"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1</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5000" fill="hold" grpId="0" nodeType="withEffect">
                                  <p:stCondLst>
                                    <p:cond delay="0"/>
                                  </p:stCondLst>
                                  <p:childTnLst>
                                    <p:anim calcmode="discrete" valueType="str">
                                      <p:cBhvr>
                                        <p:cTn id="11"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2" fill="hold">
                            <p:stCondLst>
                              <p:cond delay="6040"/>
                            </p:stCondLst>
                            <p:childTnLst>
                              <p:par>
                                <p:cTn id="13" presetID="1" presetClass="entr" presetSubtype="0" fill="hold" nodeType="afterEffect">
                                  <p:stCondLst>
                                    <p:cond delay="0"/>
                                  </p:stCondLst>
                                  <p:childTnLst>
                                    <p:set>
                                      <p:cBhvr>
                                        <p:cTn id="14" dur="1" fill="hold">
                                          <p:stCondLst>
                                            <p:cond delay="0"/>
                                          </p:stCondLst>
                                        </p:cTn>
                                        <p:tgtEl>
                                          <p:spTgt spid="105"/>
                                        </p:tgtEl>
                                        <p:attrNameLst>
                                          <p:attrName>style.visibility</p:attrName>
                                        </p:attrNameLst>
                                      </p:cBhvr>
                                      <p:to>
                                        <p:strVal val="visible"/>
                                      </p:to>
                                    </p:set>
                                  </p:childTnLst>
                                </p:cTn>
                              </p:par>
                              <p:par>
                                <p:cTn id="15" presetID="35" presetClass="emph" presetSubtype="0" fill="hold" grpId="0" nodeType="withEffect">
                                  <p:stCondLst>
                                    <p:cond delay="0"/>
                                  </p:stCondLst>
                                  <p:childTnLst>
                                    <p:anim calcmode="discrete" valueType="str">
                                      <p:cBhvr>
                                        <p:cTn id="16" dur="1000" fill="hold"/>
                                        <p:tgtEl>
                                          <p:spTgt spid="9"/>
                                        </p:tgtEl>
                                        <p:attrNameLst>
                                          <p:attrName>style.visibility</p:attrName>
                                        </p:attrNameLst>
                                      </p:cBhvr>
                                      <p:tavLst>
                                        <p:tav tm="0">
                                          <p:val>
                                            <p:strVal val="hidden"/>
                                          </p:val>
                                        </p:tav>
                                        <p:tav tm="50000">
                                          <p:val>
                                            <p:strVal val="visible"/>
                                          </p:val>
                                        </p:tav>
                                      </p:tavLst>
                                    </p:anim>
                                  </p:childTnLst>
                                </p:cTn>
                              </p:par>
                            </p:childTnLst>
                          </p:cTn>
                        </p:par>
                        <p:par>
                          <p:cTn id="17" fill="hold">
                            <p:stCondLst>
                              <p:cond delay="7040"/>
                            </p:stCondLst>
                            <p:childTnLst>
                              <p:par>
                                <p:cTn id="18" presetID="1" presetClass="entr" presetSubtype="0" fill="hold" nodeType="afterEffect">
                                  <p:stCondLst>
                                    <p:cond delay="0"/>
                                  </p:stCondLst>
                                  <p:childTnLst>
                                    <p:set>
                                      <p:cBhvr>
                                        <p:cTn id="19" dur="1" fill="hold">
                                          <p:stCondLst>
                                            <p:cond delay="0"/>
                                          </p:stCondLst>
                                        </p:cTn>
                                        <p:tgtEl>
                                          <p:spTgt spid="108"/>
                                        </p:tgtEl>
                                        <p:attrNameLst>
                                          <p:attrName>style.visibility</p:attrName>
                                        </p:attrNameLst>
                                      </p:cBhvr>
                                      <p:to>
                                        <p:strVal val="visible"/>
                                      </p:to>
                                    </p:set>
                                  </p:childTnLst>
                                </p:cTn>
                              </p:par>
                              <p:par>
                                <p:cTn id="20" presetID="35" presetClass="emph" presetSubtype="0" fill="hold" grpId="0" nodeType="withEffect">
                                  <p:stCondLst>
                                    <p:cond delay="0"/>
                                  </p:stCondLst>
                                  <p:childTnLst>
                                    <p:anim calcmode="discrete" valueType="str">
                                      <p:cBhvr>
                                        <p:cTn id="21" dur="1000" fill="hold"/>
                                        <p:tgtEl>
                                          <p:spTgt spid="10"/>
                                        </p:tgtEl>
                                        <p:attrNameLst>
                                          <p:attrName>style.visibility</p:attrName>
                                        </p:attrNameLst>
                                      </p:cBhvr>
                                      <p:tavLst>
                                        <p:tav tm="0">
                                          <p:val>
                                            <p:strVal val="hidden"/>
                                          </p:val>
                                        </p:tav>
                                        <p:tav tm="50000">
                                          <p:val>
                                            <p:strVal val="visible"/>
                                          </p:val>
                                        </p:tav>
                                      </p:tavLst>
                                    </p:anim>
                                  </p:childTnLst>
                                </p:cTn>
                              </p:par>
                            </p:childTnLst>
                          </p:cTn>
                        </p:par>
                        <p:par>
                          <p:cTn id="22" fill="hold">
                            <p:stCondLst>
                              <p:cond delay="8040"/>
                            </p:stCondLst>
                            <p:childTnLst>
                              <p:par>
                                <p:cTn id="23" presetID="1" presetClass="entr" presetSubtype="0" fill="hold" nodeType="afterEffect">
                                  <p:stCondLst>
                                    <p:cond delay="0"/>
                                  </p:stCondLst>
                                  <p:childTnLst>
                                    <p:set>
                                      <p:cBhvr>
                                        <p:cTn id="24" dur="1" fill="hold">
                                          <p:stCondLst>
                                            <p:cond delay="0"/>
                                          </p:stCondLst>
                                        </p:cTn>
                                        <p:tgtEl>
                                          <p:spTgt spid="121"/>
                                        </p:tgtEl>
                                        <p:attrNameLst>
                                          <p:attrName>style.visibility</p:attrName>
                                        </p:attrNameLst>
                                      </p:cBhvr>
                                      <p:to>
                                        <p:strVal val="visible"/>
                                      </p:to>
                                    </p:set>
                                  </p:childTnLst>
                                </p:cTn>
                              </p:par>
                              <p:par>
                                <p:cTn id="25" presetID="35" presetClass="emph" presetSubtype="0" fill="hold" grpId="0" nodeType="withEffect">
                                  <p:stCondLst>
                                    <p:cond delay="0"/>
                                  </p:stCondLst>
                                  <p:childTnLst>
                                    <p:anim calcmode="discrete" valueType="str">
                                      <p:cBhvr>
                                        <p:cTn id="26" dur="1000" fill="hold"/>
                                        <p:tgtEl>
                                          <p:spTgt spid="11"/>
                                        </p:tgtEl>
                                        <p:attrNameLst>
                                          <p:attrName>style.visibility</p:attrName>
                                        </p:attrNameLst>
                                      </p:cBhvr>
                                      <p:tavLst>
                                        <p:tav tm="0">
                                          <p:val>
                                            <p:strVal val="hidden"/>
                                          </p:val>
                                        </p:tav>
                                        <p:tav tm="50000">
                                          <p:val>
                                            <p:strVal val="visible"/>
                                          </p:val>
                                        </p:tav>
                                      </p:tavLst>
                                    </p:anim>
                                  </p:childTnLst>
                                </p:cTn>
                              </p:par>
                            </p:childTnLst>
                          </p:cTn>
                        </p:par>
                        <p:par>
                          <p:cTn id="27" fill="hold">
                            <p:stCondLst>
                              <p:cond delay="9040"/>
                            </p:stCondLst>
                            <p:childTnLst>
                              <p:par>
                                <p:cTn id="28" presetID="1" presetClass="entr" presetSubtype="0" fill="hold" nodeType="afterEffect">
                                  <p:stCondLst>
                                    <p:cond delay="0"/>
                                  </p:stCondLst>
                                  <p:childTnLst>
                                    <p:set>
                                      <p:cBhvr>
                                        <p:cTn id="29" dur="1" fill="hold">
                                          <p:stCondLst>
                                            <p:cond delay="0"/>
                                          </p:stCondLst>
                                        </p:cTn>
                                        <p:tgtEl>
                                          <p:spTgt spid="124"/>
                                        </p:tgtEl>
                                        <p:attrNameLst>
                                          <p:attrName>style.visibility</p:attrName>
                                        </p:attrNameLst>
                                      </p:cBhvr>
                                      <p:to>
                                        <p:strVal val="visible"/>
                                      </p:to>
                                    </p:set>
                                  </p:childTnLst>
                                </p:cTn>
                              </p:par>
                              <p:par>
                                <p:cTn id="30" presetID="35" presetClass="emph" presetSubtype="0" fill="hold" grpId="0" nodeType="withEffect">
                                  <p:stCondLst>
                                    <p:cond delay="0"/>
                                  </p:stCondLst>
                                  <p:childTnLst>
                                    <p:anim calcmode="discrete" valueType="str">
                                      <p:cBhvr>
                                        <p:cTn id="31" dur="1000" fill="hold"/>
                                        <p:tgtEl>
                                          <p:spTgt spid="12"/>
                                        </p:tgtEl>
                                        <p:attrNameLst>
                                          <p:attrName>style.visibility</p:attrName>
                                        </p:attrNameLst>
                                      </p:cBhvr>
                                      <p:tavLst>
                                        <p:tav tm="0">
                                          <p:val>
                                            <p:strVal val="hidden"/>
                                          </p:val>
                                        </p:tav>
                                        <p:tav tm="50000">
                                          <p:val>
                                            <p:strVal val="visible"/>
                                          </p:val>
                                        </p:tav>
                                      </p:tavLst>
                                    </p:anim>
                                  </p:childTnLst>
                                </p:cTn>
                              </p:par>
                            </p:childTnLst>
                          </p:cTn>
                        </p:par>
                        <p:par>
                          <p:cTn id="32" fill="hold">
                            <p:stCondLst>
                              <p:cond delay="10040"/>
                            </p:stCondLst>
                            <p:childTnLst>
                              <p:par>
                                <p:cTn id="33" presetID="1" presetClass="entr" presetSubtype="0" fill="hold" nodeType="afterEffect">
                                  <p:stCondLst>
                                    <p:cond delay="0"/>
                                  </p:stCondLst>
                                  <p:childTnLst>
                                    <p:set>
                                      <p:cBhvr>
                                        <p:cTn id="34" dur="1" fill="hold">
                                          <p:stCondLst>
                                            <p:cond delay="0"/>
                                          </p:stCondLst>
                                        </p:cTn>
                                        <p:tgtEl>
                                          <p:spTgt spid="127"/>
                                        </p:tgtEl>
                                        <p:attrNameLst>
                                          <p:attrName>style.visibility</p:attrName>
                                        </p:attrNameLst>
                                      </p:cBhvr>
                                      <p:to>
                                        <p:strVal val="visible"/>
                                      </p:to>
                                    </p:set>
                                  </p:childTnLst>
                                </p:cTn>
                              </p:par>
                              <p:par>
                                <p:cTn id="35" presetID="35" presetClass="emph" presetSubtype="0" fill="hold" grpId="0" nodeType="withEffect">
                                  <p:stCondLst>
                                    <p:cond delay="0"/>
                                  </p:stCondLst>
                                  <p:childTnLst>
                                    <p:anim calcmode="discrete" valueType="str">
                                      <p:cBhvr>
                                        <p:cTn id="36" dur="1000" fill="hold"/>
                                        <p:tgtEl>
                                          <p:spTgt spid="13"/>
                                        </p:tgtEl>
                                        <p:attrNameLst>
                                          <p:attrName>style.visibility</p:attrName>
                                        </p:attrNameLst>
                                      </p:cBhvr>
                                      <p:tavLst>
                                        <p:tav tm="0">
                                          <p:val>
                                            <p:strVal val="hidden"/>
                                          </p:val>
                                        </p:tav>
                                        <p:tav tm="50000">
                                          <p:val>
                                            <p:strVal val="visible"/>
                                          </p:val>
                                        </p:tav>
                                      </p:tavLst>
                                    </p:anim>
                                  </p:childTnLst>
                                </p:cTn>
                              </p:par>
                            </p:childTnLst>
                          </p:cTn>
                        </p:par>
                        <p:par>
                          <p:cTn id="37" fill="hold">
                            <p:stCondLst>
                              <p:cond delay="11040"/>
                            </p:stCondLst>
                            <p:childTnLst>
                              <p:par>
                                <p:cTn id="38" presetID="1" presetClass="entr" presetSubtype="0" fill="hold" nodeType="afterEffect">
                                  <p:stCondLst>
                                    <p:cond delay="0"/>
                                  </p:stCondLst>
                                  <p:childTnLst>
                                    <p:set>
                                      <p:cBhvr>
                                        <p:cTn id="39" dur="1" fill="hold">
                                          <p:stCondLst>
                                            <p:cond delay="0"/>
                                          </p:stCondLst>
                                        </p:cTn>
                                        <p:tgtEl>
                                          <p:spTgt spid="130"/>
                                        </p:tgtEl>
                                        <p:attrNameLst>
                                          <p:attrName>style.visibility</p:attrName>
                                        </p:attrNameLst>
                                      </p:cBhvr>
                                      <p:to>
                                        <p:strVal val="visible"/>
                                      </p:to>
                                    </p:set>
                                  </p:childTnLst>
                                </p:cTn>
                              </p:par>
                              <p:par>
                                <p:cTn id="40" presetID="35" presetClass="emph" presetSubtype="0" fill="hold" grpId="0" nodeType="withEffect">
                                  <p:stCondLst>
                                    <p:cond delay="0"/>
                                  </p:stCondLst>
                                  <p:childTnLst>
                                    <p:anim calcmode="discrete" valueType="str">
                                      <p:cBhvr>
                                        <p:cTn id="41" dur="1000" fill="hold"/>
                                        <p:tgtEl>
                                          <p:spTgt spid="14"/>
                                        </p:tgtEl>
                                        <p:attrNameLst>
                                          <p:attrName>style.visibility</p:attrName>
                                        </p:attrNameLst>
                                      </p:cBhvr>
                                      <p:tavLst>
                                        <p:tav tm="0">
                                          <p:val>
                                            <p:strVal val="hidden"/>
                                          </p:val>
                                        </p:tav>
                                        <p:tav tm="50000">
                                          <p:val>
                                            <p:strVal val="visible"/>
                                          </p:val>
                                        </p:tav>
                                      </p:tavLst>
                                    </p:anim>
                                  </p:childTnLst>
                                </p:cTn>
                              </p:par>
                            </p:childTnLst>
                          </p:cTn>
                        </p:par>
                        <p:par>
                          <p:cTn id="42" fill="hold">
                            <p:stCondLst>
                              <p:cond delay="12040"/>
                            </p:stCondLst>
                            <p:childTnLst>
                              <p:par>
                                <p:cTn id="43" presetID="1" presetClass="entr" presetSubtype="0" fill="hold" nodeType="afterEffect">
                                  <p:stCondLst>
                                    <p:cond delay="0"/>
                                  </p:stCondLst>
                                  <p:childTnLst>
                                    <p:set>
                                      <p:cBhvr>
                                        <p:cTn id="44" dur="1" fill="hold">
                                          <p:stCondLst>
                                            <p:cond delay="0"/>
                                          </p:stCondLst>
                                        </p:cTn>
                                        <p:tgtEl>
                                          <p:spTgt spid="133"/>
                                        </p:tgtEl>
                                        <p:attrNameLst>
                                          <p:attrName>style.visibility</p:attrName>
                                        </p:attrNameLst>
                                      </p:cBhvr>
                                      <p:to>
                                        <p:strVal val="visible"/>
                                      </p:to>
                                    </p:set>
                                  </p:childTnLst>
                                </p:cTn>
                              </p:par>
                              <p:par>
                                <p:cTn id="45" presetID="35" presetClass="emph" presetSubtype="0" fill="hold" grpId="0" nodeType="withEffect">
                                  <p:stCondLst>
                                    <p:cond delay="0"/>
                                  </p:stCondLst>
                                  <p:childTnLst>
                                    <p:anim calcmode="discrete" valueType="str">
                                      <p:cBhvr>
                                        <p:cTn id="46" dur="1000" fill="hold"/>
                                        <p:tgtEl>
                                          <p:spTgt spid="15"/>
                                        </p:tgtEl>
                                        <p:attrNameLst>
                                          <p:attrName>style.visibility</p:attrName>
                                        </p:attrNameLst>
                                      </p:cBhvr>
                                      <p:tavLst>
                                        <p:tav tm="0">
                                          <p:val>
                                            <p:strVal val="hidden"/>
                                          </p:val>
                                        </p:tav>
                                        <p:tav tm="50000">
                                          <p:val>
                                            <p:strVal val="visible"/>
                                          </p:val>
                                        </p:tav>
                                      </p:tavLst>
                                    </p:anim>
                                  </p:childTnLst>
                                </p:cTn>
                              </p:par>
                            </p:childTnLst>
                          </p:cTn>
                        </p:par>
                        <p:par>
                          <p:cTn id="47" fill="hold">
                            <p:stCondLst>
                              <p:cond delay="13040"/>
                            </p:stCondLst>
                            <p:childTnLst>
                              <p:par>
                                <p:cTn id="48" presetID="1" presetClass="entr" presetSubtype="0" fill="hold" nodeType="afterEffect">
                                  <p:stCondLst>
                                    <p:cond delay="0"/>
                                  </p:stCondLst>
                                  <p:childTnLst>
                                    <p:set>
                                      <p:cBhvr>
                                        <p:cTn id="49" dur="1" fill="hold">
                                          <p:stCondLst>
                                            <p:cond delay="0"/>
                                          </p:stCondLst>
                                        </p:cTn>
                                        <p:tgtEl>
                                          <p:spTgt spid="136"/>
                                        </p:tgtEl>
                                        <p:attrNameLst>
                                          <p:attrName>style.visibility</p:attrName>
                                        </p:attrNameLst>
                                      </p:cBhvr>
                                      <p:to>
                                        <p:strVal val="visible"/>
                                      </p:to>
                                    </p:set>
                                  </p:childTnLst>
                                </p:cTn>
                              </p:par>
                              <p:par>
                                <p:cTn id="50" presetID="35" presetClass="emph" presetSubtype="0" fill="hold" grpId="0" nodeType="withEffect">
                                  <p:stCondLst>
                                    <p:cond delay="0"/>
                                  </p:stCondLst>
                                  <p:childTnLst>
                                    <p:anim calcmode="discrete" valueType="str">
                                      <p:cBhvr>
                                        <p:cTn id="51" dur="1000" fill="hold"/>
                                        <p:tgtEl>
                                          <p:spTgt spid="26"/>
                                        </p:tgtEl>
                                        <p:attrNameLst>
                                          <p:attrName>style.visibility</p:attrName>
                                        </p:attrNameLst>
                                      </p:cBhvr>
                                      <p:tavLst>
                                        <p:tav tm="0">
                                          <p:val>
                                            <p:strVal val="hidden"/>
                                          </p:val>
                                        </p:tav>
                                        <p:tav tm="50000">
                                          <p:val>
                                            <p:strVal val="visible"/>
                                          </p:val>
                                        </p:tav>
                                      </p:tavLst>
                                    </p:anim>
                                  </p:childTnLst>
                                </p:cTn>
                              </p:par>
                            </p:childTnLst>
                          </p:cTn>
                        </p:par>
                        <p:par>
                          <p:cTn id="52" fill="hold">
                            <p:stCondLst>
                              <p:cond delay="14040"/>
                            </p:stCondLst>
                            <p:childTnLst>
                              <p:par>
                                <p:cTn id="53" presetID="1" presetClass="entr" presetSubtype="0" fill="hold" nodeType="afterEffect">
                                  <p:stCondLst>
                                    <p:cond delay="0"/>
                                  </p:stCondLst>
                                  <p:childTnLst>
                                    <p:set>
                                      <p:cBhvr>
                                        <p:cTn id="54" dur="1" fill="hold">
                                          <p:stCondLst>
                                            <p:cond delay="0"/>
                                          </p:stCondLst>
                                        </p:cTn>
                                        <p:tgtEl>
                                          <p:spTgt spid="139"/>
                                        </p:tgtEl>
                                        <p:attrNameLst>
                                          <p:attrName>style.visibility</p:attrName>
                                        </p:attrNameLst>
                                      </p:cBhvr>
                                      <p:to>
                                        <p:strVal val="visible"/>
                                      </p:to>
                                    </p:set>
                                  </p:childTnLst>
                                </p:cTn>
                              </p:par>
                              <p:par>
                                <p:cTn id="55" presetID="35" presetClass="emph" presetSubtype="0" fill="hold" grpId="0" nodeType="withEffect">
                                  <p:stCondLst>
                                    <p:cond delay="0"/>
                                  </p:stCondLst>
                                  <p:childTnLst>
                                    <p:anim calcmode="discrete" valueType="str">
                                      <p:cBhvr>
                                        <p:cTn id="56" dur="1000" fill="hold"/>
                                        <p:tgtEl>
                                          <p:spTgt spid="28"/>
                                        </p:tgtEl>
                                        <p:attrNameLst>
                                          <p:attrName>style.visibility</p:attrName>
                                        </p:attrNameLst>
                                      </p:cBhvr>
                                      <p:tavLst>
                                        <p:tav tm="0">
                                          <p:val>
                                            <p:strVal val="hidden"/>
                                          </p:val>
                                        </p:tav>
                                        <p:tav tm="50000">
                                          <p:val>
                                            <p:strVal val="visible"/>
                                          </p:val>
                                        </p:tav>
                                      </p:tavLst>
                                    </p:anim>
                                  </p:childTnLst>
                                </p:cTn>
                              </p:par>
                            </p:childTnLst>
                          </p:cTn>
                        </p:par>
                        <p:par>
                          <p:cTn id="57" fill="hold">
                            <p:stCondLst>
                              <p:cond delay="15040"/>
                            </p:stCondLst>
                            <p:childTnLst>
                              <p:par>
                                <p:cTn id="58" presetID="1" presetClass="entr" presetSubtype="0" fill="hold" nodeType="afterEffect">
                                  <p:stCondLst>
                                    <p:cond delay="0"/>
                                  </p:stCondLst>
                                  <p:childTnLst>
                                    <p:set>
                                      <p:cBhvr>
                                        <p:cTn id="59" dur="1" fill="hold">
                                          <p:stCondLst>
                                            <p:cond delay="0"/>
                                          </p:stCondLst>
                                        </p:cTn>
                                        <p:tgtEl>
                                          <p:spTgt spid="144"/>
                                        </p:tgtEl>
                                        <p:attrNameLst>
                                          <p:attrName>style.visibility</p:attrName>
                                        </p:attrNameLst>
                                      </p:cBhvr>
                                      <p:to>
                                        <p:strVal val="visible"/>
                                      </p:to>
                                    </p:set>
                                  </p:childTnLst>
                                </p:cTn>
                              </p:par>
                              <p:par>
                                <p:cTn id="60" presetID="35" presetClass="emph" presetSubtype="0" fill="hold" grpId="0" nodeType="withEffect">
                                  <p:stCondLst>
                                    <p:cond delay="0"/>
                                  </p:stCondLst>
                                  <p:childTnLst>
                                    <p:anim calcmode="discrete" valueType="str">
                                      <p:cBhvr>
                                        <p:cTn id="61" dur="1000" fill="hold"/>
                                        <p:tgtEl>
                                          <p:spTgt spid="29"/>
                                        </p:tgtEl>
                                        <p:attrNameLst>
                                          <p:attrName>style.visibility</p:attrName>
                                        </p:attrNameLst>
                                      </p:cBhvr>
                                      <p:tavLst>
                                        <p:tav tm="0">
                                          <p:val>
                                            <p:strVal val="hidden"/>
                                          </p:val>
                                        </p:tav>
                                        <p:tav tm="50000">
                                          <p:val>
                                            <p:strVal val="visible"/>
                                          </p:val>
                                        </p:tav>
                                      </p:tavLst>
                                    </p:anim>
                                  </p:childTnLst>
                                </p:cTn>
                              </p:par>
                            </p:childTnLst>
                          </p:cTn>
                        </p:par>
                        <p:par>
                          <p:cTn id="62" fill="hold">
                            <p:stCondLst>
                              <p:cond delay="16040"/>
                            </p:stCondLst>
                            <p:childTnLst>
                              <p:par>
                                <p:cTn id="63" presetID="1" presetClass="entr" presetSubtype="0" fill="hold" nodeType="afterEffect">
                                  <p:stCondLst>
                                    <p:cond delay="0"/>
                                  </p:stCondLst>
                                  <p:childTnLst>
                                    <p:set>
                                      <p:cBhvr>
                                        <p:cTn id="64" dur="1" fill="hold">
                                          <p:stCondLst>
                                            <p:cond delay="0"/>
                                          </p:stCondLst>
                                        </p:cTn>
                                        <p:tgtEl>
                                          <p:spTgt spid="147"/>
                                        </p:tgtEl>
                                        <p:attrNameLst>
                                          <p:attrName>style.visibility</p:attrName>
                                        </p:attrNameLst>
                                      </p:cBhvr>
                                      <p:to>
                                        <p:strVal val="visible"/>
                                      </p:to>
                                    </p:set>
                                  </p:childTnLst>
                                </p:cTn>
                              </p:par>
                              <p:par>
                                <p:cTn id="65" presetID="35" presetClass="emph" presetSubtype="0" fill="hold" grpId="0" nodeType="withEffect">
                                  <p:stCondLst>
                                    <p:cond delay="0"/>
                                  </p:stCondLst>
                                  <p:childTnLst>
                                    <p:anim calcmode="discrete" valueType="str">
                                      <p:cBhvr>
                                        <p:cTn id="66" dur="1000" fill="hold"/>
                                        <p:tgtEl>
                                          <p:spTgt spid="30"/>
                                        </p:tgtEl>
                                        <p:attrNameLst>
                                          <p:attrName>style.visibility</p:attrName>
                                        </p:attrNameLst>
                                      </p:cBhvr>
                                      <p:tavLst>
                                        <p:tav tm="0">
                                          <p:val>
                                            <p:strVal val="hidden"/>
                                          </p:val>
                                        </p:tav>
                                        <p:tav tm="50000">
                                          <p:val>
                                            <p:strVal val="visible"/>
                                          </p:val>
                                        </p:tav>
                                      </p:tavLst>
                                    </p:anim>
                                  </p:childTnLst>
                                </p:cTn>
                              </p:par>
                            </p:childTnLst>
                          </p:cTn>
                        </p:par>
                        <p:par>
                          <p:cTn id="67" fill="hold">
                            <p:stCondLst>
                              <p:cond delay="17040"/>
                            </p:stCondLst>
                            <p:childTnLst>
                              <p:par>
                                <p:cTn id="68" presetID="1" presetClass="entr" presetSubtype="0" fill="hold" nodeType="afterEffect">
                                  <p:stCondLst>
                                    <p:cond delay="0"/>
                                  </p:stCondLst>
                                  <p:childTnLst>
                                    <p:set>
                                      <p:cBhvr>
                                        <p:cTn id="69" dur="1" fill="hold">
                                          <p:stCondLst>
                                            <p:cond delay="0"/>
                                          </p:stCondLst>
                                        </p:cTn>
                                        <p:tgtEl>
                                          <p:spTgt spid="152"/>
                                        </p:tgtEl>
                                        <p:attrNameLst>
                                          <p:attrName>style.visibility</p:attrName>
                                        </p:attrNameLst>
                                      </p:cBhvr>
                                      <p:to>
                                        <p:strVal val="visible"/>
                                      </p:to>
                                    </p:set>
                                  </p:childTnLst>
                                </p:cTn>
                              </p:par>
                              <p:par>
                                <p:cTn id="70" presetID="35" presetClass="emph" presetSubtype="0" fill="hold" grpId="0" nodeType="withEffect">
                                  <p:stCondLst>
                                    <p:cond delay="0"/>
                                  </p:stCondLst>
                                  <p:childTnLst>
                                    <p:anim calcmode="discrete" valueType="str">
                                      <p:cBhvr>
                                        <p:cTn id="71" dur="1000" fill="hold"/>
                                        <p:tgtEl>
                                          <p:spTgt spid="34"/>
                                        </p:tgtEl>
                                        <p:attrNameLst>
                                          <p:attrName>style.visibility</p:attrName>
                                        </p:attrNameLst>
                                      </p:cBhvr>
                                      <p:tavLst>
                                        <p:tav tm="0">
                                          <p:val>
                                            <p:strVal val="hidden"/>
                                          </p:val>
                                        </p:tav>
                                        <p:tav tm="50000">
                                          <p:val>
                                            <p:strVal val="visible"/>
                                          </p:val>
                                        </p:tav>
                                      </p:tavLst>
                                    </p:anim>
                                  </p:childTnLst>
                                </p:cTn>
                              </p:par>
                            </p:childTnLst>
                          </p:cTn>
                        </p:par>
                        <p:par>
                          <p:cTn id="72" fill="hold">
                            <p:stCondLst>
                              <p:cond delay="18040"/>
                            </p:stCondLst>
                            <p:childTnLst>
                              <p:par>
                                <p:cTn id="73" presetID="1" presetClass="entr" presetSubtype="0" fill="hold" nodeType="afterEffect">
                                  <p:stCondLst>
                                    <p:cond delay="0"/>
                                  </p:stCondLst>
                                  <p:childTnLst>
                                    <p:set>
                                      <p:cBhvr>
                                        <p:cTn id="74" dur="1" fill="hold">
                                          <p:stCondLst>
                                            <p:cond delay="0"/>
                                          </p:stCondLst>
                                        </p:cTn>
                                        <p:tgtEl>
                                          <p:spTgt spid="155"/>
                                        </p:tgtEl>
                                        <p:attrNameLst>
                                          <p:attrName>style.visibility</p:attrName>
                                        </p:attrNameLst>
                                      </p:cBhvr>
                                      <p:to>
                                        <p:strVal val="visible"/>
                                      </p:to>
                                    </p:set>
                                  </p:childTnLst>
                                </p:cTn>
                              </p:par>
                              <p:par>
                                <p:cTn id="75" presetID="35" presetClass="emph" presetSubtype="0" fill="hold" grpId="0" nodeType="withEffect">
                                  <p:stCondLst>
                                    <p:cond delay="0"/>
                                  </p:stCondLst>
                                  <p:childTnLst>
                                    <p:anim calcmode="discrete" valueType="str">
                                      <p:cBhvr>
                                        <p:cTn id="76" dur="1000" fill="hold"/>
                                        <p:tgtEl>
                                          <p:spTgt spid="35"/>
                                        </p:tgtEl>
                                        <p:attrNameLst>
                                          <p:attrName>style.visibility</p:attrName>
                                        </p:attrNameLst>
                                      </p:cBhvr>
                                      <p:tavLst>
                                        <p:tav tm="0">
                                          <p:val>
                                            <p:strVal val="hidden"/>
                                          </p:val>
                                        </p:tav>
                                        <p:tav tm="50000">
                                          <p:val>
                                            <p:strVal val="visible"/>
                                          </p:val>
                                        </p:tav>
                                      </p:tavLst>
                                    </p:anim>
                                  </p:childTnLst>
                                </p:cTn>
                              </p:par>
                            </p:childTnLst>
                          </p:cTn>
                        </p:par>
                        <p:par>
                          <p:cTn id="77" fill="hold">
                            <p:stCondLst>
                              <p:cond delay="19040"/>
                            </p:stCondLst>
                            <p:childTnLst>
                              <p:par>
                                <p:cTn id="78" presetID="1" presetClass="entr" presetSubtype="0" fill="hold" nodeType="afterEffect">
                                  <p:stCondLst>
                                    <p:cond delay="0"/>
                                  </p:stCondLst>
                                  <p:childTnLst>
                                    <p:set>
                                      <p:cBhvr>
                                        <p:cTn id="79" dur="1" fill="hold">
                                          <p:stCondLst>
                                            <p:cond delay="0"/>
                                          </p:stCondLst>
                                        </p:cTn>
                                        <p:tgtEl>
                                          <p:spTgt spid="158"/>
                                        </p:tgtEl>
                                        <p:attrNameLst>
                                          <p:attrName>style.visibility</p:attrName>
                                        </p:attrNameLst>
                                      </p:cBhvr>
                                      <p:to>
                                        <p:strVal val="visible"/>
                                      </p:to>
                                    </p:set>
                                  </p:childTnLst>
                                </p:cTn>
                              </p:par>
                              <p:par>
                                <p:cTn id="80" presetID="35" presetClass="emph" presetSubtype="0" fill="hold" grpId="0" nodeType="withEffect">
                                  <p:stCondLst>
                                    <p:cond delay="0"/>
                                  </p:stCondLst>
                                  <p:childTnLst>
                                    <p:anim calcmode="discrete" valueType="str">
                                      <p:cBhvr>
                                        <p:cTn id="81" dur="1000" fill="hold"/>
                                        <p:tgtEl>
                                          <p:spTgt spid="3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9" grpId="0" animBg="1"/>
      <p:bldP spid="10" grpId="0" animBg="1"/>
      <p:bldP spid="11" grpId="0" animBg="1"/>
      <p:bldP spid="12" grpId="0" animBg="1"/>
      <p:bldP spid="13" grpId="0" animBg="1"/>
      <p:bldP spid="14" grpId="0" animBg="1"/>
      <p:bldP spid="15" grpId="0" animBg="1"/>
      <p:bldP spid="26" grpId="0" animBg="1"/>
      <p:bldP spid="28" grpId="0" animBg="1"/>
      <p:bldP spid="29" grpId="0" animBg="1"/>
      <p:bldP spid="30" grpId="0" animBg="1"/>
      <p:bldP spid="34" grpId="0" animBg="1"/>
      <p:bldP spid="35" grpId="0" animBg="1"/>
      <p:bldP spid="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2</a:t>
            </a:r>
          </a:p>
          <a:p>
            <a:pPr algn="ctr"/>
            <a:r>
              <a:rPr lang="ta-IN" b="1" dirty="0" smtClean="0">
                <a:solidFill>
                  <a:srgbClr val="FF6600"/>
                </a:solidFill>
              </a:rPr>
              <a:t>Secondary Controller</a:t>
            </a:r>
            <a:r>
              <a:rPr lang="ta-IN" dirty="0" smtClean="0"/>
              <a:t> role</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n-GB" sz="1100" b="1" dirty="0" smtClean="0">
                <a:solidFill>
                  <a:srgbClr val="FF6600"/>
                </a:solidFill>
                <a:latin typeface="Arial"/>
                <a:cs typeface="Arial"/>
              </a:rPr>
              <a:t>Secondary Controller </a:t>
            </a:r>
            <a:r>
              <a:rPr sz="1100" dirty="0" smtClean="0">
                <a:latin typeface="Arial"/>
                <a:cs typeface="Arial"/>
              </a:rPr>
              <a:t>monitors only </a:t>
            </a:r>
            <a:r>
              <a:rPr lang="en-GB" sz="1100" dirty="0" smtClean="0">
                <a:latin typeface="Arial"/>
                <a:cs typeface="Arial"/>
              </a:rPr>
              <a:t>the </a:t>
            </a:r>
            <a:r>
              <a:rPr lang="en-GB" sz="1100" b="1" dirty="0" smtClean="0">
                <a:solidFill>
                  <a:srgbClr val="660066"/>
                </a:solidFill>
                <a:latin typeface="Arial"/>
                <a:cs typeface="Arial"/>
              </a:rPr>
              <a:t>Primary Controller</a:t>
            </a:r>
            <a:r>
              <a:rPr lang="ta-IN" sz="1100" dirty="0" smtClean="0">
                <a:latin typeface="Arial"/>
                <a:cs typeface="Arial"/>
              </a:rPr>
              <a:t> </a:t>
            </a:r>
            <a:r>
              <a:rPr sz="1100" dirty="0" smtClean="0">
                <a:latin typeface="Arial"/>
                <a:cs typeface="Arial"/>
              </a:rPr>
              <a:t>for availability</a:t>
            </a:r>
            <a:r>
              <a:rPr lang="en-GB" sz="1100" dirty="0" smtClean="0">
                <a:latin typeface="Arial"/>
                <a:cs typeface="Arial"/>
              </a:rPr>
              <a:t> and mirror to itself.</a:t>
            </a:r>
            <a:endParaRPr lang="en-US" sz="1100" b="1" dirty="0">
              <a:solidFill>
                <a:srgbClr val="660066"/>
              </a:solidFill>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57" name="Elbow Connector 56"/>
          <p:cNvCxnSpPr>
            <a:stCxn id="16" idx="1"/>
            <a:endCxn id="8" idx="3"/>
          </p:cNvCxnSpPr>
          <p:nvPr/>
        </p:nvCxnSpPr>
        <p:spPr>
          <a:xfrm rot="10800000">
            <a:off x="2622550" y="2786390"/>
            <a:ext cx="3809950" cy="1588"/>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sp>
        <p:nvSpPr>
          <p:cNvPr id="43"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2</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5000" fill="hold" grpId="0" nodeType="withEffect">
                                  <p:stCondLst>
                                    <p:cond delay="0"/>
                                  </p:stCondLst>
                                  <p:childTnLst>
                                    <p:anim calcmode="discrete" valueType="str">
                                      <p:cBhvr>
                                        <p:cTn id="11" dur="1000" fill="hold"/>
                                        <p:tgtEl>
                                          <p:spTgt spid="16"/>
                                        </p:tgtEl>
                                        <p:attrNameLst>
                                          <p:attrName>style.visibility</p:attrName>
                                        </p:attrNameLst>
                                      </p:cBhvr>
                                      <p:tavLst>
                                        <p:tav tm="0">
                                          <p:val>
                                            <p:strVal val="hidden"/>
                                          </p:val>
                                        </p:tav>
                                        <p:tav tm="50000">
                                          <p:val>
                                            <p:strVal val="visible"/>
                                          </p:val>
                                        </p:tav>
                                      </p:tavLst>
                                    </p:anim>
                                  </p:childTnLst>
                                </p:cTn>
                              </p:par>
                            </p:childTnLst>
                          </p:cTn>
                        </p:par>
                        <p:par>
                          <p:cTn id="12" fill="hold">
                            <p:stCondLst>
                              <p:cond delay="5000"/>
                            </p:stCondLst>
                            <p:childTnLst>
                              <p:par>
                                <p:cTn id="13" presetID="1" presetClass="entr" presetSubtype="0" fill="hold" nodeType="after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par>
                                <p:cTn id="15" presetID="35" presetClass="emph" presetSubtype="0" repeatCount="5000" fill="hold" grpId="0" nodeType="withEffect">
                                  <p:stCondLst>
                                    <p:cond delay="0"/>
                                  </p:stCondLst>
                                  <p:childTnLst>
                                    <p:anim calcmode="discrete" valueType="str">
                                      <p:cBhvr>
                                        <p:cTn id="16" dur="1000" fill="hold"/>
                                        <p:tgtEl>
                                          <p:spTgt spid="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3</a:t>
            </a:r>
          </a:p>
          <a:p>
            <a:pPr algn="ctr"/>
            <a:r>
              <a:rPr lang="ta-IN" b="1" dirty="0" smtClean="0">
                <a:latin typeface="Calibri"/>
                <a:cs typeface="Calibri"/>
              </a:rPr>
              <a:t>Los Angeles </a:t>
            </a:r>
            <a:r>
              <a:rPr lang="ta-IN" b="1" dirty="0" smtClean="0">
                <a:solidFill>
                  <a:srgbClr val="008000"/>
                </a:solidFill>
                <a:latin typeface="Calibri"/>
                <a:cs typeface="Calibri"/>
              </a:rPr>
              <a:t>Live Host</a:t>
            </a:r>
            <a:r>
              <a:rPr lang="ta-IN" dirty="0" smtClean="0">
                <a:latin typeface="Calibri"/>
                <a:cs typeface="Calibri"/>
              </a:rPr>
              <a:t> becomes unavailable</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n-US" sz="1100" dirty="0" smtClean="0">
                <a:latin typeface="Arial"/>
                <a:cs typeface="Arial"/>
              </a:rPr>
              <a:t>If </a:t>
            </a:r>
            <a:r>
              <a:rPr lang="en-US" sz="1100" b="1" dirty="0" smtClean="0">
                <a:solidFill>
                  <a:srgbClr val="008000"/>
                </a:solidFill>
                <a:latin typeface="Arial"/>
                <a:cs typeface="Arial"/>
              </a:rPr>
              <a:t>Live Host</a:t>
            </a:r>
            <a:r>
              <a:rPr lang="en-US" sz="1100" dirty="0" smtClean="0">
                <a:latin typeface="Arial"/>
                <a:cs typeface="Arial"/>
              </a:rPr>
              <a:t> in </a:t>
            </a:r>
            <a:r>
              <a:rPr lang="ta-IN" sz="1100" dirty="0" smtClean="0">
                <a:latin typeface="Arial"/>
                <a:cs typeface="Arial"/>
              </a:rPr>
              <a:t>Los Angeles</a:t>
            </a:r>
            <a:r>
              <a:rPr lang="en-US" sz="1100" dirty="0" smtClean="0">
                <a:latin typeface="Arial"/>
                <a:cs typeface="Arial"/>
              </a:rPr>
              <a:t> encounters physical failure and becomes unavailable.</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sp>
        <p:nvSpPr>
          <p:cNvPr id="57" name="Multiply 56"/>
          <p:cNvSpPr/>
          <p:nvPr/>
        </p:nvSpPr>
        <p:spPr>
          <a:xfrm>
            <a:off x="2628900" y="30623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3</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2800"/>
                            </p:stCondLst>
                            <p:childTnLst>
                              <p:par>
                                <p:cTn id="11" presetID="1" presetClass="entr" presetSubtype="0" fill="hold" grpId="2" nodeType="afterEffect">
                                  <p:stCondLst>
                                    <p:cond delay="0"/>
                                  </p:stCondLst>
                                  <p:childTnLst>
                                    <p:set>
                                      <p:cBhvr>
                                        <p:cTn id="12" dur="1" fill="hold">
                                          <p:stCondLst>
                                            <p:cond delay="0"/>
                                          </p:stCondLst>
                                        </p:cTn>
                                        <p:tgtEl>
                                          <p:spTgt spid="57"/>
                                        </p:tgtEl>
                                        <p:attrNameLst>
                                          <p:attrName>style.visibility</p:attrName>
                                        </p:attrNameLst>
                                      </p:cBhvr>
                                      <p:to>
                                        <p:strVal val="visible"/>
                                      </p:to>
                                    </p:set>
                                  </p:childTnLst>
                                </p:cTn>
                              </p:par>
                            </p:childTnLst>
                          </p:cTn>
                        </p:par>
                        <p:par>
                          <p:cTn id="13" fill="hold">
                            <p:stCondLst>
                              <p:cond delay="2800"/>
                            </p:stCondLst>
                            <p:childTnLst>
                              <p:par>
                                <p:cTn id="14" presetID="35" presetClass="emph" presetSubtype="0" repeatCount="3000" fill="hold" grpId="0" nodeType="afterEffect">
                                  <p:stCondLst>
                                    <p:cond delay="0"/>
                                  </p:stCondLst>
                                  <p:childTnLst>
                                    <p:anim calcmode="discrete" valueType="str">
                                      <p:cBhvr>
                                        <p:cTn id="15" dur="1000" fill="hold"/>
                                        <p:tgtEl>
                                          <p:spTgt spid="9"/>
                                        </p:tgtEl>
                                        <p:attrNameLst>
                                          <p:attrName>style.visibility</p:attrName>
                                        </p:attrNameLst>
                                      </p:cBhvr>
                                      <p:tavLst>
                                        <p:tav tm="0">
                                          <p:val>
                                            <p:strVal val="hidden"/>
                                          </p:val>
                                        </p:tav>
                                        <p:tav tm="50000">
                                          <p:val>
                                            <p:strVal val="visible"/>
                                          </p:val>
                                        </p:tav>
                                      </p:tavLst>
                                    </p:anim>
                                  </p:childTnLst>
                                </p:cTn>
                              </p:par>
                              <p:par>
                                <p:cTn id="16" presetID="35" presetClass="emph" presetSubtype="0" repeatCount="3000" fill="hold" grpId="0" nodeType="withEffect">
                                  <p:stCondLst>
                                    <p:cond delay="0"/>
                                  </p:stCondLst>
                                  <p:childTnLst>
                                    <p:anim calcmode="discrete" valueType="str">
                                      <p:cBhvr>
                                        <p:cTn id="17" dur="1000" fill="hold"/>
                                        <p:tgtEl>
                                          <p:spTgt spid="57"/>
                                        </p:tgtEl>
                                        <p:attrNameLst>
                                          <p:attrName>style.visibility</p:attrName>
                                        </p:attrNameLst>
                                      </p:cBhvr>
                                      <p:tavLst>
                                        <p:tav tm="0">
                                          <p:val>
                                            <p:strVal val="hidden"/>
                                          </p:val>
                                        </p:tav>
                                        <p:tav tm="50000">
                                          <p:val>
                                            <p:strVal val="visible"/>
                                          </p:val>
                                        </p:tav>
                                      </p:tavLst>
                                    </p:anim>
                                  </p:childTnLst>
                                </p:cTn>
                              </p:par>
                            </p:childTnLst>
                          </p:cTn>
                        </p:par>
                        <p:par>
                          <p:cTn id="18" fill="hold">
                            <p:stCondLst>
                              <p:cond delay="5800"/>
                            </p:stCondLst>
                            <p:childTnLst>
                              <p:par>
                                <p:cTn id="19" presetID="10" presetClass="exit" presetSubtype="0" fill="hold" grpId="1" nodeType="afterEffect">
                                  <p:stCondLst>
                                    <p:cond delay="0"/>
                                  </p:stCondLst>
                                  <p:childTnLst>
                                    <p:animEffect transition="out" filter="fade">
                                      <p:cBhvr>
                                        <p:cTn id="20" dur="2000"/>
                                        <p:tgtEl>
                                          <p:spTgt spid="9"/>
                                        </p:tgtEl>
                                      </p:cBhvr>
                                    </p:animEffect>
                                    <p:set>
                                      <p:cBhvr>
                                        <p:cTn id="21" dur="1" fill="hold">
                                          <p:stCondLst>
                                            <p:cond delay="1999"/>
                                          </p:stCondLst>
                                        </p:cTn>
                                        <p:tgtEl>
                                          <p:spTgt spid="9"/>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2000"/>
                                        <p:tgtEl>
                                          <p:spTgt spid="57"/>
                                        </p:tgtEl>
                                      </p:cBhvr>
                                    </p:animEffect>
                                    <p:set>
                                      <p:cBhvr>
                                        <p:cTn id="24" dur="1" fill="hold">
                                          <p:stCondLst>
                                            <p:cond delay="1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9" grpId="0" animBg="1"/>
      <p:bldP spid="9" grpId="1" animBg="1"/>
      <p:bldP spid="57" grpId="0" animBg="1"/>
      <p:bldP spid="57" grpId="1" animBg="1"/>
      <p:bldP spid="57"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n-US" sz="1100" b="1" dirty="0" smtClean="0">
                <a:solidFill>
                  <a:srgbClr val="660066"/>
                </a:solidFill>
                <a:latin typeface="Arial"/>
                <a:cs typeface="Arial"/>
              </a:rPr>
              <a:t>Primary Controller</a:t>
            </a:r>
            <a:r>
              <a:rPr lang="en-US" sz="1100" dirty="0" smtClean="0">
                <a:latin typeface="Arial"/>
                <a:cs typeface="Arial"/>
              </a:rPr>
              <a:t> will instruct</a:t>
            </a:r>
            <a:r>
              <a:rPr lang="ta-IN" sz="1100" dirty="0" smtClean="0">
                <a:latin typeface="Arial"/>
                <a:cs typeface="Arial"/>
              </a:rPr>
              <a:t> first </a:t>
            </a:r>
            <a:r>
              <a:rPr lang="en-US" sz="1100" dirty="0" smtClean="0">
                <a:latin typeface="Arial"/>
                <a:cs typeface="Arial"/>
              </a:rPr>
              <a:t>available </a:t>
            </a:r>
            <a:r>
              <a:rPr lang="ta-IN" sz="1100" dirty="0" smtClean="0">
                <a:latin typeface="Arial"/>
                <a:cs typeface="Arial"/>
              </a:rPr>
              <a:t>Los Angeles</a:t>
            </a:r>
            <a:r>
              <a:rPr lang="en-US" sz="1100" dirty="0" smtClean="0">
                <a:latin typeface="Arial"/>
                <a:cs typeface="Arial"/>
              </a:rPr>
              <a:t> </a:t>
            </a:r>
            <a:r>
              <a:rPr lang="en-US" sz="1100" b="1" dirty="0" smtClean="0">
                <a:solidFill>
                  <a:srgbClr val="FF0000"/>
                </a:solidFill>
                <a:latin typeface="Arial"/>
                <a:cs typeface="Arial"/>
              </a:rPr>
              <a:t>Hot Spare</a:t>
            </a:r>
            <a:r>
              <a:rPr lang="en-US" sz="1100" dirty="0" smtClean="0">
                <a:latin typeface="Arial"/>
                <a:cs typeface="Arial"/>
              </a:rPr>
              <a:t> to assume service. </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47" name="Elbow Connector 46"/>
          <p:cNvCxnSpPr>
            <a:stCxn id="8" idx="3"/>
            <a:endCxn id="11" idx="3"/>
          </p:cNvCxnSpPr>
          <p:nvPr/>
        </p:nvCxnSpPr>
        <p:spPr>
          <a:xfrm>
            <a:off x="2622550" y="2786390"/>
            <a:ext cx="1588" cy="858690"/>
          </a:xfrm>
          <a:prstGeom prst="bentConnector3">
            <a:avLst>
              <a:gd name="adj1" fmla="val 14395466"/>
            </a:avLst>
          </a:prstGeom>
          <a:ln>
            <a:solidFill>
              <a:schemeClr val="bg1">
                <a:lumMod val="50000"/>
              </a:schemeClr>
            </a:solidFill>
            <a:tailEnd type="triangle" w="lg"/>
          </a:ln>
        </p:spPr>
        <p:style>
          <a:lnRef idx="2">
            <a:schemeClr val="accent1"/>
          </a:lnRef>
          <a:fillRef idx="0">
            <a:schemeClr val="accent1"/>
          </a:fillRef>
          <a:effectRef idx="1">
            <a:schemeClr val="accent1"/>
          </a:effectRef>
          <a:fontRef idx="minor">
            <a:schemeClr val="tx1"/>
          </a:fontRef>
        </p:style>
      </p:cxnSp>
      <p:sp>
        <p:nvSpPr>
          <p:cNvPr id="52" name="Rectangle 51"/>
          <p:cNvSpPr/>
          <p:nvPr/>
        </p:nvSpPr>
        <p:spPr>
          <a:xfrm>
            <a:off x="1193800" y="3538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3" name="TextBox 52"/>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54"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3</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3120"/>
                            </p:stCondLst>
                            <p:childTnLst>
                              <p:par>
                                <p:cTn id="11" presetID="35" presetClass="emph" presetSubtype="0" repeatCount="3000" fill="hold" grpId="0" nodeType="afterEffect">
                                  <p:stCondLst>
                                    <p:cond delay="0"/>
                                  </p:stCondLst>
                                  <p:childTnLst>
                                    <p:anim calcmode="discrete" valueType="str">
                                      <p:cBhvr>
                                        <p:cTn id="12"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3" fill="hold">
                            <p:stCondLst>
                              <p:cond delay="6120"/>
                            </p:stCondLst>
                            <p:childTnLst>
                              <p:par>
                                <p:cTn id="14" presetID="1" presetClass="entr" presetSubtype="0"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childTnLst>
                                </p:cTn>
                              </p:par>
                              <p:par>
                                <p:cTn id="16" presetID="35" presetClass="emph" presetSubtype="0" repeatCount="3000" fill="hold" grpId="0" nodeType="withEffect">
                                  <p:stCondLst>
                                    <p:cond delay="0"/>
                                  </p:stCondLst>
                                  <p:childTnLst>
                                    <p:anim calcmode="discrete" valueType="str">
                                      <p:cBhvr>
                                        <p:cTn id="17" dur="1000" fill="hold"/>
                                        <p:tgtEl>
                                          <p:spTgt spid="11"/>
                                        </p:tgtEl>
                                        <p:attrNameLst>
                                          <p:attrName>style.visibility</p:attrName>
                                        </p:attrNameLst>
                                      </p:cBhvr>
                                      <p:tavLst>
                                        <p:tav tm="0">
                                          <p:val>
                                            <p:strVal val="hidden"/>
                                          </p:val>
                                        </p:tav>
                                        <p:tav tm="50000">
                                          <p:val>
                                            <p:strVal val="visible"/>
                                          </p:val>
                                        </p:tav>
                                      </p:tavLst>
                                    </p:anim>
                                  </p:childTnLst>
                                </p:cTn>
                              </p:par>
                            </p:childTnLst>
                          </p:cTn>
                        </p:par>
                        <p:par>
                          <p:cTn id="18" fill="hold">
                            <p:stCondLst>
                              <p:cond delay="9120"/>
                            </p:stCondLst>
                            <p:childTnLst>
                              <p:par>
                                <p:cTn id="19" presetID="10" presetClass="exit" presetSubtype="0" fill="hold" grpId="1" nodeType="afterEffect">
                                  <p:stCondLst>
                                    <p:cond delay="0"/>
                                  </p:stCondLst>
                                  <p:childTnLst>
                                    <p:animEffect transition="out" filter="fade">
                                      <p:cBhvr>
                                        <p:cTn id="20" dur="2000"/>
                                        <p:tgtEl>
                                          <p:spTgt spid="11"/>
                                        </p:tgtEl>
                                      </p:cBhvr>
                                    </p:animEffect>
                                    <p:set>
                                      <p:cBhvr>
                                        <p:cTn id="21" dur="1" fill="hold">
                                          <p:stCondLst>
                                            <p:cond delay="1999"/>
                                          </p:stCondLst>
                                        </p:cTn>
                                        <p:tgtEl>
                                          <p:spTgt spid="11"/>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2000"/>
                                        <p:tgtEl>
                                          <p:spTgt spid="21"/>
                                        </p:tgtEl>
                                      </p:cBhvr>
                                    </p:animEffect>
                                    <p:set>
                                      <p:cBhvr>
                                        <p:cTn id="24" dur="1" fill="hold">
                                          <p:stCondLst>
                                            <p:cond delay="1999"/>
                                          </p:stCondLst>
                                        </p:cTn>
                                        <p:tgtEl>
                                          <p:spTgt spid="21"/>
                                        </p:tgtEl>
                                        <p:attrNameLst>
                                          <p:attrName>style.visibility</p:attrName>
                                        </p:attrNameLst>
                                      </p:cBhvr>
                                      <p:to>
                                        <p:strVal val="hidden"/>
                                      </p:to>
                                    </p:set>
                                  </p:childTnLst>
                                </p:cTn>
                              </p:par>
                            </p:childTnLst>
                          </p:cTn>
                        </p:par>
                        <p:par>
                          <p:cTn id="25" fill="hold">
                            <p:stCondLst>
                              <p:cond delay="11120"/>
                            </p:stCondLst>
                            <p:childTnLst>
                              <p:par>
                                <p:cTn id="26" presetID="10" presetClass="entr" presetSubtype="0"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2000"/>
                                        <p:tgtEl>
                                          <p:spTgt spid="53"/>
                                        </p:tgtEl>
                                      </p:cBhvr>
                                    </p:animEffect>
                                  </p:childTnLst>
                                </p:cTn>
                              </p:par>
                              <p:par>
                                <p:cTn id="29" presetID="1"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11" grpId="0" animBg="1"/>
      <p:bldP spid="11" grpId="1" animBg="1"/>
      <p:bldP spid="21" grpId="0"/>
      <p:bldP spid="52" grpId="0" animBg="1"/>
      <p:bldP spid="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4</a:t>
            </a:r>
          </a:p>
          <a:p>
            <a:pPr algn="ctr"/>
            <a:r>
              <a:rPr lang="ta-IN" b="1" dirty="0" smtClean="0">
                <a:latin typeface="Calibri"/>
                <a:cs typeface="Calibri"/>
              </a:rPr>
              <a:t>New York </a:t>
            </a:r>
            <a:r>
              <a:rPr lang="ta-IN" b="1" dirty="0" smtClean="0">
                <a:solidFill>
                  <a:srgbClr val="008000"/>
                </a:solidFill>
                <a:latin typeface="Calibri"/>
                <a:cs typeface="Calibri"/>
              </a:rPr>
              <a:t>Live Host</a:t>
            </a:r>
            <a:r>
              <a:rPr lang="ta-IN" b="1" dirty="0" smtClean="0">
                <a:latin typeface="Calibri"/>
                <a:cs typeface="Calibri"/>
              </a:rPr>
              <a:t> </a:t>
            </a:r>
            <a:r>
              <a:rPr lang="ta-IN" dirty="0" smtClean="0">
                <a:latin typeface="Calibri"/>
                <a:cs typeface="Calibri"/>
              </a:rPr>
              <a:t>becomes unavailable</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n-US" sz="1100" dirty="0" smtClean="0">
                <a:latin typeface="Arial"/>
                <a:cs typeface="Arial"/>
              </a:rPr>
              <a:t>If </a:t>
            </a:r>
            <a:r>
              <a:rPr lang="en-US" sz="1100" b="1" dirty="0" smtClean="0">
                <a:solidFill>
                  <a:srgbClr val="008000"/>
                </a:solidFill>
                <a:latin typeface="Arial"/>
                <a:cs typeface="Arial"/>
              </a:rPr>
              <a:t>Live Host</a:t>
            </a:r>
            <a:r>
              <a:rPr lang="en-US" sz="1100" dirty="0" smtClean="0">
                <a:latin typeface="Arial"/>
                <a:cs typeface="Arial"/>
              </a:rPr>
              <a:t> in </a:t>
            </a:r>
            <a:r>
              <a:rPr lang="ta-IN" sz="1100" dirty="0" smtClean="0">
                <a:latin typeface="Arial"/>
                <a:cs typeface="Arial"/>
              </a:rPr>
              <a:t>New York</a:t>
            </a:r>
            <a:r>
              <a:rPr lang="en-US" sz="1100" dirty="0" smtClean="0">
                <a:latin typeface="Arial"/>
                <a:cs typeface="Arial"/>
              </a:rPr>
              <a:t> encounters physical failure and becomes unavailable.</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sp>
        <p:nvSpPr>
          <p:cNvPr id="57" name="Multiply 56"/>
          <p:cNvSpPr/>
          <p:nvPr/>
        </p:nvSpPr>
        <p:spPr>
          <a:xfrm>
            <a:off x="6203900" y="3079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4</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5000" fill="hold" grpId="0" nodeType="withEffect">
                                  <p:stCondLst>
                                    <p:cond delay="0"/>
                                  </p:stCondLst>
                                  <p:childTnLst>
                                    <p:anim calcmode="discrete" valueType="str">
                                      <p:cBhvr>
                                        <p:cTn id="11" dur="1000" fill="hold"/>
                                        <p:tgtEl>
                                          <p:spTgt spid="26"/>
                                        </p:tgtEl>
                                        <p:attrNameLst>
                                          <p:attrName>style.visibility</p:attrName>
                                        </p:attrNameLst>
                                      </p:cBhvr>
                                      <p:tavLst>
                                        <p:tav tm="0">
                                          <p:val>
                                            <p:strVal val="hidden"/>
                                          </p:val>
                                        </p:tav>
                                        <p:tav tm="50000">
                                          <p:val>
                                            <p:strVal val="visible"/>
                                          </p:val>
                                        </p:tav>
                                      </p:tavLst>
                                    </p:anim>
                                  </p:childTnLst>
                                </p:cTn>
                              </p:par>
                              <p:par>
                                <p:cTn id="12" presetID="35" presetClass="emph" presetSubtype="0" repeatCount="5000" fill="hold" grpId="0" nodeType="withEffect">
                                  <p:stCondLst>
                                    <p:cond delay="0"/>
                                  </p:stCondLst>
                                  <p:childTnLst>
                                    <p:anim calcmode="discrete" valueType="str">
                                      <p:cBhvr>
                                        <p:cTn id="13" dur="1000" fill="hold"/>
                                        <p:tgtEl>
                                          <p:spTgt spid="57"/>
                                        </p:tgtEl>
                                        <p:attrNameLst>
                                          <p:attrName>style.visibility</p:attrName>
                                        </p:attrNameLst>
                                      </p:cBhvr>
                                      <p:tavLst>
                                        <p:tav tm="0">
                                          <p:val>
                                            <p:strVal val="hidden"/>
                                          </p:val>
                                        </p:tav>
                                        <p:tav tm="50000">
                                          <p:val>
                                            <p:strVal val="visible"/>
                                          </p:val>
                                        </p:tav>
                                      </p:tavLst>
                                    </p:anim>
                                  </p:childTnLst>
                                </p:cTn>
                              </p:par>
                            </p:childTnLst>
                          </p:cTn>
                        </p:par>
                        <p:par>
                          <p:cTn id="14" fill="hold">
                            <p:stCondLst>
                              <p:cond delay="5000"/>
                            </p:stCondLst>
                            <p:childTnLst>
                              <p:par>
                                <p:cTn id="15" presetID="10" presetClass="exit" presetSubtype="0" fill="hold" grpId="1" nodeType="afterEffect">
                                  <p:stCondLst>
                                    <p:cond delay="0"/>
                                  </p:stCondLst>
                                  <p:childTnLst>
                                    <p:animEffect transition="out" filter="fade">
                                      <p:cBhvr>
                                        <p:cTn id="16" dur="2000"/>
                                        <p:tgtEl>
                                          <p:spTgt spid="26"/>
                                        </p:tgtEl>
                                      </p:cBhvr>
                                    </p:animEffect>
                                    <p:set>
                                      <p:cBhvr>
                                        <p:cTn id="17" dur="1" fill="hold">
                                          <p:stCondLst>
                                            <p:cond delay="1999"/>
                                          </p:stCondLst>
                                        </p:cTn>
                                        <p:tgtEl>
                                          <p:spTgt spid="2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2000"/>
                                        <p:tgtEl>
                                          <p:spTgt spid="57"/>
                                        </p:tgtEl>
                                      </p:cBhvr>
                                    </p:animEffect>
                                    <p:set>
                                      <p:cBhvr>
                                        <p:cTn id="20" dur="1" fill="hold">
                                          <p:stCondLst>
                                            <p:cond delay="1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26" grpId="0" animBg="1"/>
      <p:bldP spid="26" grpId="1" animBg="1"/>
      <p:bldP spid="57" grpId="0" animBg="1"/>
      <p:bldP spid="57"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n-US" sz="1100" b="1" dirty="0" smtClean="0">
                <a:solidFill>
                  <a:srgbClr val="660066"/>
                </a:solidFill>
                <a:latin typeface="Arial"/>
                <a:cs typeface="Arial"/>
              </a:rPr>
              <a:t>Primary Controller</a:t>
            </a:r>
            <a:r>
              <a:rPr lang="en-US" sz="1100" dirty="0" smtClean="0">
                <a:latin typeface="Arial"/>
                <a:cs typeface="Arial"/>
              </a:rPr>
              <a:t> will instruct</a:t>
            </a:r>
            <a:r>
              <a:rPr lang="ta-IN" sz="1100" dirty="0" smtClean="0">
                <a:latin typeface="Arial"/>
                <a:cs typeface="Arial"/>
              </a:rPr>
              <a:t> first </a:t>
            </a:r>
            <a:r>
              <a:rPr lang="en-US" sz="1100" dirty="0" smtClean="0">
                <a:latin typeface="Arial"/>
                <a:cs typeface="Arial"/>
              </a:rPr>
              <a:t>available </a:t>
            </a:r>
            <a:r>
              <a:rPr lang="ta-IN" sz="1100" dirty="0" smtClean="0">
                <a:latin typeface="Arial"/>
                <a:cs typeface="Arial"/>
              </a:rPr>
              <a:t>New York</a:t>
            </a:r>
            <a:r>
              <a:rPr lang="en-US" sz="1100" dirty="0" smtClean="0">
                <a:latin typeface="Arial"/>
                <a:cs typeface="Arial"/>
              </a:rPr>
              <a:t> </a:t>
            </a:r>
            <a:r>
              <a:rPr lang="en-US" sz="1100" b="1" dirty="0" smtClean="0">
                <a:solidFill>
                  <a:srgbClr val="FF0000"/>
                </a:solidFill>
                <a:latin typeface="Arial"/>
                <a:cs typeface="Arial"/>
              </a:rPr>
              <a:t>Hot Spare</a:t>
            </a:r>
            <a:r>
              <a:rPr lang="en-US" sz="1100" dirty="0" smtClean="0">
                <a:latin typeface="Arial"/>
                <a:cs typeface="Arial"/>
              </a:rPr>
              <a:t> to assume service. </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smtClean="0"/>
          </a:p>
          <a:p>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44" name="Elbow Connector 43"/>
          <p:cNvCxnSpPr>
            <a:stCxn id="8" idx="3"/>
            <a:endCxn id="28" idx="1"/>
          </p:cNvCxnSpPr>
          <p:nvPr/>
        </p:nvCxnSpPr>
        <p:spPr>
          <a:xfrm>
            <a:off x="2622550" y="2786390"/>
            <a:ext cx="3809950" cy="6282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46" name="Rectangle 45"/>
          <p:cNvSpPr/>
          <p:nvPr/>
        </p:nvSpPr>
        <p:spPr>
          <a:xfrm>
            <a:off x="64325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47" name="TextBox 46"/>
          <p:cNvSpPr txBox="1"/>
          <p:nvPr/>
        </p:nvSpPr>
        <p:spPr>
          <a:xfrm>
            <a:off x="79265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45"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4</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2000" fill="hold" grpId="0" nodeType="withEffect">
                                  <p:stCondLst>
                                    <p:cond delay="0"/>
                                  </p:stCondLst>
                                  <p:childTnLst>
                                    <p:anim calcmode="discrete" valueType="str">
                                      <p:cBhvr>
                                        <p:cTn id="11"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2" fill="hold">
                            <p:stCondLst>
                              <p:cond delay="3000"/>
                            </p:stCondLst>
                            <p:childTnLst>
                              <p:par>
                                <p:cTn id="13" presetID="1"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childTnLst>
                                </p:cTn>
                              </p:par>
                            </p:childTnLst>
                          </p:cTn>
                        </p:par>
                        <p:par>
                          <p:cTn id="15" fill="hold">
                            <p:stCondLst>
                              <p:cond delay="3000"/>
                            </p:stCondLst>
                            <p:childTnLst>
                              <p:par>
                                <p:cTn id="16" presetID="35" presetClass="emph" presetSubtype="0" repeatCount="2000" fill="hold" grpId="0" nodeType="afterEffect">
                                  <p:stCondLst>
                                    <p:cond delay="0"/>
                                  </p:stCondLst>
                                  <p:childTnLst>
                                    <p:anim calcmode="discrete" valueType="str">
                                      <p:cBhvr>
                                        <p:cTn id="17" dur="1000" fill="hold"/>
                                        <p:tgtEl>
                                          <p:spTgt spid="28"/>
                                        </p:tgtEl>
                                        <p:attrNameLst>
                                          <p:attrName>style.visibility</p:attrName>
                                        </p:attrNameLst>
                                      </p:cBhvr>
                                      <p:tavLst>
                                        <p:tav tm="0">
                                          <p:val>
                                            <p:strVal val="hidden"/>
                                          </p:val>
                                        </p:tav>
                                        <p:tav tm="50000">
                                          <p:val>
                                            <p:strVal val="visible"/>
                                          </p:val>
                                        </p:tav>
                                      </p:tavLst>
                                    </p:anim>
                                  </p:childTnLst>
                                </p:cTn>
                              </p:par>
                            </p:childTnLst>
                          </p:cTn>
                        </p:par>
                        <p:par>
                          <p:cTn id="18" fill="hold">
                            <p:stCondLst>
                              <p:cond delay="5000"/>
                            </p:stCondLst>
                            <p:childTnLst>
                              <p:par>
                                <p:cTn id="19" presetID="10" presetClass="exit" presetSubtype="0" fill="hold" grpId="1" nodeType="afterEffect">
                                  <p:stCondLst>
                                    <p:cond delay="0"/>
                                  </p:stCondLst>
                                  <p:childTnLst>
                                    <p:animEffect transition="out" filter="fade">
                                      <p:cBhvr>
                                        <p:cTn id="20" dur="2000"/>
                                        <p:tgtEl>
                                          <p:spTgt spid="28"/>
                                        </p:tgtEl>
                                      </p:cBhvr>
                                    </p:animEffect>
                                    <p:set>
                                      <p:cBhvr>
                                        <p:cTn id="21" dur="1" fill="hold">
                                          <p:stCondLst>
                                            <p:cond delay="1999"/>
                                          </p:stCondLst>
                                        </p:cTn>
                                        <p:tgtEl>
                                          <p:spTgt spid="28"/>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2000"/>
                                        <p:tgtEl>
                                          <p:spTgt spid="31"/>
                                        </p:tgtEl>
                                      </p:cBhvr>
                                    </p:animEffect>
                                    <p:set>
                                      <p:cBhvr>
                                        <p:cTn id="24" dur="1" fill="hold">
                                          <p:stCondLst>
                                            <p:cond delay="1999"/>
                                          </p:stCondLst>
                                        </p:cTn>
                                        <p:tgtEl>
                                          <p:spTgt spid="31"/>
                                        </p:tgtEl>
                                        <p:attrNameLst>
                                          <p:attrName>style.visibility</p:attrName>
                                        </p:attrNameLst>
                                      </p:cBhvr>
                                      <p:to>
                                        <p:strVal val="hidden"/>
                                      </p:to>
                                    </p:set>
                                  </p:childTnLst>
                                </p:cTn>
                              </p:par>
                            </p:childTnLst>
                          </p:cTn>
                        </p:par>
                        <p:par>
                          <p:cTn id="25" fill="hold">
                            <p:stCondLst>
                              <p:cond delay="7000"/>
                            </p:stCondLst>
                            <p:childTnLst>
                              <p:par>
                                <p:cTn id="26" presetID="10"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2000"/>
                                        <p:tgtEl>
                                          <p:spTgt spid="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28" grpId="0" animBg="1"/>
      <p:bldP spid="28" grpId="1" animBg="1"/>
      <p:bldP spid="31" grpId="0"/>
      <p:bldP spid="46" grpId="0" animBg="1"/>
      <p:bldP spid="4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5</a:t>
            </a:r>
          </a:p>
          <a:p>
            <a:pPr algn="ctr"/>
            <a:r>
              <a:rPr lang="ta-IN" b="1" dirty="0" smtClean="0">
                <a:latin typeface="Calibri"/>
                <a:cs typeface="Calibri"/>
              </a:rPr>
              <a:t>New York </a:t>
            </a:r>
            <a:r>
              <a:rPr lang="ta-IN" dirty="0" smtClean="0">
                <a:latin typeface="Calibri"/>
                <a:cs typeface="Calibri"/>
              </a:rPr>
              <a:t>becomes totaly unavailable</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pPr marL="342900" indent="-342900"/>
            <a:r>
              <a:rPr lang="en-US" sz="1100" dirty="0" smtClean="0">
                <a:latin typeface="Arial"/>
                <a:cs typeface="Arial"/>
              </a:rPr>
              <a:t>If </a:t>
            </a:r>
            <a:r>
              <a:rPr lang="ta-IN" sz="1100" dirty="0" smtClean="0">
                <a:latin typeface="Arial"/>
                <a:cs typeface="Arial"/>
              </a:rPr>
              <a:t>New York</a:t>
            </a:r>
            <a:r>
              <a:rPr lang="en-US" sz="1100" dirty="0" smtClean="0">
                <a:latin typeface="Arial"/>
                <a:cs typeface="Arial"/>
              </a:rPr>
              <a:t> becomes totally unavailable …</a:t>
            </a:r>
            <a:r>
              <a:rPr sz="1100" dirty="0" smtClean="0">
                <a:latin typeface="Arial"/>
                <a:cs typeface="Arial"/>
              </a:rPr>
              <a:t>due to</a:t>
            </a:r>
            <a:endParaRPr lang="en-GB" sz="1100" dirty="0" smtClean="0">
              <a:latin typeface="Arial"/>
              <a:cs typeface="Arial"/>
            </a:endParaRPr>
          </a:p>
          <a:p>
            <a:pPr marL="342900" indent="-342900"/>
            <a:r>
              <a:rPr sz="1100" dirty="0" smtClean="0">
                <a:latin typeface="Arial"/>
                <a:cs typeface="Arial"/>
              </a:rPr>
              <a:t>Network failure, Act of Terror, Natural Disaster or</a:t>
            </a:r>
            <a:endParaRPr lang="en-GB" sz="1100" dirty="0" smtClean="0">
              <a:latin typeface="Arial"/>
              <a:cs typeface="Arial"/>
            </a:endParaRPr>
          </a:p>
          <a:p>
            <a:pPr marL="342900" indent="-342900"/>
            <a:r>
              <a:rPr sz="1100" dirty="0" smtClean="0">
                <a:latin typeface="Arial"/>
                <a:cs typeface="Arial"/>
              </a:rPr>
              <a:t>other cause of total loss of Location. </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smtClean="0"/>
          </a:p>
          <a:p>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Spare3</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sp>
        <p:nvSpPr>
          <p:cNvPr id="57" name="Multiply 56"/>
          <p:cNvSpPr/>
          <p:nvPr/>
        </p:nvSpPr>
        <p:spPr>
          <a:xfrm>
            <a:off x="6203900" y="3079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Multiply 42"/>
          <p:cNvSpPr/>
          <p:nvPr/>
        </p:nvSpPr>
        <p:spPr>
          <a:xfrm>
            <a:off x="6203900" y="2728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Multiply 43"/>
          <p:cNvSpPr/>
          <p:nvPr/>
        </p:nvSpPr>
        <p:spPr>
          <a:xfrm>
            <a:off x="6203900" y="33098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Multiply 44"/>
          <p:cNvSpPr/>
          <p:nvPr/>
        </p:nvSpPr>
        <p:spPr>
          <a:xfrm>
            <a:off x="6203900" y="3538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Multiply 45"/>
          <p:cNvSpPr/>
          <p:nvPr/>
        </p:nvSpPr>
        <p:spPr>
          <a:xfrm>
            <a:off x="6203900" y="43550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Multiply 46"/>
          <p:cNvSpPr/>
          <p:nvPr/>
        </p:nvSpPr>
        <p:spPr>
          <a:xfrm>
            <a:off x="6203900" y="45854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Multiply 47"/>
          <p:cNvSpPr/>
          <p:nvPr/>
        </p:nvSpPr>
        <p:spPr>
          <a:xfrm>
            <a:off x="6203900" y="48158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Multiply 48"/>
          <p:cNvSpPr/>
          <p:nvPr/>
        </p:nvSpPr>
        <p:spPr>
          <a:xfrm>
            <a:off x="6203900" y="50400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5</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680"/>
                            </p:stCondLst>
                            <p:childTnLst>
                              <p:par>
                                <p:cTn id="11" presetID="35" presetClass="emph" presetSubtype="0" repeatCount="3000" fill="hold" grpId="0" nodeType="afterEffect">
                                  <p:stCondLst>
                                    <p:cond delay="0"/>
                                  </p:stCondLst>
                                  <p:childTnLst>
                                    <p:anim calcmode="discrete" valueType="str">
                                      <p:cBhvr>
                                        <p:cTn id="12" dur="1000" fill="hold"/>
                                        <p:tgtEl>
                                          <p:spTgt spid="43"/>
                                        </p:tgtEl>
                                        <p:attrNameLst>
                                          <p:attrName>style.visibility</p:attrName>
                                        </p:attrNameLst>
                                      </p:cBhvr>
                                      <p:tavLst>
                                        <p:tav tm="0">
                                          <p:val>
                                            <p:strVal val="hidden"/>
                                          </p:val>
                                        </p:tav>
                                        <p:tav tm="50000">
                                          <p:val>
                                            <p:strVal val="visible"/>
                                          </p:val>
                                        </p:tav>
                                      </p:tavLst>
                                    </p:anim>
                                  </p:childTnLst>
                                </p:cTn>
                              </p:par>
                              <p:par>
                                <p:cTn id="13" presetID="35" presetClass="emph" presetSubtype="0" repeatCount="3000" fill="hold" grpId="0" nodeType="withEffect">
                                  <p:stCondLst>
                                    <p:cond delay="0"/>
                                  </p:stCondLst>
                                  <p:childTnLst>
                                    <p:anim calcmode="discrete" valueType="str">
                                      <p:cBhvr>
                                        <p:cTn id="14" dur="1000" fill="hold"/>
                                        <p:tgtEl>
                                          <p:spTgt spid="16"/>
                                        </p:tgtEl>
                                        <p:attrNameLst>
                                          <p:attrName>style.visibility</p:attrName>
                                        </p:attrNameLst>
                                      </p:cBhvr>
                                      <p:tavLst>
                                        <p:tav tm="0">
                                          <p:val>
                                            <p:strVal val="hidden"/>
                                          </p:val>
                                        </p:tav>
                                        <p:tav tm="50000">
                                          <p:val>
                                            <p:strVal val="visible"/>
                                          </p:val>
                                        </p:tav>
                                      </p:tavLst>
                                    </p:anim>
                                  </p:childTnLst>
                                </p:cTn>
                              </p:par>
                              <p:par>
                                <p:cTn id="15" presetID="35" presetClass="emph" presetSubtype="0" repeatCount="3000" fill="hold" grpId="0" nodeType="withEffect">
                                  <p:stCondLst>
                                    <p:cond delay="0"/>
                                  </p:stCondLst>
                                  <p:childTnLst>
                                    <p:anim calcmode="discrete" valueType="str">
                                      <p:cBhvr>
                                        <p:cTn id="16" dur="1000" fill="hold"/>
                                        <p:tgtEl>
                                          <p:spTgt spid="57"/>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26"/>
                                        </p:tgtEl>
                                        <p:attrNameLst>
                                          <p:attrName>style.visibility</p:attrName>
                                        </p:attrNameLst>
                                      </p:cBhvr>
                                      <p:tavLst>
                                        <p:tav tm="0">
                                          <p:val>
                                            <p:strVal val="hidden"/>
                                          </p:val>
                                        </p:tav>
                                        <p:tav tm="50000">
                                          <p:val>
                                            <p:strVal val="visible"/>
                                          </p:val>
                                        </p:tav>
                                      </p:tavLst>
                                    </p:anim>
                                  </p:childTnLst>
                                </p:cTn>
                              </p:par>
                              <p:par>
                                <p:cTn id="19" presetID="35" presetClass="emph" presetSubtype="0" repeatCount="3000" fill="hold" grpId="0" nodeType="withEffect">
                                  <p:stCondLst>
                                    <p:cond delay="0"/>
                                  </p:stCondLst>
                                  <p:childTnLst>
                                    <p:anim calcmode="discrete" valueType="str">
                                      <p:cBhvr>
                                        <p:cTn id="20" dur="1000" fill="hold"/>
                                        <p:tgtEl>
                                          <p:spTgt spid="44"/>
                                        </p:tgtEl>
                                        <p:attrNameLst>
                                          <p:attrName>style.visibility</p:attrName>
                                        </p:attrNameLst>
                                      </p:cBhvr>
                                      <p:tavLst>
                                        <p:tav tm="0">
                                          <p:val>
                                            <p:strVal val="hidden"/>
                                          </p:val>
                                        </p:tav>
                                        <p:tav tm="50000">
                                          <p:val>
                                            <p:strVal val="visible"/>
                                          </p:val>
                                        </p:tav>
                                      </p:tavLst>
                                    </p:anim>
                                  </p:childTnLst>
                                </p:cTn>
                              </p:par>
                              <p:par>
                                <p:cTn id="21" presetID="35" presetClass="emph" presetSubtype="0" repeatCount="3000" fill="hold" grpId="0" nodeType="withEffect">
                                  <p:stCondLst>
                                    <p:cond delay="0"/>
                                  </p:stCondLst>
                                  <p:childTnLst>
                                    <p:anim calcmode="discrete" valueType="str">
                                      <p:cBhvr>
                                        <p:cTn id="22" dur="1000" fill="hold"/>
                                        <p:tgtEl>
                                          <p:spTgt spid="28"/>
                                        </p:tgtEl>
                                        <p:attrNameLst>
                                          <p:attrName>style.visibility</p:attrName>
                                        </p:attrNameLst>
                                      </p:cBhvr>
                                      <p:tavLst>
                                        <p:tav tm="0">
                                          <p:val>
                                            <p:strVal val="hidden"/>
                                          </p:val>
                                        </p:tav>
                                        <p:tav tm="50000">
                                          <p:val>
                                            <p:strVal val="visible"/>
                                          </p:val>
                                        </p:tav>
                                      </p:tavLst>
                                    </p:anim>
                                  </p:childTnLst>
                                </p:cTn>
                              </p:par>
                              <p:par>
                                <p:cTn id="23" presetID="35" presetClass="emph" presetSubtype="0" repeatCount="3000" fill="hold" grpId="0" nodeType="withEffect">
                                  <p:stCondLst>
                                    <p:cond delay="0"/>
                                  </p:stCondLst>
                                  <p:childTnLst>
                                    <p:anim calcmode="discrete" valueType="str">
                                      <p:cBhvr>
                                        <p:cTn id="24" dur="1000" fill="hold"/>
                                        <p:tgtEl>
                                          <p:spTgt spid="45"/>
                                        </p:tgtEl>
                                        <p:attrNameLst>
                                          <p:attrName>style.visibility</p:attrName>
                                        </p:attrNameLst>
                                      </p:cBhvr>
                                      <p:tavLst>
                                        <p:tav tm="0">
                                          <p:val>
                                            <p:strVal val="hidden"/>
                                          </p:val>
                                        </p:tav>
                                        <p:tav tm="50000">
                                          <p:val>
                                            <p:strVal val="visible"/>
                                          </p:val>
                                        </p:tav>
                                      </p:tavLst>
                                    </p:anim>
                                  </p:childTnLst>
                                </p:cTn>
                              </p:par>
                              <p:par>
                                <p:cTn id="25" presetID="35" presetClass="emph" presetSubtype="0" repeatCount="3000" fill="hold" grpId="0" nodeType="withEffect">
                                  <p:stCondLst>
                                    <p:cond delay="0"/>
                                  </p:stCondLst>
                                  <p:childTnLst>
                                    <p:anim calcmode="discrete" valueType="str">
                                      <p:cBhvr>
                                        <p:cTn id="26" dur="1000" fill="hold"/>
                                        <p:tgtEl>
                                          <p:spTgt spid="29"/>
                                        </p:tgtEl>
                                        <p:attrNameLst>
                                          <p:attrName>style.visibility</p:attrName>
                                        </p:attrNameLst>
                                      </p:cBhvr>
                                      <p:tavLst>
                                        <p:tav tm="0">
                                          <p:val>
                                            <p:strVal val="hidden"/>
                                          </p:val>
                                        </p:tav>
                                        <p:tav tm="50000">
                                          <p:val>
                                            <p:strVal val="visible"/>
                                          </p:val>
                                        </p:tav>
                                      </p:tavLst>
                                    </p:anim>
                                  </p:childTnLst>
                                </p:cTn>
                              </p:par>
                              <p:par>
                                <p:cTn id="27" presetID="35" presetClass="emph" presetSubtype="0" repeatCount="3000" fill="hold" grpId="0" nodeType="withEffect">
                                  <p:stCondLst>
                                    <p:cond delay="0"/>
                                  </p:stCondLst>
                                  <p:childTnLst>
                                    <p:anim calcmode="discrete" valueType="str">
                                      <p:cBhvr>
                                        <p:cTn id="28" dur="1000" fill="hold"/>
                                        <p:tgtEl>
                                          <p:spTgt spid="46"/>
                                        </p:tgtEl>
                                        <p:attrNameLst>
                                          <p:attrName>style.visibility</p:attrName>
                                        </p:attrNameLst>
                                      </p:cBhvr>
                                      <p:tavLst>
                                        <p:tav tm="0">
                                          <p:val>
                                            <p:strVal val="hidden"/>
                                          </p:val>
                                        </p:tav>
                                        <p:tav tm="50000">
                                          <p:val>
                                            <p:strVal val="visible"/>
                                          </p:val>
                                        </p:tav>
                                      </p:tavLst>
                                    </p:anim>
                                  </p:childTnLst>
                                </p:cTn>
                              </p:par>
                              <p:par>
                                <p:cTn id="29" presetID="35" presetClass="emph" presetSubtype="0" repeatCount="3000" fill="hold" grpId="0" nodeType="withEffect">
                                  <p:stCondLst>
                                    <p:cond delay="0"/>
                                  </p:stCondLst>
                                  <p:childTnLst>
                                    <p:anim calcmode="discrete" valueType="str">
                                      <p:cBhvr>
                                        <p:cTn id="30" dur="1000" fill="hold"/>
                                        <p:tgtEl>
                                          <p:spTgt spid="30"/>
                                        </p:tgtEl>
                                        <p:attrNameLst>
                                          <p:attrName>style.visibility</p:attrName>
                                        </p:attrNameLst>
                                      </p:cBhvr>
                                      <p:tavLst>
                                        <p:tav tm="0">
                                          <p:val>
                                            <p:strVal val="hidden"/>
                                          </p:val>
                                        </p:tav>
                                        <p:tav tm="50000">
                                          <p:val>
                                            <p:strVal val="visible"/>
                                          </p:val>
                                        </p:tav>
                                      </p:tavLst>
                                    </p:anim>
                                  </p:childTnLst>
                                </p:cTn>
                              </p:par>
                              <p:par>
                                <p:cTn id="31" presetID="35" presetClass="emph" presetSubtype="0" repeatCount="3000" fill="hold" grpId="0" nodeType="withEffect">
                                  <p:stCondLst>
                                    <p:cond delay="0"/>
                                  </p:stCondLst>
                                  <p:childTnLst>
                                    <p:anim calcmode="discrete" valueType="str">
                                      <p:cBhvr>
                                        <p:cTn id="32" dur="1000" fill="hold"/>
                                        <p:tgtEl>
                                          <p:spTgt spid="47"/>
                                        </p:tgtEl>
                                        <p:attrNameLst>
                                          <p:attrName>style.visibility</p:attrName>
                                        </p:attrNameLst>
                                      </p:cBhvr>
                                      <p:tavLst>
                                        <p:tav tm="0">
                                          <p:val>
                                            <p:strVal val="hidden"/>
                                          </p:val>
                                        </p:tav>
                                        <p:tav tm="50000">
                                          <p:val>
                                            <p:strVal val="visible"/>
                                          </p:val>
                                        </p:tav>
                                      </p:tavLst>
                                    </p:anim>
                                  </p:childTnLst>
                                </p:cTn>
                              </p:par>
                              <p:par>
                                <p:cTn id="33" presetID="35" presetClass="emph" presetSubtype="0" repeatCount="3000" fill="hold" grpId="0" nodeType="withEffect">
                                  <p:stCondLst>
                                    <p:cond delay="0"/>
                                  </p:stCondLst>
                                  <p:childTnLst>
                                    <p:anim calcmode="discrete" valueType="str">
                                      <p:cBhvr>
                                        <p:cTn id="34" dur="1000" fill="hold"/>
                                        <p:tgtEl>
                                          <p:spTgt spid="34"/>
                                        </p:tgtEl>
                                        <p:attrNameLst>
                                          <p:attrName>style.visibility</p:attrName>
                                        </p:attrNameLst>
                                      </p:cBhvr>
                                      <p:tavLst>
                                        <p:tav tm="0">
                                          <p:val>
                                            <p:strVal val="hidden"/>
                                          </p:val>
                                        </p:tav>
                                        <p:tav tm="50000">
                                          <p:val>
                                            <p:strVal val="visible"/>
                                          </p:val>
                                        </p:tav>
                                      </p:tavLst>
                                    </p:anim>
                                  </p:childTnLst>
                                </p:cTn>
                              </p:par>
                              <p:par>
                                <p:cTn id="35" presetID="35" presetClass="emph" presetSubtype="0" repeatCount="3000" fill="hold" grpId="0" nodeType="withEffect">
                                  <p:stCondLst>
                                    <p:cond delay="0"/>
                                  </p:stCondLst>
                                  <p:childTnLst>
                                    <p:anim calcmode="discrete" valueType="str">
                                      <p:cBhvr>
                                        <p:cTn id="36" dur="1000" fill="hold"/>
                                        <p:tgtEl>
                                          <p:spTgt spid="48"/>
                                        </p:tgtEl>
                                        <p:attrNameLst>
                                          <p:attrName>style.visibility</p:attrName>
                                        </p:attrNameLst>
                                      </p:cBhvr>
                                      <p:tavLst>
                                        <p:tav tm="0">
                                          <p:val>
                                            <p:strVal val="hidden"/>
                                          </p:val>
                                        </p:tav>
                                        <p:tav tm="50000">
                                          <p:val>
                                            <p:strVal val="visible"/>
                                          </p:val>
                                        </p:tav>
                                      </p:tavLst>
                                    </p:anim>
                                  </p:childTnLst>
                                </p:cTn>
                              </p:par>
                              <p:par>
                                <p:cTn id="37" presetID="35" presetClass="emph" presetSubtype="0" repeatCount="3000" fill="hold" grpId="0" nodeType="withEffect">
                                  <p:stCondLst>
                                    <p:cond delay="0"/>
                                  </p:stCondLst>
                                  <p:childTnLst>
                                    <p:anim calcmode="discrete" valueType="str">
                                      <p:cBhvr>
                                        <p:cTn id="38" dur="1000" fill="hold"/>
                                        <p:tgtEl>
                                          <p:spTgt spid="35"/>
                                        </p:tgtEl>
                                        <p:attrNameLst>
                                          <p:attrName>style.visibility</p:attrName>
                                        </p:attrNameLst>
                                      </p:cBhvr>
                                      <p:tavLst>
                                        <p:tav tm="0">
                                          <p:val>
                                            <p:strVal val="hidden"/>
                                          </p:val>
                                        </p:tav>
                                        <p:tav tm="50000">
                                          <p:val>
                                            <p:strVal val="visible"/>
                                          </p:val>
                                        </p:tav>
                                      </p:tavLst>
                                    </p:anim>
                                  </p:childTnLst>
                                </p:cTn>
                              </p:par>
                              <p:par>
                                <p:cTn id="39" presetID="35" presetClass="emph" presetSubtype="0" repeatCount="3000" fill="hold" grpId="0" nodeType="withEffect">
                                  <p:stCondLst>
                                    <p:cond delay="0"/>
                                  </p:stCondLst>
                                  <p:childTnLst>
                                    <p:anim calcmode="discrete" valueType="str">
                                      <p:cBhvr>
                                        <p:cTn id="40" dur="1000" fill="hold"/>
                                        <p:tgtEl>
                                          <p:spTgt spid="49"/>
                                        </p:tgtEl>
                                        <p:attrNameLst>
                                          <p:attrName>style.visibility</p:attrName>
                                        </p:attrNameLst>
                                      </p:cBhvr>
                                      <p:tavLst>
                                        <p:tav tm="0">
                                          <p:val>
                                            <p:strVal val="hidden"/>
                                          </p:val>
                                        </p:tav>
                                        <p:tav tm="50000">
                                          <p:val>
                                            <p:strVal val="visible"/>
                                          </p:val>
                                        </p:tav>
                                      </p:tavLst>
                                    </p:anim>
                                  </p:childTnLst>
                                </p:cTn>
                              </p:par>
                              <p:par>
                                <p:cTn id="41" presetID="35" presetClass="emph" presetSubtype="0" repeatCount="3000" fill="hold" grpId="0" nodeType="withEffect">
                                  <p:stCondLst>
                                    <p:cond delay="0"/>
                                  </p:stCondLst>
                                  <p:childTnLst>
                                    <p:anim calcmode="discrete" valueType="str">
                                      <p:cBhvr>
                                        <p:cTn id="42" dur="1000" fill="hold"/>
                                        <p:tgtEl>
                                          <p:spTgt spid="36"/>
                                        </p:tgtEl>
                                        <p:attrNameLst>
                                          <p:attrName>style.visibility</p:attrName>
                                        </p:attrNameLst>
                                      </p:cBhvr>
                                      <p:tavLst>
                                        <p:tav tm="0">
                                          <p:val>
                                            <p:strVal val="hidden"/>
                                          </p:val>
                                        </p:tav>
                                        <p:tav tm="50000">
                                          <p:val>
                                            <p:strVal val="visible"/>
                                          </p:val>
                                        </p:tav>
                                      </p:tavLst>
                                    </p:anim>
                                  </p:childTnLst>
                                </p:cTn>
                              </p:par>
                            </p:childTnLst>
                          </p:cTn>
                        </p:par>
                        <p:par>
                          <p:cTn id="43" fill="hold">
                            <p:stCondLst>
                              <p:cond delay="7680"/>
                            </p:stCondLst>
                            <p:childTnLst>
                              <p:par>
                                <p:cTn id="44" presetID="10" presetClass="exit" presetSubtype="0" fill="hold" grpId="1" nodeType="afterEffect">
                                  <p:stCondLst>
                                    <p:cond delay="0"/>
                                  </p:stCondLst>
                                  <p:childTnLst>
                                    <p:animEffect transition="out" filter="fade">
                                      <p:cBhvr>
                                        <p:cTn id="45" dur="1000"/>
                                        <p:tgtEl>
                                          <p:spTgt spid="43"/>
                                        </p:tgtEl>
                                      </p:cBhvr>
                                    </p:animEffect>
                                    <p:set>
                                      <p:cBhvr>
                                        <p:cTn id="46" dur="1" fill="hold">
                                          <p:stCondLst>
                                            <p:cond delay="999"/>
                                          </p:stCondLst>
                                        </p:cTn>
                                        <p:tgtEl>
                                          <p:spTgt spid="43"/>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1000"/>
                                        <p:tgtEl>
                                          <p:spTgt spid="16"/>
                                        </p:tgtEl>
                                      </p:cBhvr>
                                    </p:animEffect>
                                    <p:set>
                                      <p:cBhvr>
                                        <p:cTn id="49" dur="1" fill="hold">
                                          <p:stCondLst>
                                            <p:cond delay="999"/>
                                          </p:stCondLst>
                                        </p:cTn>
                                        <p:tgtEl>
                                          <p:spTgt spid="16"/>
                                        </p:tgtEl>
                                        <p:attrNameLst>
                                          <p:attrName>style.visibility</p:attrName>
                                        </p:attrNameLst>
                                      </p:cBhvr>
                                      <p:to>
                                        <p:strVal val="hidden"/>
                                      </p:to>
                                    </p:set>
                                  </p:childTnLst>
                                </p:cTn>
                              </p:par>
                            </p:childTnLst>
                          </p:cTn>
                        </p:par>
                        <p:par>
                          <p:cTn id="50" fill="hold">
                            <p:stCondLst>
                              <p:cond delay="8680"/>
                            </p:stCondLst>
                            <p:childTnLst>
                              <p:par>
                                <p:cTn id="51" presetID="10" presetClass="exit" presetSubtype="0" fill="hold" grpId="1" nodeType="afterEffect">
                                  <p:stCondLst>
                                    <p:cond delay="0"/>
                                  </p:stCondLst>
                                  <p:childTnLst>
                                    <p:animEffect transition="out" filter="fade">
                                      <p:cBhvr>
                                        <p:cTn id="52" dur="1000"/>
                                        <p:tgtEl>
                                          <p:spTgt spid="57"/>
                                        </p:tgtEl>
                                      </p:cBhvr>
                                    </p:animEffect>
                                    <p:set>
                                      <p:cBhvr>
                                        <p:cTn id="53" dur="1" fill="hold">
                                          <p:stCondLst>
                                            <p:cond delay="999"/>
                                          </p:stCondLst>
                                        </p:cTn>
                                        <p:tgtEl>
                                          <p:spTgt spid="57"/>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1000"/>
                                        <p:tgtEl>
                                          <p:spTgt spid="26"/>
                                        </p:tgtEl>
                                      </p:cBhvr>
                                    </p:animEffect>
                                    <p:set>
                                      <p:cBhvr>
                                        <p:cTn id="56" dur="1" fill="hold">
                                          <p:stCondLst>
                                            <p:cond delay="999"/>
                                          </p:stCondLst>
                                        </p:cTn>
                                        <p:tgtEl>
                                          <p:spTgt spid="26"/>
                                        </p:tgtEl>
                                        <p:attrNameLst>
                                          <p:attrName>style.visibility</p:attrName>
                                        </p:attrNameLst>
                                      </p:cBhvr>
                                      <p:to>
                                        <p:strVal val="hidden"/>
                                      </p:to>
                                    </p:set>
                                  </p:childTnLst>
                                </p:cTn>
                              </p:par>
                            </p:childTnLst>
                          </p:cTn>
                        </p:par>
                        <p:par>
                          <p:cTn id="57" fill="hold">
                            <p:stCondLst>
                              <p:cond delay="9680"/>
                            </p:stCondLst>
                            <p:childTnLst>
                              <p:par>
                                <p:cTn id="58" presetID="10" presetClass="exit" presetSubtype="0" fill="hold" grpId="1" nodeType="afterEffect">
                                  <p:stCondLst>
                                    <p:cond delay="0"/>
                                  </p:stCondLst>
                                  <p:childTnLst>
                                    <p:animEffect transition="out" filter="fade">
                                      <p:cBhvr>
                                        <p:cTn id="59" dur="1000"/>
                                        <p:tgtEl>
                                          <p:spTgt spid="44"/>
                                        </p:tgtEl>
                                      </p:cBhvr>
                                    </p:animEffect>
                                    <p:set>
                                      <p:cBhvr>
                                        <p:cTn id="60" dur="1" fill="hold">
                                          <p:stCondLst>
                                            <p:cond delay="999"/>
                                          </p:stCondLst>
                                        </p:cTn>
                                        <p:tgtEl>
                                          <p:spTgt spid="44"/>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1000"/>
                                        <p:tgtEl>
                                          <p:spTgt spid="28"/>
                                        </p:tgtEl>
                                      </p:cBhvr>
                                    </p:animEffect>
                                    <p:set>
                                      <p:cBhvr>
                                        <p:cTn id="63" dur="1" fill="hold">
                                          <p:stCondLst>
                                            <p:cond delay="999"/>
                                          </p:stCondLst>
                                        </p:cTn>
                                        <p:tgtEl>
                                          <p:spTgt spid="28"/>
                                        </p:tgtEl>
                                        <p:attrNameLst>
                                          <p:attrName>style.visibility</p:attrName>
                                        </p:attrNameLst>
                                      </p:cBhvr>
                                      <p:to>
                                        <p:strVal val="hidden"/>
                                      </p:to>
                                    </p:set>
                                  </p:childTnLst>
                                </p:cTn>
                              </p:par>
                            </p:childTnLst>
                          </p:cTn>
                        </p:par>
                        <p:par>
                          <p:cTn id="64" fill="hold">
                            <p:stCondLst>
                              <p:cond delay="10680"/>
                            </p:stCondLst>
                            <p:childTnLst>
                              <p:par>
                                <p:cTn id="65" presetID="10" presetClass="exit" presetSubtype="0" fill="hold" grpId="1" nodeType="afterEffect">
                                  <p:stCondLst>
                                    <p:cond delay="0"/>
                                  </p:stCondLst>
                                  <p:childTnLst>
                                    <p:animEffect transition="out" filter="fade">
                                      <p:cBhvr>
                                        <p:cTn id="66" dur="1000"/>
                                        <p:tgtEl>
                                          <p:spTgt spid="45"/>
                                        </p:tgtEl>
                                      </p:cBhvr>
                                    </p:animEffect>
                                    <p:set>
                                      <p:cBhvr>
                                        <p:cTn id="67" dur="1" fill="hold">
                                          <p:stCondLst>
                                            <p:cond delay="999"/>
                                          </p:stCondLst>
                                        </p:cTn>
                                        <p:tgtEl>
                                          <p:spTgt spid="45"/>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1000"/>
                                        <p:tgtEl>
                                          <p:spTgt spid="29"/>
                                        </p:tgtEl>
                                      </p:cBhvr>
                                    </p:animEffect>
                                    <p:set>
                                      <p:cBhvr>
                                        <p:cTn id="70" dur="1" fill="hold">
                                          <p:stCondLst>
                                            <p:cond delay="999"/>
                                          </p:stCondLst>
                                        </p:cTn>
                                        <p:tgtEl>
                                          <p:spTgt spid="29"/>
                                        </p:tgtEl>
                                        <p:attrNameLst>
                                          <p:attrName>style.visibility</p:attrName>
                                        </p:attrNameLst>
                                      </p:cBhvr>
                                      <p:to>
                                        <p:strVal val="hidden"/>
                                      </p:to>
                                    </p:set>
                                  </p:childTnLst>
                                </p:cTn>
                              </p:par>
                            </p:childTnLst>
                          </p:cTn>
                        </p:par>
                        <p:par>
                          <p:cTn id="71" fill="hold">
                            <p:stCondLst>
                              <p:cond delay="11680"/>
                            </p:stCondLst>
                            <p:childTnLst>
                              <p:par>
                                <p:cTn id="72" presetID="10" presetClass="exit" presetSubtype="0" fill="hold" grpId="1" nodeType="afterEffect">
                                  <p:stCondLst>
                                    <p:cond delay="0"/>
                                  </p:stCondLst>
                                  <p:childTnLst>
                                    <p:animEffect transition="out" filter="fade">
                                      <p:cBhvr>
                                        <p:cTn id="73" dur="1000"/>
                                        <p:tgtEl>
                                          <p:spTgt spid="46"/>
                                        </p:tgtEl>
                                      </p:cBhvr>
                                    </p:animEffect>
                                    <p:set>
                                      <p:cBhvr>
                                        <p:cTn id="74" dur="1" fill="hold">
                                          <p:stCondLst>
                                            <p:cond delay="999"/>
                                          </p:stCondLst>
                                        </p:cTn>
                                        <p:tgtEl>
                                          <p:spTgt spid="46"/>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1000"/>
                                        <p:tgtEl>
                                          <p:spTgt spid="30"/>
                                        </p:tgtEl>
                                      </p:cBhvr>
                                    </p:animEffect>
                                    <p:set>
                                      <p:cBhvr>
                                        <p:cTn id="77" dur="1" fill="hold">
                                          <p:stCondLst>
                                            <p:cond delay="999"/>
                                          </p:stCondLst>
                                        </p:cTn>
                                        <p:tgtEl>
                                          <p:spTgt spid="30"/>
                                        </p:tgtEl>
                                        <p:attrNameLst>
                                          <p:attrName>style.visibility</p:attrName>
                                        </p:attrNameLst>
                                      </p:cBhvr>
                                      <p:to>
                                        <p:strVal val="hidden"/>
                                      </p:to>
                                    </p:set>
                                  </p:childTnLst>
                                </p:cTn>
                              </p:par>
                            </p:childTnLst>
                          </p:cTn>
                        </p:par>
                        <p:par>
                          <p:cTn id="78" fill="hold">
                            <p:stCondLst>
                              <p:cond delay="12680"/>
                            </p:stCondLst>
                            <p:childTnLst>
                              <p:par>
                                <p:cTn id="79" presetID="10" presetClass="exit" presetSubtype="0" fill="hold" grpId="1" nodeType="afterEffect">
                                  <p:stCondLst>
                                    <p:cond delay="0"/>
                                  </p:stCondLst>
                                  <p:childTnLst>
                                    <p:animEffect transition="out" filter="fade">
                                      <p:cBhvr>
                                        <p:cTn id="80" dur="1000"/>
                                        <p:tgtEl>
                                          <p:spTgt spid="47"/>
                                        </p:tgtEl>
                                      </p:cBhvr>
                                    </p:animEffect>
                                    <p:set>
                                      <p:cBhvr>
                                        <p:cTn id="81" dur="1" fill="hold">
                                          <p:stCondLst>
                                            <p:cond delay="999"/>
                                          </p:stCondLst>
                                        </p:cTn>
                                        <p:tgtEl>
                                          <p:spTgt spid="47"/>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1000"/>
                                        <p:tgtEl>
                                          <p:spTgt spid="34"/>
                                        </p:tgtEl>
                                      </p:cBhvr>
                                    </p:animEffect>
                                    <p:set>
                                      <p:cBhvr>
                                        <p:cTn id="84" dur="1" fill="hold">
                                          <p:stCondLst>
                                            <p:cond delay="999"/>
                                          </p:stCondLst>
                                        </p:cTn>
                                        <p:tgtEl>
                                          <p:spTgt spid="34"/>
                                        </p:tgtEl>
                                        <p:attrNameLst>
                                          <p:attrName>style.visibility</p:attrName>
                                        </p:attrNameLst>
                                      </p:cBhvr>
                                      <p:to>
                                        <p:strVal val="hidden"/>
                                      </p:to>
                                    </p:set>
                                  </p:childTnLst>
                                </p:cTn>
                              </p:par>
                            </p:childTnLst>
                          </p:cTn>
                        </p:par>
                        <p:par>
                          <p:cTn id="85" fill="hold">
                            <p:stCondLst>
                              <p:cond delay="13680"/>
                            </p:stCondLst>
                            <p:childTnLst>
                              <p:par>
                                <p:cTn id="86" presetID="10" presetClass="exit" presetSubtype="0" fill="hold" grpId="1" nodeType="afterEffect">
                                  <p:stCondLst>
                                    <p:cond delay="0"/>
                                  </p:stCondLst>
                                  <p:childTnLst>
                                    <p:animEffect transition="out" filter="fade">
                                      <p:cBhvr>
                                        <p:cTn id="87" dur="1000"/>
                                        <p:tgtEl>
                                          <p:spTgt spid="48"/>
                                        </p:tgtEl>
                                      </p:cBhvr>
                                    </p:animEffect>
                                    <p:set>
                                      <p:cBhvr>
                                        <p:cTn id="88" dur="1" fill="hold">
                                          <p:stCondLst>
                                            <p:cond delay="999"/>
                                          </p:stCondLst>
                                        </p:cTn>
                                        <p:tgtEl>
                                          <p:spTgt spid="48"/>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1000"/>
                                        <p:tgtEl>
                                          <p:spTgt spid="35"/>
                                        </p:tgtEl>
                                      </p:cBhvr>
                                    </p:animEffect>
                                    <p:set>
                                      <p:cBhvr>
                                        <p:cTn id="91" dur="1" fill="hold">
                                          <p:stCondLst>
                                            <p:cond delay="999"/>
                                          </p:stCondLst>
                                        </p:cTn>
                                        <p:tgtEl>
                                          <p:spTgt spid="35"/>
                                        </p:tgtEl>
                                        <p:attrNameLst>
                                          <p:attrName>style.visibility</p:attrName>
                                        </p:attrNameLst>
                                      </p:cBhvr>
                                      <p:to>
                                        <p:strVal val="hidden"/>
                                      </p:to>
                                    </p:set>
                                  </p:childTnLst>
                                </p:cTn>
                              </p:par>
                            </p:childTnLst>
                          </p:cTn>
                        </p:par>
                        <p:par>
                          <p:cTn id="92" fill="hold">
                            <p:stCondLst>
                              <p:cond delay="14680"/>
                            </p:stCondLst>
                            <p:childTnLst>
                              <p:par>
                                <p:cTn id="93" presetID="10" presetClass="exit" presetSubtype="0" fill="hold" grpId="1" nodeType="afterEffect">
                                  <p:stCondLst>
                                    <p:cond delay="0"/>
                                  </p:stCondLst>
                                  <p:childTnLst>
                                    <p:animEffect transition="out" filter="fade">
                                      <p:cBhvr>
                                        <p:cTn id="94" dur="1000"/>
                                        <p:tgtEl>
                                          <p:spTgt spid="49"/>
                                        </p:tgtEl>
                                      </p:cBhvr>
                                    </p:animEffect>
                                    <p:set>
                                      <p:cBhvr>
                                        <p:cTn id="95" dur="1" fill="hold">
                                          <p:stCondLst>
                                            <p:cond delay="999"/>
                                          </p:stCondLst>
                                        </p:cTn>
                                        <p:tgtEl>
                                          <p:spTgt spid="49"/>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1000"/>
                                        <p:tgtEl>
                                          <p:spTgt spid="36"/>
                                        </p:tgtEl>
                                      </p:cBhvr>
                                    </p:animEffect>
                                    <p:set>
                                      <p:cBhvr>
                                        <p:cTn id="98" dur="1" fill="hold">
                                          <p:stCondLst>
                                            <p:cond delay="9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6" grpId="0" animBg="1"/>
      <p:bldP spid="16" grpId="1" animBg="1"/>
      <p:bldP spid="26" grpId="0" animBg="1"/>
      <p:bldP spid="26" grpId="1" animBg="1"/>
      <p:bldP spid="28" grpId="0" animBg="1"/>
      <p:bldP spid="28" grpId="1" animBg="1"/>
      <p:bldP spid="29" grpId="0" animBg="1"/>
      <p:bldP spid="29" grpId="1" animBg="1"/>
      <p:bldP spid="30" grpId="0" animBg="1"/>
      <p:bldP spid="30" grpId="1" animBg="1"/>
      <p:bldP spid="34" grpId="0" animBg="1"/>
      <p:bldP spid="34" grpId="1" animBg="1"/>
      <p:bldP spid="35" grpId="0" animBg="1"/>
      <p:bldP spid="35" grpId="1" animBg="1"/>
      <p:bldP spid="36" grpId="0" animBg="1"/>
      <p:bldP spid="36" grpId="1" animBg="1"/>
      <p:bldP spid="57" grpId="0" animBg="1"/>
      <p:bldP spid="57"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pPr indent="-342900"/>
            <a:r>
              <a:rPr lang="en-US" sz="1100" b="1" dirty="0" smtClean="0">
                <a:solidFill>
                  <a:srgbClr val="660066"/>
                </a:solidFill>
                <a:latin typeface="Arial"/>
                <a:cs typeface="Arial"/>
              </a:rPr>
              <a:t>Primary Controller</a:t>
            </a:r>
            <a:r>
              <a:rPr lang="en-US" sz="1100" dirty="0" smtClean="0">
                <a:latin typeface="Arial"/>
                <a:cs typeface="Arial"/>
              </a:rPr>
              <a:t> will instruct</a:t>
            </a:r>
            <a:r>
              <a:rPr lang="ta-IN" sz="1100" dirty="0" smtClean="0">
                <a:latin typeface="Arial"/>
                <a:cs typeface="Arial"/>
              </a:rPr>
              <a:t> first </a:t>
            </a:r>
            <a:r>
              <a:rPr lang="en-US" sz="1100" dirty="0" smtClean="0">
                <a:latin typeface="Arial"/>
                <a:cs typeface="Arial"/>
              </a:rPr>
              <a:t>available </a:t>
            </a:r>
            <a:r>
              <a:rPr lang="en-US" sz="1100" b="1" dirty="0" smtClean="0">
                <a:solidFill>
                  <a:srgbClr val="FF0000"/>
                </a:solidFill>
                <a:latin typeface="Arial"/>
                <a:cs typeface="Arial"/>
              </a:rPr>
              <a:t>Hot Spare</a:t>
            </a:r>
            <a:r>
              <a:rPr lang="en-US" sz="1100" dirty="0" smtClean="0">
                <a:latin typeface="Arial"/>
                <a:cs typeface="Arial"/>
              </a:rPr>
              <a:t> in </a:t>
            </a:r>
            <a:r>
              <a:rPr lang="ta-IN" sz="1100" dirty="0" smtClean="0">
                <a:latin typeface="Arial"/>
                <a:cs typeface="Arial"/>
              </a:rPr>
              <a:t>Los Angeles</a:t>
            </a:r>
            <a:r>
              <a:rPr lang="en-US" sz="1100" dirty="0" smtClean="0">
                <a:latin typeface="Arial"/>
                <a:cs typeface="Arial"/>
              </a:rPr>
              <a:t> to assume service</a:t>
            </a:r>
            <a:r>
              <a:rPr lang="ta-IN" sz="1100" dirty="0" smtClean="0">
                <a:latin typeface="Arial"/>
                <a:cs typeface="Arial"/>
              </a:rPr>
              <a:t>s which were running in New York.</a:t>
            </a:r>
            <a:endParaRPr lang="en-US" sz="1100" dirty="0" smtClean="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51" name="Elbow Connector 50"/>
          <p:cNvCxnSpPr>
            <a:stCxn id="8" idx="3"/>
            <a:endCxn id="11" idx="3"/>
          </p:cNvCxnSpPr>
          <p:nvPr/>
        </p:nvCxnSpPr>
        <p:spPr>
          <a:xfrm>
            <a:off x="2622550" y="2786390"/>
            <a:ext cx="1588" cy="858690"/>
          </a:xfrm>
          <a:prstGeom prst="bentConnector3">
            <a:avLst>
              <a:gd name="adj1" fmla="val 14395466"/>
            </a:avLst>
          </a:prstGeom>
          <a:ln>
            <a:tailEnd type="arrow"/>
          </a:ln>
        </p:spPr>
        <p:style>
          <a:lnRef idx="2">
            <a:schemeClr val="accent1"/>
          </a:lnRef>
          <a:fillRef idx="0">
            <a:schemeClr val="accent1"/>
          </a:fillRef>
          <a:effectRef idx="1">
            <a:schemeClr val="accent1"/>
          </a:effectRef>
          <a:fontRef idx="minor">
            <a:schemeClr val="tx1"/>
          </a:fontRef>
        </p:style>
      </p:cxnSp>
      <p:sp>
        <p:nvSpPr>
          <p:cNvPr id="53" name="Rectangle 52"/>
          <p:cNvSpPr/>
          <p:nvPr/>
        </p:nvSpPr>
        <p:spPr>
          <a:xfrm>
            <a:off x="1193800" y="3538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4" name="TextBox 53"/>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27"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5</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240"/>
                            </p:stCondLst>
                            <p:childTnLst>
                              <p:par>
                                <p:cTn id="11" presetID="1" presetClass="entr" presetSubtype="0" fill="hold" nodeType="afterEffect">
                                  <p:stCondLst>
                                    <p:cond delay="0"/>
                                  </p:stCondLst>
                                  <p:childTnLst>
                                    <p:set>
                                      <p:cBhvr>
                                        <p:cTn id="12" dur="1" fill="hold">
                                          <p:stCondLst>
                                            <p:cond delay="0"/>
                                          </p:stCondLst>
                                        </p:cTn>
                                        <p:tgtEl>
                                          <p:spTgt spid="51"/>
                                        </p:tgtEl>
                                        <p:attrNameLst>
                                          <p:attrName>style.visibility</p:attrName>
                                        </p:attrNameLst>
                                      </p:cBhvr>
                                      <p:to>
                                        <p:strVal val="visible"/>
                                      </p:to>
                                    </p:set>
                                  </p:childTnLst>
                                </p:cTn>
                              </p:par>
                              <p:par>
                                <p:cTn id="13" presetID="35" presetClass="emph" presetSubtype="0" repeatCount="3000" fill="hold" grpId="0" nodeType="withEffect">
                                  <p:stCondLst>
                                    <p:cond delay="0"/>
                                  </p:stCondLst>
                                  <p:childTnLst>
                                    <p:anim calcmode="discrete" valueType="str">
                                      <p:cBhvr>
                                        <p:cTn id="14" dur="1000" fill="hold"/>
                                        <p:tgtEl>
                                          <p:spTgt spid="11"/>
                                        </p:tgtEl>
                                        <p:attrNameLst>
                                          <p:attrName>style.visibility</p:attrName>
                                        </p:attrNameLst>
                                      </p:cBhvr>
                                      <p:tavLst>
                                        <p:tav tm="0">
                                          <p:val>
                                            <p:strVal val="hidden"/>
                                          </p:val>
                                        </p:tav>
                                        <p:tav tm="50000">
                                          <p:val>
                                            <p:strVal val="visible"/>
                                          </p:val>
                                        </p:tav>
                                      </p:tavLst>
                                    </p:anim>
                                  </p:childTnLst>
                                </p:cTn>
                              </p:par>
                            </p:childTnLst>
                          </p:cTn>
                        </p:par>
                        <p:par>
                          <p:cTn id="15" fill="hold">
                            <p:stCondLst>
                              <p:cond delay="7240"/>
                            </p:stCondLst>
                            <p:childTnLst>
                              <p:par>
                                <p:cTn id="16" presetID="10" presetClass="exit" presetSubtype="0" fill="hold" grpId="1" nodeType="afterEffect">
                                  <p:stCondLst>
                                    <p:cond delay="0"/>
                                  </p:stCondLst>
                                  <p:childTnLst>
                                    <p:animEffect transition="out" filter="fade">
                                      <p:cBhvr>
                                        <p:cTn id="17" dur="2000"/>
                                        <p:tgtEl>
                                          <p:spTgt spid="11"/>
                                        </p:tgtEl>
                                      </p:cBhvr>
                                    </p:animEffect>
                                    <p:set>
                                      <p:cBhvr>
                                        <p:cTn id="18" dur="1" fill="hold">
                                          <p:stCondLst>
                                            <p:cond delay="1999"/>
                                          </p:stCondLst>
                                        </p:cTn>
                                        <p:tgtEl>
                                          <p:spTgt spid="11"/>
                                        </p:tgtEl>
                                        <p:attrNameLst>
                                          <p:attrName>style.visibility</p:attrName>
                                        </p:attrNameLst>
                                      </p:cBhvr>
                                      <p:to>
                                        <p:strVal val="hidden"/>
                                      </p:to>
                                    </p:set>
                                  </p:childTnLst>
                                </p:cTn>
                              </p:par>
                              <p:par>
                                <p:cTn id="19" presetID="10" presetClass="exit" presetSubtype="0" fill="hold" grpId="0" nodeType="withEffect">
                                  <p:stCondLst>
                                    <p:cond delay="0"/>
                                  </p:stCondLst>
                                  <p:childTnLst>
                                    <p:animEffect transition="out" filter="fade">
                                      <p:cBhvr>
                                        <p:cTn id="20" dur="2000"/>
                                        <p:tgtEl>
                                          <p:spTgt spid="21"/>
                                        </p:tgtEl>
                                      </p:cBhvr>
                                    </p:animEffect>
                                    <p:set>
                                      <p:cBhvr>
                                        <p:cTn id="21" dur="1" fill="hold">
                                          <p:stCondLst>
                                            <p:cond delay="1999"/>
                                          </p:stCondLst>
                                        </p:cTn>
                                        <p:tgtEl>
                                          <p:spTgt spid="21"/>
                                        </p:tgtEl>
                                        <p:attrNameLst>
                                          <p:attrName>style.visibility</p:attrName>
                                        </p:attrNameLst>
                                      </p:cBhvr>
                                      <p:to>
                                        <p:strVal val="hidden"/>
                                      </p:to>
                                    </p:set>
                                  </p:childTnLst>
                                </p:cTn>
                              </p:par>
                            </p:childTnLst>
                          </p:cTn>
                        </p:par>
                        <p:par>
                          <p:cTn id="22" fill="hold">
                            <p:stCondLst>
                              <p:cond delay="9240"/>
                            </p:stCondLst>
                            <p:childTnLst>
                              <p:par>
                                <p:cTn id="23" presetID="10"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2000"/>
                                        <p:tgtEl>
                                          <p:spTgt spid="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1" grpId="0" animBg="1"/>
      <p:bldP spid="11" grpId="1" animBg="1"/>
      <p:bldP spid="21" grpId="0"/>
      <p:bldP spid="53" grpId="0" animBg="1"/>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6</a:t>
            </a:r>
          </a:p>
          <a:p>
            <a:pPr algn="ctr"/>
            <a:r>
              <a:rPr lang="ta-IN" b="1" dirty="0" smtClean="0">
                <a:solidFill>
                  <a:srgbClr val="660066"/>
                </a:solidFill>
              </a:rPr>
              <a:t>Primary Controller</a:t>
            </a:r>
            <a:r>
              <a:rPr lang="ta-IN" dirty="0" smtClean="0"/>
              <a:t> failure</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430887"/>
          </a:xfrm>
          <a:prstGeom prst="rect">
            <a:avLst/>
          </a:prstGeom>
          <a:noFill/>
        </p:spPr>
        <p:txBody>
          <a:bodyPr wrap="square" rtlCol="0">
            <a:spAutoFit/>
          </a:bodyPr>
          <a:lstStyle/>
          <a:p>
            <a:r>
              <a:rPr lang="en-US" sz="1100" dirty="0" smtClean="0">
                <a:latin typeface="Arial"/>
                <a:cs typeface="Arial"/>
              </a:rPr>
              <a:t>If </a:t>
            </a:r>
            <a:r>
              <a:rPr lang="en-US" sz="1100" b="1" dirty="0" smtClean="0">
                <a:solidFill>
                  <a:srgbClr val="660066"/>
                </a:solidFill>
                <a:latin typeface="Arial"/>
                <a:cs typeface="Arial"/>
              </a:rPr>
              <a:t>Primary Controller </a:t>
            </a:r>
            <a:r>
              <a:rPr lang="en-US" sz="1100" dirty="0" smtClean="0">
                <a:latin typeface="Arial"/>
                <a:cs typeface="Arial"/>
              </a:rPr>
              <a:t>encounters physical failure and becomes unavailable. </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105" name="Elbow Connector 104"/>
          <p:cNvCxnSpPr>
            <a:stCxn id="8" idx="3"/>
            <a:endCxn id="9" idx="3"/>
          </p:cNvCxnSpPr>
          <p:nvPr/>
        </p:nvCxnSpPr>
        <p:spPr>
          <a:xfrm>
            <a:off x="2622550" y="2786390"/>
            <a:ext cx="1588" cy="3978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8" name="Elbow Connector 107"/>
          <p:cNvCxnSpPr>
            <a:stCxn id="8" idx="3"/>
            <a:endCxn id="10" idx="3"/>
          </p:cNvCxnSpPr>
          <p:nvPr/>
        </p:nvCxnSpPr>
        <p:spPr>
          <a:xfrm>
            <a:off x="2622550" y="2786390"/>
            <a:ext cx="1588" cy="6282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1" name="Elbow Connector 120"/>
          <p:cNvCxnSpPr>
            <a:stCxn id="8" idx="3"/>
            <a:endCxn id="11" idx="3"/>
          </p:cNvCxnSpPr>
          <p:nvPr/>
        </p:nvCxnSpPr>
        <p:spPr>
          <a:xfrm>
            <a:off x="2622550" y="2786390"/>
            <a:ext cx="1588" cy="858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4" name="Elbow Connector 123"/>
          <p:cNvCxnSpPr>
            <a:stCxn id="8" idx="3"/>
            <a:endCxn id="12" idx="3"/>
          </p:cNvCxnSpPr>
          <p:nvPr/>
        </p:nvCxnSpPr>
        <p:spPr>
          <a:xfrm>
            <a:off x="2622550" y="2786390"/>
            <a:ext cx="1588" cy="1669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27" name="Elbow Connector 126"/>
          <p:cNvCxnSpPr>
            <a:stCxn id="8" idx="3"/>
            <a:endCxn id="13" idx="3"/>
          </p:cNvCxnSpPr>
          <p:nvPr/>
        </p:nvCxnSpPr>
        <p:spPr>
          <a:xfrm>
            <a:off x="2622550" y="2786390"/>
            <a:ext cx="1588" cy="19039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0" name="Elbow Connector 129"/>
          <p:cNvCxnSpPr>
            <a:stCxn id="8" idx="3"/>
            <a:endCxn id="14" idx="3"/>
          </p:cNvCxnSpPr>
          <p:nvPr/>
        </p:nvCxnSpPr>
        <p:spPr>
          <a:xfrm>
            <a:off x="2622550" y="2786390"/>
            <a:ext cx="1588" cy="2134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3" name="Elbow Connector 132"/>
          <p:cNvCxnSpPr>
            <a:stCxn id="8" idx="3"/>
            <a:endCxn id="15" idx="3"/>
          </p:cNvCxnSpPr>
          <p:nvPr/>
        </p:nvCxnSpPr>
        <p:spPr>
          <a:xfrm>
            <a:off x="2622550" y="2786390"/>
            <a:ext cx="1588" cy="23647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6" name="Elbow Connector 135"/>
          <p:cNvCxnSpPr>
            <a:stCxn id="8" idx="3"/>
            <a:endCxn id="26" idx="1"/>
          </p:cNvCxnSpPr>
          <p:nvPr/>
        </p:nvCxnSpPr>
        <p:spPr>
          <a:xfrm>
            <a:off x="2622550" y="2786390"/>
            <a:ext cx="3809950" cy="3978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39" name="Elbow Connector 138"/>
          <p:cNvCxnSpPr>
            <a:stCxn id="8" idx="3"/>
            <a:endCxn id="28" idx="1"/>
          </p:cNvCxnSpPr>
          <p:nvPr/>
        </p:nvCxnSpPr>
        <p:spPr>
          <a:xfrm>
            <a:off x="2622550" y="2786390"/>
            <a:ext cx="3809950" cy="6282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4" name="Elbow Connector 143"/>
          <p:cNvCxnSpPr>
            <a:stCxn id="8" idx="3"/>
            <a:endCxn id="29" idx="1"/>
          </p:cNvCxnSpPr>
          <p:nvPr/>
        </p:nvCxnSpPr>
        <p:spPr>
          <a:xfrm>
            <a:off x="2622550" y="2786390"/>
            <a:ext cx="3809950" cy="85869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7" name="Elbow Connector 146"/>
          <p:cNvCxnSpPr>
            <a:stCxn id="8" idx="3"/>
            <a:endCxn id="30" idx="1"/>
          </p:cNvCxnSpPr>
          <p:nvPr/>
        </p:nvCxnSpPr>
        <p:spPr>
          <a:xfrm>
            <a:off x="2622550" y="2786390"/>
            <a:ext cx="3809950" cy="1669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2" name="Elbow Connector 151"/>
          <p:cNvCxnSpPr>
            <a:stCxn id="8" idx="3"/>
            <a:endCxn id="34" idx="1"/>
          </p:cNvCxnSpPr>
          <p:nvPr/>
        </p:nvCxnSpPr>
        <p:spPr>
          <a:xfrm>
            <a:off x="2622550" y="2786390"/>
            <a:ext cx="3809950" cy="19039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5" name="Elbow Connector 154"/>
          <p:cNvCxnSpPr>
            <a:stCxn id="8" idx="3"/>
            <a:endCxn id="35" idx="1"/>
          </p:cNvCxnSpPr>
          <p:nvPr/>
        </p:nvCxnSpPr>
        <p:spPr>
          <a:xfrm>
            <a:off x="2622550" y="2786390"/>
            <a:ext cx="3809950" cy="21343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8" name="Elbow Connector 157"/>
          <p:cNvCxnSpPr>
            <a:stCxn id="8" idx="3"/>
            <a:endCxn id="36" idx="1"/>
          </p:cNvCxnSpPr>
          <p:nvPr/>
        </p:nvCxnSpPr>
        <p:spPr>
          <a:xfrm>
            <a:off x="2622550" y="2786390"/>
            <a:ext cx="3809950" cy="2364730"/>
          </a:xfrm>
          <a:prstGeom prst="bentConnector3">
            <a:avLst>
              <a:gd name="adj1" fmla="val 50000"/>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56" name="Multiply 55"/>
          <p:cNvSpPr/>
          <p:nvPr/>
        </p:nvSpPr>
        <p:spPr>
          <a:xfrm>
            <a:off x="2628000" y="27000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6</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par>
                                <p:cTn id="10" presetID="35" presetClass="emph" presetSubtype="0" repeatCount="3000" fill="hold" grpId="0" nodeType="withEffect">
                                  <p:stCondLst>
                                    <p:cond delay="0"/>
                                  </p:stCondLst>
                                  <p:childTnLst>
                                    <p:anim calcmode="discrete" valueType="str">
                                      <p:cBhvr>
                                        <p:cTn id="11" dur="1000" fill="hold"/>
                                        <p:tgtEl>
                                          <p:spTgt spid="56"/>
                                        </p:tgtEl>
                                        <p:attrNameLst>
                                          <p:attrName>style.visibility</p:attrName>
                                        </p:attrNameLst>
                                      </p:cBhvr>
                                      <p:tavLst>
                                        <p:tav tm="0">
                                          <p:val>
                                            <p:strVal val="hidden"/>
                                          </p:val>
                                        </p:tav>
                                        <p:tav tm="50000">
                                          <p:val>
                                            <p:strVal val="visible"/>
                                          </p:val>
                                        </p:tav>
                                      </p:tavLst>
                                    </p:anim>
                                  </p:childTnLst>
                                </p:cTn>
                              </p:par>
                              <p:par>
                                <p:cTn id="12" presetID="35" presetClass="emph" presetSubtype="0" repeatCount="3000" fill="hold" grpId="0" nodeType="withEffect">
                                  <p:stCondLst>
                                    <p:cond delay="0"/>
                                  </p:stCondLst>
                                  <p:childTnLst>
                                    <p:anim calcmode="discrete" valueType="str">
                                      <p:cBhvr>
                                        <p:cTn id="13" dur="1000" fill="hold"/>
                                        <p:tgtEl>
                                          <p:spTgt spid="8"/>
                                        </p:tgtEl>
                                        <p:attrNameLst>
                                          <p:attrName>style.visibility</p:attrName>
                                        </p:attrNameLst>
                                      </p:cBhvr>
                                      <p:tavLst>
                                        <p:tav tm="0">
                                          <p:val>
                                            <p:strVal val="hidden"/>
                                          </p:val>
                                        </p:tav>
                                        <p:tav tm="50000">
                                          <p:val>
                                            <p:strVal val="visible"/>
                                          </p:val>
                                        </p:tav>
                                      </p:tavLst>
                                    </p:anim>
                                  </p:childTnLst>
                                </p:cTn>
                              </p:par>
                            </p:childTnLst>
                          </p:cTn>
                        </p:par>
                        <p:par>
                          <p:cTn id="14" fill="hold">
                            <p:stCondLst>
                              <p:cond delay="3000"/>
                            </p:stCondLst>
                            <p:childTnLst>
                              <p:par>
                                <p:cTn id="15" presetID="10" presetClass="exit" presetSubtype="0" fill="hold" grpId="1" nodeType="afterEffect">
                                  <p:stCondLst>
                                    <p:cond delay="0"/>
                                  </p:stCondLst>
                                  <p:childTnLst>
                                    <p:animEffect transition="out" filter="fade">
                                      <p:cBhvr>
                                        <p:cTn id="16" dur="2000"/>
                                        <p:tgtEl>
                                          <p:spTgt spid="8"/>
                                        </p:tgtEl>
                                      </p:cBhvr>
                                    </p:animEffect>
                                    <p:set>
                                      <p:cBhvr>
                                        <p:cTn id="17" dur="1" fill="hold">
                                          <p:stCondLst>
                                            <p:cond delay="1999"/>
                                          </p:stCondLst>
                                        </p:cTn>
                                        <p:tgtEl>
                                          <p:spTgt spid="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2000"/>
                                        <p:tgtEl>
                                          <p:spTgt spid="56"/>
                                        </p:tgtEl>
                                      </p:cBhvr>
                                    </p:animEffect>
                                    <p:set>
                                      <p:cBhvr>
                                        <p:cTn id="20" dur="1" fill="hold">
                                          <p:stCondLst>
                                            <p:cond delay="1999"/>
                                          </p:stCondLst>
                                        </p:cTn>
                                        <p:tgtEl>
                                          <p:spTgt spid="56"/>
                                        </p:tgtEl>
                                        <p:attrNameLst>
                                          <p:attrName>style.visibility</p:attrName>
                                        </p:attrNameLst>
                                      </p:cBhvr>
                                      <p:to>
                                        <p:strVal val="hidden"/>
                                      </p:to>
                                    </p:set>
                                  </p:childTnLst>
                                </p:cTn>
                              </p:par>
                            </p:childTnLst>
                          </p:cTn>
                        </p:par>
                        <p:par>
                          <p:cTn id="21" fill="hold">
                            <p:stCondLst>
                              <p:cond delay="5000"/>
                            </p:stCondLst>
                            <p:childTnLst>
                              <p:par>
                                <p:cTn id="22" presetID="10" presetClass="exit" presetSubtype="0" fill="hold" nodeType="afterEffect">
                                  <p:stCondLst>
                                    <p:cond delay="0"/>
                                  </p:stCondLst>
                                  <p:childTnLst>
                                    <p:animEffect transition="out" filter="fade">
                                      <p:cBhvr>
                                        <p:cTn id="23" dur="2000"/>
                                        <p:tgtEl>
                                          <p:spTgt spid="124"/>
                                        </p:tgtEl>
                                      </p:cBhvr>
                                    </p:animEffect>
                                    <p:set>
                                      <p:cBhvr>
                                        <p:cTn id="24" dur="1" fill="hold">
                                          <p:stCondLst>
                                            <p:cond delay="1999"/>
                                          </p:stCondLst>
                                        </p:cTn>
                                        <p:tgtEl>
                                          <p:spTgt spid="124"/>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2000"/>
                                        <p:tgtEl>
                                          <p:spTgt spid="108"/>
                                        </p:tgtEl>
                                      </p:cBhvr>
                                    </p:animEffect>
                                    <p:set>
                                      <p:cBhvr>
                                        <p:cTn id="27" dur="1" fill="hold">
                                          <p:stCondLst>
                                            <p:cond delay="1999"/>
                                          </p:stCondLst>
                                        </p:cTn>
                                        <p:tgtEl>
                                          <p:spTgt spid="10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2000"/>
                                        <p:tgtEl>
                                          <p:spTgt spid="121"/>
                                        </p:tgtEl>
                                      </p:cBhvr>
                                    </p:animEffect>
                                    <p:set>
                                      <p:cBhvr>
                                        <p:cTn id="30" dur="1" fill="hold">
                                          <p:stCondLst>
                                            <p:cond delay="1999"/>
                                          </p:stCondLst>
                                        </p:cTn>
                                        <p:tgtEl>
                                          <p:spTgt spid="121"/>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2000"/>
                                        <p:tgtEl>
                                          <p:spTgt spid="130"/>
                                        </p:tgtEl>
                                      </p:cBhvr>
                                    </p:animEffect>
                                    <p:set>
                                      <p:cBhvr>
                                        <p:cTn id="33" dur="1" fill="hold">
                                          <p:stCondLst>
                                            <p:cond delay="1999"/>
                                          </p:stCondLst>
                                        </p:cTn>
                                        <p:tgtEl>
                                          <p:spTgt spid="130"/>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2000"/>
                                        <p:tgtEl>
                                          <p:spTgt spid="147"/>
                                        </p:tgtEl>
                                      </p:cBhvr>
                                    </p:animEffect>
                                    <p:set>
                                      <p:cBhvr>
                                        <p:cTn id="36" dur="1" fill="hold">
                                          <p:stCondLst>
                                            <p:cond delay="1999"/>
                                          </p:stCondLst>
                                        </p:cTn>
                                        <p:tgtEl>
                                          <p:spTgt spid="147"/>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2000"/>
                                        <p:tgtEl>
                                          <p:spTgt spid="155"/>
                                        </p:tgtEl>
                                      </p:cBhvr>
                                    </p:animEffect>
                                    <p:set>
                                      <p:cBhvr>
                                        <p:cTn id="39" dur="1" fill="hold">
                                          <p:stCondLst>
                                            <p:cond delay="1999"/>
                                          </p:stCondLst>
                                        </p:cTn>
                                        <p:tgtEl>
                                          <p:spTgt spid="155"/>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2000"/>
                                        <p:tgtEl>
                                          <p:spTgt spid="152"/>
                                        </p:tgtEl>
                                      </p:cBhvr>
                                    </p:animEffect>
                                    <p:set>
                                      <p:cBhvr>
                                        <p:cTn id="42" dur="1" fill="hold">
                                          <p:stCondLst>
                                            <p:cond delay="1999"/>
                                          </p:stCondLst>
                                        </p:cTn>
                                        <p:tgtEl>
                                          <p:spTgt spid="152"/>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2000"/>
                                        <p:tgtEl>
                                          <p:spTgt spid="139"/>
                                        </p:tgtEl>
                                      </p:cBhvr>
                                    </p:animEffect>
                                    <p:set>
                                      <p:cBhvr>
                                        <p:cTn id="45" dur="1" fill="hold">
                                          <p:stCondLst>
                                            <p:cond delay="1999"/>
                                          </p:stCondLst>
                                        </p:cTn>
                                        <p:tgtEl>
                                          <p:spTgt spid="139"/>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2000"/>
                                        <p:tgtEl>
                                          <p:spTgt spid="136"/>
                                        </p:tgtEl>
                                      </p:cBhvr>
                                    </p:animEffect>
                                    <p:set>
                                      <p:cBhvr>
                                        <p:cTn id="48" dur="1" fill="hold">
                                          <p:stCondLst>
                                            <p:cond delay="1999"/>
                                          </p:stCondLst>
                                        </p:cTn>
                                        <p:tgtEl>
                                          <p:spTgt spid="136"/>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2000"/>
                                        <p:tgtEl>
                                          <p:spTgt spid="144"/>
                                        </p:tgtEl>
                                      </p:cBhvr>
                                    </p:animEffect>
                                    <p:set>
                                      <p:cBhvr>
                                        <p:cTn id="51" dur="1" fill="hold">
                                          <p:stCondLst>
                                            <p:cond delay="1999"/>
                                          </p:stCondLst>
                                        </p:cTn>
                                        <p:tgtEl>
                                          <p:spTgt spid="144"/>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2000"/>
                                        <p:tgtEl>
                                          <p:spTgt spid="133"/>
                                        </p:tgtEl>
                                      </p:cBhvr>
                                    </p:animEffect>
                                    <p:set>
                                      <p:cBhvr>
                                        <p:cTn id="54" dur="1" fill="hold">
                                          <p:stCondLst>
                                            <p:cond delay="1999"/>
                                          </p:stCondLst>
                                        </p:cTn>
                                        <p:tgtEl>
                                          <p:spTgt spid="133"/>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2000"/>
                                        <p:tgtEl>
                                          <p:spTgt spid="127"/>
                                        </p:tgtEl>
                                      </p:cBhvr>
                                    </p:animEffect>
                                    <p:set>
                                      <p:cBhvr>
                                        <p:cTn id="57" dur="1" fill="hold">
                                          <p:stCondLst>
                                            <p:cond delay="1999"/>
                                          </p:stCondLst>
                                        </p:cTn>
                                        <p:tgtEl>
                                          <p:spTgt spid="127"/>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2000"/>
                                        <p:tgtEl>
                                          <p:spTgt spid="105"/>
                                        </p:tgtEl>
                                      </p:cBhvr>
                                    </p:animEffect>
                                    <p:set>
                                      <p:cBhvr>
                                        <p:cTn id="60" dur="1" fill="hold">
                                          <p:stCondLst>
                                            <p:cond delay="1999"/>
                                          </p:stCondLst>
                                        </p:cTn>
                                        <p:tgtEl>
                                          <p:spTgt spid="105"/>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2000"/>
                                        <p:tgtEl>
                                          <p:spTgt spid="158"/>
                                        </p:tgtEl>
                                      </p:cBhvr>
                                    </p:animEffect>
                                    <p:set>
                                      <p:cBhvr>
                                        <p:cTn id="63" dur="1" fill="hold">
                                          <p:stCondLst>
                                            <p:cond delay="1999"/>
                                          </p:stCondLst>
                                        </p:cTn>
                                        <p:tgtEl>
                                          <p:spTgt spid="15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8" grpId="1" animBg="1"/>
      <p:bldP spid="56" grpId="0" animBg="1"/>
      <p:bldP spid="5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n-GB" sz="1100" b="1" dirty="0" smtClean="0">
                <a:solidFill>
                  <a:srgbClr val="FF6600"/>
                </a:solidFill>
                <a:latin typeface="Arial"/>
                <a:cs typeface="Arial"/>
              </a:rPr>
              <a:t>Secondary Controller</a:t>
            </a:r>
            <a:r>
              <a:rPr sz="1100" dirty="0" smtClean="0">
                <a:latin typeface="Arial"/>
                <a:cs typeface="Arial"/>
              </a:rPr>
              <a:t> assumes </a:t>
            </a:r>
            <a:r>
              <a:rPr lang="en-GB" sz="1100" b="1" dirty="0" smtClean="0">
                <a:solidFill>
                  <a:srgbClr val="660066"/>
                </a:solidFill>
                <a:latin typeface="Arial"/>
                <a:cs typeface="Arial"/>
              </a:rPr>
              <a:t>Primary C</a:t>
            </a:r>
            <a:r>
              <a:rPr sz="1100" b="1" dirty="0" smtClean="0">
                <a:solidFill>
                  <a:srgbClr val="660066"/>
                </a:solidFill>
                <a:latin typeface="Arial"/>
                <a:cs typeface="Arial"/>
              </a:rPr>
              <a:t>ontroller</a:t>
            </a:r>
            <a:r>
              <a:rPr sz="1100" dirty="0" smtClean="0">
                <a:latin typeface="Arial"/>
                <a:cs typeface="Arial"/>
              </a:rPr>
              <a:t> role. All other </a:t>
            </a:r>
            <a:r>
              <a:rPr lang="ta-IN" sz="1100" dirty="0" smtClean="0">
                <a:latin typeface="Arial"/>
                <a:cs typeface="Arial"/>
              </a:rPr>
              <a:t>Los Angeles</a:t>
            </a:r>
            <a:r>
              <a:rPr sz="1100" dirty="0" smtClean="0">
                <a:latin typeface="Arial"/>
                <a:cs typeface="Arial"/>
              </a:rPr>
              <a:t> nodes continue uninterrupted. </a:t>
            </a:r>
            <a:endParaRPr lang="en-US" sz="1100" dirty="0">
              <a:latin typeface="Arial"/>
              <a:cs typeface="Arial"/>
            </a:endParaRPr>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250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81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58" name="Elbow Connector 57"/>
          <p:cNvCxnSpPr>
            <a:stCxn id="16" idx="1"/>
            <a:endCxn id="28" idx="1"/>
          </p:cNvCxnSpPr>
          <p:nvPr/>
        </p:nvCxnSpPr>
        <p:spPr>
          <a:xfrm rot="10800000" flipV="1">
            <a:off x="6432500" y="2786390"/>
            <a:ext cx="1588" cy="645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67" name="Elbow Connector 66"/>
          <p:cNvCxnSpPr>
            <a:stCxn id="16" idx="1"/>
            <a:endCxn id="29" idx="1"/>
          </p:cNvCxnSpPr>
          <p:nvPr/>
        </p:nvCxnSpPr>
        <p:spPr>
          <a:xfrm rot="10800000" flipV="1">
            <a:off x="6432500" y="2786390"/>
            <a:ext cx="1588" cy="901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69" name="Rectangle 68"/>
          <p:cNvSpPr/>
          <p:nvPr/>
        </p:nvSpPr>
        <p:spPr>
          <a:xfrm>
            <a:off x="6434088" y="332504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70" name="Rectangle 69"/>
          <p:cNvSpPr/>
          <p:nvPr/>
        </p:nvSpPr>
        <p:spPr>
          <a:xfrm>
            <a:off x="6432500" y="3581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71" name="TextBox 70"/>
          <p:cNvSpPr txBox="1"/>
          <p:nvPr/>
        </p:nvSpPr>
        <p:spPr>
          <a:xfrm>
            <a:off x="79265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2" name="TextBox 71"/>
          <p:cNvSpPr txBox="1"/>
          <p:nvPr/>
        </p:nvSpPr>
        <p:spPr>
          <a:xfrm>
            <a:off x="7932000" y="35814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47"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6</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3760"/>
                            </p:stCondLst>
                            <p:childTnLst>
                              <p:par>
                                <p:cTn id="11" presetID="1" presetClass="entr" presetSubtype="0"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par>
                                <p:cTn id="15" presetID="35" presetClass="emph" presetSubtype="0" repeatCount="3000" fill="hold" grpId="0" nodeType="withEffect">
                                  <p:stCondLst>
                                    <p:cond delay="0"/>
                                  </p:stCondLst>
                                  <p:childTnLst>
                                    <p:anim calcmode="discrete" valueType="str">
                                      <p:cBhvr>
                                        <p:cTn id="16" dur="1000" fill="hold"/>
                                        <p:tgtEl>
                                          <p:spTgt spid="28"/>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29"/>
                                        </p:tgtEl>
                                        <p:attrNameLst>
                                          <p:attrName>style.visibility</p:attrName>
                                        </p:attrNameLst>
                                      </p:cBhvr>
                                      <p:tavLst>
                                        <p:tav tm="0">
                                          <p:val>
                                            <p:strVal val="hidden"/>
                                          </p:val>
                                        </p:tav>
                                        <p:tav tm="50000">
                                          <p:val>
                                            <p:strVal val="visible"/>
                                          </p:val>
                                        </p:tav>
                                      </p:tavLst>
                                    </p:anim>
                                  </p:childTnLst>
                                </p:cTn>
                              </p:par>
                            </p:childTnLst>
                          </p:cTn>
                        </p:par>
                        <p:par>
                          <p:cTn id="19" fill="hold">
                            <p:stCondLst>
                              <p:cond delay="6760"/>
                            </p:stCondLst>
                            <p:childTnLst>
                              <p:par>
                                <p:cTn id="20" presetID="10" presetClass="exit" presetSubtype="0" fill="hold" grpId="1" nodeType="afterEffect">
                                  <p:stCondLst>
                                    <p:cond delay="0"/>
                                  </p:stCondLst>
                                  <p:childTnLst>
                                    <p:animEffect transition="out" filter="fade">
                                      <p:cBhvr>
                                        <p:cTn id="21" dur="2000"/>
                                        <p:tgtEl>
                                          <p:spTgt spid="28"/>
                                        </p:tgtEl>
                                      </p:cBhvr>
                                    </p:animEffect>
                                    <p:set>
                                      <p:cBhvr>
                                        <p:cTn id="22" dur="1" fill="hold">
                                          <p:stCondLst>
                                            <p:cond delay="1999"/>
                                          </p:stCondLst>
                                        </p:cTn>
                                        <p:tgtEl>
                                          <p:spTgt spid="2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2000"/>
                                        <p:tgtEl>
                                          <p:spTgt spid="29"/>
                                        </p:tgtEl>
                                      </p:cBhvr>
                                    </p:animEffect>
                                    <p:set>
                                      <p:cBhvr>
                                        <p:cTn id="25" dur="1" fill="hold">
                                          <p:stCondLst>
                                            <p:cond delay="1999"/>
                                          </p:stCondLst>
                                        </p:cTn>
                                        <p:tgtEl>
                                          <p:spTgt spid="29"/>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2000"/>
                                        <p:tgtEl>
                                          <p:spTgt spid="31"/>
                                        </p:tgtEl>
                                      </p:cBhvr>
                                    </p:animEffect>
                                    <p:set>
                                      <p:cBhvr>
                                        <p:cTn id="28" dur="1" fill="hold">
                                          <p:stCondLst>
                                            <p:cond delay="1999"/>
                                          </p:stCondLst>
                                        </p:cTn>
                                        <p:tgtEl>
                                          <p:spTgt spid="31"/>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2000"/>
                                        <p:tgtEl>
                                          <p:spTgt spid="32"/>
                                        </p:tgtEl>
                                      </p:cBhvr>
                                    </p:animEffect>
                                    <p:set>
                                      <p:cBhvr>
                                        <p:cTn id="31" dur="1" fill="hold">
                                          <p:stCondLst>
                                            <p:cond delay="1999"/>
                                          </p:stCondLst>
                                        </p:cTn>
                                        <p:tgtEl>
                                          <p:spTgt spid="32"/>
                                        </p:tgtEl>
                                        <p:attrNameLst>
                                          <p:attrName>style.visibility</p:attrName>
                                        </p:attrNameLst>
                                      </p:cBhvr>
                                      <p:to>
                                        <p:strVal val="hidden"/>
                                      </p:to>
                                    </p:set>
                                  </p:childTnLst>
                                </p:cTn>
                              </p:par>
                            </p:childTnLst>
                          </p:cTn>
                        </p:par>
                        <p:par>
                          <p:cTn id="32" fill="hold">
                            <p:stCondLst>
                              <p:cond delay="8760"/>
                            </p:stCondLst>
                            <p:childTnLst>
                              <p:par>
                                <p:cTn id="33" presetID="10" presetClass="entr" presetSubtype="0"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2000"/>
                                        <p:tgtEl>
                                          <p:spTgt spid="6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fade">
                                      <p:cBhvr>
                                        <p:cTn id="38" dur="2000"/>
                                        <p:tgtEl>
                                          <p:spTgt spid="7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2000"/>
                                        <p:tgtEl>
                                          <p:spTgt spid="7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fade">
                                      <p:cBhvr>
                                        <p:cTn id="44" dur="2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28" grpId="0" animBg="1"/>
      <p:bldP spid="28" grpId="1" animBg="1"/>
      <p:bldP spid="29" grpId="0" animBg="1"/>
      <p:bldP spid="29" grpId="1" animBg="1"/>
      <p:bldP spid="31" grpId="0"/>
      <p:bldP spid="32" grpId="0"/>
      <p:bldP spid="69" grpId="0" animBg="1"/>
      <p:bldP spid="70" grpId="0" animBg="1"/>
      <p:bldP spid="71" grpId="0"/>
      <p:bldP spid="7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2286000"/>
            <a:ext cx="6248400" cy="800219"/>
          </a:xfrm>
          <a:prstGeom prst="rect">
            <a:avLst/>
          </a:prstGeom>
          <a:noFill/>
        </p:spPr>
        <p:txBody>
          <a:bodyPr wrap="square" rtlCol="0" anchor="ctr">
            <a:spAutoFit/>
          </a:bodyPr>
          <a:lstStyle/>
          <a:p>
            <a:pPr algn="ctr"/>
            <a:r>
              <a:rPr lang="ta-IN" sz="2800" b="1" dirty="0" smtClean="0"/>
              <a:t>Scenario 7</a:t>
            </a:r>
          </a:p>
          <a:p>
            <a:pPr algn="ctr"/>
            <a:r>
              <a:rPr lang="ta-IN" b="1" dirty="0" smtClean="0">
                <a:latin typeface="Calibri"/>
                <a:cs typeface="Calibri"/>
              </a:rPr>
              <a:t>Los Angeles </a:t>
            </a:r>
            <a:r>
              <a:rPr lang="ta-IN" dirty="0" smtClean="0">
                <a:latin typeface="Calibri"/>
                <a:cs typeface="Calibri"/>
              </a:rPr>
              <a:t>becomes totaly unavailable</a:t>
            </a:r>
            <a:endParaRPr lang="en-US" dirty="0">
              <a:latin typeface="Calibri"/>
              <a:cs typeface="Calibri"/>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pPr marL="342900" indent="-342900"/>
            <a:r>
              <a:rPr lang="en-US" sz="1100" dirty="0" smtClean="0">
                <a:latin typeface="Arial"/>
                <a:cs typeface="Arial"/>
              </a:rPr>
              <a:t>If </a:t>
            </a:r>
            <a:r>
              <a:rPr lang="ta-IN" sz="1100" dirty="0" smtClean="0">
                <a:latin typeface="Arial"/>
                <a:cs typeface="Arial"/>
              </a:rPr>
              <a:t>Los Angeles</a:t>
            </a:r>
            <a:r>
              <a:rPr lang="en-US" sz="1100" dirty="0" smtClean="0">
                <a:latin typeface="Arial"/>
                <a:cs typeface="Arial"/>
              </a:rPr>
              <a:t> becomes totally unavailable …</a:t>
            </a:r>
            <a:r>
              <a:rPr sz="1100" dirty="0" smtClean="0">
                <a:latin typeface="Arial"/>
                <a:cs typeface="Arial"/>
              </a:rPr>
              <a:t>due to</a:t>
            </a:r>
            <a:endParaRPr lang="en-GB" sz="1100" dirty="0" smtClean="0">
              <a:latin typeface="Arial"/>
              <a:cs typeface="Arial"/>
            </a:endParaRPr>
          </a:p>
          <a:p>
            <a:pPr marL="342900" indent="-342900"/>
            <a:r>
              <a:rPr sz="1100" dirty="0" smtClean="0">
                <a:latin typeface="Arial"/>
                <a:cs typeface="Arial"/>
              </a:rPr>
              <a:t>Network failure, Act of Terror, Natural Disaster or</a:t>
            </a:r>
            <a:endParaRPr lang="en-GB" sz="1100" dirty="0" smtClean="0">
              <a:latin typeface="Arial"/>
              <a:cs typeface="Arial"/>
            </a:endParaRPr>
          </a:p>
          <a:p>
            <a:pPr marL="342900" indent="-342900"/>
            <a:r>
              <a:rPr sz="1100" dirty="0" smtClean="0">
                <a:latin typeface="Arial"/>
                <a:cs typeface="Arial"/>
              </a:rPr>
              <a:t>other cause of total loss of Location. </a:t>
            </a:r>
            <a:endParaRPr lang="en-US" sz="1100" dirty="0">
              <a:latin typeface="Arial"/>
              <a:cs typeface="Arial"/>
            </a:endParaRPr>
          </a:p>
        </p:txBody>
      </p:sp>
      <p:sp>
        <p:nvSpPr>
          <p:cNvPr id="8" name="Rectangle 7"/>
          <p:cNvSpPr/>
          <p:nvPr/>
        </p:nvSpPr>
        <p:spPr>
          <a:xfrm>
            <a:off x="1193800" y="2519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9" name="Rectangle 8"/>
          <p:cNvSpPr/>
          <p:nvPr/>
        </p:nvSpPr>
        <p:spPr>
          <a:xfrm>
            <a:off x="11938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0" name="Rectangle 9"/>
          <p:cNvSpPr/>
          <p:nvPr/>
        </p:nvSpPr>
        <p:spPr>
          <a:xfrm>
            <a:off x="1193800" y="3308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1" name="Rectangle 10"/>
          <p:cNvSpPr/>
          <p:nvPr/>
        </p:nvSpPr>
        <p:spPr>
          <a:xfrm>
            <a:off x="11938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2" name="Rectangle 11"/>
          <p:cNvSpPr/>
          <p:nvPr/>
        </p:nvSpPr>
        <p:spPr>
          <a:xfrm>
            <a:off x="11938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3" name="Rectangle 12"/>
          <p:cNvSpPr/>
          <p:nvPr/>
        </p:nvSpPr>
        <p:spPr>
          <a:xfrm>
            <a:off x="11938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4" name="Rectangle 13"/>
          <p:cNvSpPr/>
          <p:nvPr/>
        </p:nvSpPr>
        <p:spPr>
          <a:xfrm>
            <a:off x="11938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5" name="Rectangle 14"/>
          <p:cNvSpPr/>
          <p:nvPr/>
        </p:nvSpPr>
        <p:spPr>
          <a:xfrm>
            <a:off x="11938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08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38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sp>
        <p:nvSpPr>
          <p:cNvPr id="57" name="Multiply 56"/>
          <p:cNvSpPr/>
          <p:nvPr/>
        </p:nvSpPr>
        <p:spPr>
          <a:xfrm>
            <a:off x="2628900" y="27284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Multiply 57"/>
          <p:cNvSpPr/>
          <p:nvPr/>
        </p:nvSpPr>
        <p:spPr>
          <a:xfrm>
            <a:off x="2622550" y="30623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Multiply 63"/>
          <p:cNvSpPr/>
          <p:nvPr/>
        </p:nvSpPr>
        <p:spPr>
          <a:xfrm>
            <a:off x="2622550" y="32909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Multiply 64"/>
          <p:cNvSpPr/>
          <p:nvPr/>
        </p:nvSpPr>
        <p:spPr>
          <a:xfrm>
            <a:off x="2622550" y="351956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Multiply 65"/>
          <p:cNvSpPr/>
          <p:nvPr/>
        </p:nvSpPr>
        <p:spPr>
          <a:xfrm>
            <a:off x="2628900" y="43550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 name="Multiply 66"/>
          <p:cNvSpPr/>
          <p:nvPr/>
        </p:nvSpPr>
        <p:spPr>
          <a:xfrm>
            <a:off x="2622550" y="458544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Multiply 67"/>
          <p:cNvSpPr/>
          <p:nvPr/>
        </p:nvSpPr>
        <p:spPr>
          <a:xfrm>
            <a:off x="2622550" y="47970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Multiply 68"/>
          <p:cNvSpPr/>
          <p:nvPr/>
        </p:nvSpPr>
        <p:spPr>
          <a:xfrm>
            <a:off x="2628900" y="5029200"/>
            <a:ext cx="228600" cy="228600"/>
          </a:xfrm>
          <a:prstGeom prst="mathMultiply">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7</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800"/>
                            </p:stCondLst>
                            <p:childTnLst>
                              <p:par>
                                <p:cTn id="11" presetID="35" presetClass="emph" presetSubtype="0" repeatCount="3000" fill="hold" grpId="0" nodeType="afterEffect">
                                  <p:stCondLst>
                                    <p:cond delay="0"/>
                                  </p:stCondLst>
                                  <p:childTnLst>
                                    <p:anim calcmode="discrete" valueType="str">
                                      <p:cBhvr>
                                        <p:cTn id="12" dur="1000" fill="hold"/>
                                        <p:tgtEl>
                                          <p:spTgt spid="8"/>
                                        </p:tgtEl>
                                        <p:attrNameLst>
                                          <p:attrName>style.visibility</p:attrName>
                                        </p:attrNameLst>
                                      </p:cBhvr>
                                      <p:tavLst>
                                        <p:tav tm="0">
                                          <p:val>
                                            <p:strVal val="hidden"/>
                                          </p:val>
                                        </p:tav>
                                        <p:tav tm="50000">
                                          <p:val>
                                            <p:strVal val="visible"/>
                                          </p:val>
                                        </p:tav>
                                      </p:tavLst>
                                    </p:anim>
                                  </p:childTnLst>
                                </p:cTn>
                              </p:par>
                              <p:par>
                                <p:cTn id="13" presetID="35" presetClass="emph" presetSubtype="0" repeatCount="3000" fill="hold" grpId="0" nodeType="withEffect">
                                  <p:stCondLst>
                                    <p:cond delay="0"/>
                                  </p:stCondLst>
                                  <p:childTnLst>
                                    <p:anim calcmode="discrete" valueType="str">
                                      <p:cBhvr>
                                        <p:cTn id="14" dur="1000" fill="hold"/>
                                        <p:tgtEl>
                                          <p:spTgt spid="57"/>
                                        </p:tgtEl>
                                        <p:attrNameLst>
                                          <p:attrName>style.visibility</p:attrName>
                                        </p:attrNameLst>
                                      </p:cBhvr>
                                      <p:tavLst>
                                        <p:tav tm="0">
                                          <p:val>
                                            <p:strVal val="hidden"/>
                                          </p:val>
                                        </p:tav>
                                        <p:tav tm="50000">
                                          <p:val>
                                            <p:strVal val="visible"/>
                                          </p:val>
                                        </p:tav>
                                      </p:tavLst>
                                    </p:anim>
                                  </p:childTnLst>
                                </p:cTn>
                              </p:par>
                              <p:par>
                                <p:cTn id="15" presetID="35" presetClass="emph" presetSubtype="0" repeatCount="3000" fill="hold" grpId="0" nodeType="withEffect">
                                  <p:stCondLst>
                                    <p:cond delay="0"/>
                                  </p:stCondLst>
                                  <p:childTnLst>
                                    <p:anim calcmode="discrete" valueType="str">
                                      <p:cBhvr>
                                        <p:cTn id="16" dur="1000" fill="hold"/>
                                        <p:tgtEl>
                                          <p:spTgt spid="9"/>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58"/>
                                        </p:tgtEl>
                                        <p:attrNameLst>
                                          <p:attrName>style.visibility</p:attrName>
                                        </p:attrNameLst>
                                      </p:cBhvr>
                                      <p:tavLst>
                                        <p:tav tm="0">
                                          <p:val>
                                            <p:strVal val="hidden"/>
                                          </p:val>
                                        </p:tav>
                                        <p:tav tm="50000">
                                          <p:val>
                                            <p:strVal val="visible"/>
                                          </p:val>
                                        </p:tav>
                                      </p:tavLst>
                                    </p:anim>
                                  </p:childTnLst>
                                </p:cTn>
                              </p:par>
                              <p:par>
                                <p:cTn id="19" presetID="35" presetClass="emph" presetSubtype="0" repeatCount="3000" fill="hold" grpId="0" nodeType="withEffect">
                                  <p:stCondLst>
                                    <p:cond delay="0"/>
                                  </p:stCondLst>
                                  <p:childTnLst>
                                    <p:anim calcmode="discrete" valueType="str">
                                      <p:cBhvr>
                                        <p:cTn id="20" dur="1000" fill="hold"/>
                                        <p:tgtEl>
                                          <p:spTgt spid="10"/>
                                        </p:tgtEl>
                                        <p:attrNameLst>
                                          <p:attrName>style.visibility</p:attrName>
                                        </p:attrNameLst>
                                      </p:cBhvr>
                                      <p:tavLst>
                                        <p:tav tm="0">
                                          <p:val>
                                            <p:strVal val="hidden"/>
                                          </p:val>
                                        </p:tav>
                                        <p:tav tm="50000">
                                          <p:val>
                                            <p:strVal val="visible"/>
                                          </p:val>
                                        </p:tav>
                                      </p:tavLst>
                                    </p:anim>
                                  </p:childTnLst>
                                </p:cTn>
                              </p:par>
                              <p:par>
                                <p:cTn id="21" presetID="35" presetClass="emph" presetSubtype="0" repeatCount="3000" fill="hold" grpId="0" nodeType="withEffect">
                                  <p:stCondLst>
                                    <p:cond delay="0"/>
                                  </p:stCondLst>
                                  <p:childTnLst>
                                    <p:anim calcmode="discrete" valueType="str">
                                      <p:cBhvr>
                                        <p:cTn id="22" dur="1000" fill="hold"/>
                                        <p:tgtEl>
                                          <p:spTgt spid="64"/>
                                        </p:tgtEl>
                                        <p:attrNameLst>
                                          <p:attrName>style.visibility</p:attrName>
                                        </p:attrNameLst>
                                      </p:cBhvr>
                                      <p:tavLst>
                                        <p:tav tm="0">
                                          <p:val>
                                            <p:strVal val="hidden"/>
                                          </p:val>
                                        </p:tav>
                                        <p:tav tm="50000">
                                          <p:val>
                                            <p:strVal val="visible"/>
                                          </p:val>
                                        </p:tav>
                                      </p:tavLst>
                                    </p:anim>
                                  </p:childTnLst>
                                </p:cTn>
                              </p:par>
                              <p:par>
                                <p:cTn id="23" presetID="35" presetClass="emph" presetSubtype="0" repeatCount="3000" fill="hold" grpId="0" nodeType="withEffect">
                                  <p:stCondLst>
                                    <p:cond delay="0"/>
                                  </p:stCondLst>
                                  <p:childTnLst>
                                    <p:anim calcmode="discrete" valueType="str">
                                      <p:cBhvr>
                                        <p:cTn id="24" dur="1000" fill="hold"/>
                                        <p:tgtEl>
                                          <p:spTgt spid="11"/>
                                        </p:tgtEl>
                                        <p:attrNameLst>
                                          <p:attrName>style.visibility</p:attrName>
                                        </p:attrNameLst>
                                      </p:cBhvr>
                                      <p:tavLst>
                                        <p:tav tm="0">
                                          <p:val>
                                            <p:strVal val="hidden"/>
                                          </p:val>
                                        </p:tav>
                                        <p:tav tm="50000">
                                          <p:val>
                                            <p:strVal val="visible"/>
                                          </p:val>
                                        </p:tav>
                                      </p:tavLst>
                                    </p:anim>
                                  </p:childTnLst>
                                </p:cTn>
                              </p:par>
                              <p:par>
                                <p:cTn id="25" presetID="35" presetClass="emph" presetSubtype="0" repeatCount="3000" fill="hold" grpId="0" nodeType="withEffect">
                                  <p:stCondLst>
                                    <p:cond delay="0"/>
                                  </p:stCondLst>
                                  <p:childTnLst>
                                    <p:anim calcmode="discrete" valueType="str">
                                      <p:cBhvr>
                                        <p:cTn id="26" dur="1000" fill="hold"/>
                                        <p:tgtEl>
                                          <p:spTgt spid="65"/>
                                        </p:tgtEl>
                                        <p:attrNameLst>
                                          <p:attrName>style.visibility</p:attrName>
                                        </p:attrNameLst>
                                      </p:cBhvr>
                                      <p:tavLst>
                                        <p:tav tm="0">
                                          <p:val>
                                            <p:strVal val="hidden"/>
                                          </p:val>
                                        </p:tav>
                                        <p:tav tm="50000">
                                          <p:val>
                                            <p:strVal val="visible"/>
                                          </p:val>
                                        </p:tav>
                                      </p:tavLst>
                                    </p:anim>
                                  </p:childTnLst>
                                </p:cTn>
                              </p:par>
                              <p:par>
                                <p:cTn id="27" presetID="35" presetClass="emph" presetSubtype="0" repeatCount="3000" fill="hold" grpId="0" nodeType="withEffect">
                                  <p:stCondLst>
                                    <p:cond delay="0"/>
                                  </p:stCondLst>
                                  <p:childTnLst>
                                    <p:anim calcmode="discrete" valueType="str">
                                      <p:cBhvr>
                                        <p:cTn id="28" dur="1000" fill="hold"/>
                                        <p:tgtEl>
                                          <p:spTgt spid="12"/>
                                        </p:tgtEl>
                                        <p:attrNameLst>
                                          <p:attrName>style.visibility</p:attrName>
                                        </p:attrNameLst>
                                      </p:cBhvr>
                                      <p:tavLst>
                                        <p:tav tm="0">
                                          <p:val>
                                            <p:strVal val="hidden"/>
                                          </p:val>
                                        </p:tav>
                                        <p:tav tm="50000">
                                          <p:val>
                                            <p:strVal val="visible"/>
                                          </p:val>
                                        </p:tav>
                                      </p:tavLst>
                                    </p:anim>
                                  </p:childTnLst>
                                </p:cTn>
                              </p:par>
                              <p:par>
                                <p:cTn id="29" presetID="35" presetClass="emph" presetSubtype="0" repeatCount="3000" fill="hold" grpId="0" nodeType="withEffect">
                                  <p:stCondLst>
                                    <p:cond delay="0"/>
                                  </p:stCondLst>
                                  <p:childTnLst>
                                    <p:anim calcmode="discrete" valueType="str">
                                      <p:cBhvr>
                                        <p:cTn id="30" dur="1000" fill="hold"/>
                                        <p:tgtEl>
                                          <p:spTgt spid="66"/>
                                        </p:tgtEl>
                                        <p:attrNameLst>
                                          <p:attrName>style.visibility</p:attrName>
                                        </p:attrNameLst>
                                      </p:cBhvr>
                                      <p:tavLst>
                                        <p:tav tm="0">
                                          <p:val>
                                            <p:strVal val="hidden"/>
                                          </p:val>
                                        </p:tav>
                                        <p:tav tm="50000">
                                          <p:val>
                                            <p:strVal val="visible"/>
                                          </p:val>
                                        </p:tav>
                                      </p:tavLst>
                                    </p:anim>
                                  </p:childTnLst>
                                </p:cTn>
                              </p:par>
                              <p:par>
                                <p:cTn id="31" presetID="35" presetClass="emph" presetSubtype="0" repeatCount="3000" fill="hold" grpId="0" nodeType="withEffect">
                                  <p:stCondLst>
                                    <p:cond delay="0"/>
                                  </p:stCondLst>
                                  <p:childTnLst>
                                    <p:anim calcmode="discrete" valueType="str">
                                      <p:cBhvr>
                                        <p:cTn id="32" dur="1000" fill="hold"/>
                                        <p:tgtEl>
                                          <p:spTgt spid="13"/>
                                        </p:tgtEl>
                                        <p:attrNameLst>
                                          <p:attrName>style.visibility</p:attrName>
                                        </p:attrNameLst>
                                      </p:cBhvr>
                                      <p:tavLst>
                                        <p:tav tm="0">
                                          <p:val>
                                            <p:strVal val="hidden"/>
                                          </p:val>
                                        </p:tav>
                                        <p:tav tm="50000">
                                          <p:val>
                                            <p:strVal val="visible"/>
                                          </p:val>
                                        </p:tav>
                                      </p:tavLst>
                                    </p:anim>
                                  </p:childTnLst>
                                </p:cTn>
                              </p:par>
                              <p:par>
                                <p:cTn id="33" presetID="35" presetClass="emph" presetSubtype="0" repeatCount="3000" fill="hold" grpId="0" nodeType="withEffect">
                                  <p:stCondLst>
                                    <p:cond delay="0"/>
                                  </p:stCondLst>
                                  <p:childTnLst>
                                    <p:anim calcmode="discrete" valueType="str">
                                      <p:cBhvr>
                                        <p:cTn id="34" dur="1000" fill="hold"/>
                                        <p:tgtEl>
                                          <p:spTgt spid="67"/>
                                        </p:tgtEl>
                                        <p:attrNameLst>
                                          <p:attrName>style.visibility</p:attrName>
                                        </p:attrNameLst>
                                      </p:cBhvr>
                                      <p:tavLst>
                                        <p:tav tm="0">
                                          <p:val>
                                            <p:strVal val="hidden"/>
                                          </p:val>
                                        </p:tav>
                                        <p:tav tm="50000">
                                          <p:val>
                                            <p:strVal val="visible"/>
                                          </p:val>
                                        </p:tav>
                                      </p:tavLst>
                                    </p:anim>
                                  </p:childTnLst>
                                </p:cTn>
                              </p:par>
                              <p:par>
                                <p:cTn id="35" presetID="35" presetClass="emph" presetSubtype="0" repeatCount="3000" fill="hold" grpId="0" nodeType="withEffect">
                                  <p:stCondLst>
                                    <p:cond delay="0"/>
                                  </p:stCondLst>
                                  <p:childTnLst>
                                    <p:anim calcmode="discrete" valueType="str">
                                      <p:cBhvr>
                                        <p:cTn id="36" dur="1000" fill="hold"/>
                                        <p:tgtEl>
                                          <p:spTgt spid="14"/>
                                        </p:tgtEl>
                                        <p:attrNameLst>
                                          <p:attrName>style.visibility</p:attrName>
                                        </p:attrNameLst>
                                      </p:cBhvr>
                                      <p:tavLst>
                                        <p:tav tm="0">
                                          <p:val>
                                            <p:strVal val="hidden"/>
                                          </p:val>
                                        </p:tav>
                                        <p:tav tm="50000">
                                          <p:val>
                                            <p:strVal val="visible"/>
                                          </p:val>
                                        </p:tav>
                                      </p:tavLst>
                                    </p:anim>
                                  </p:childTnLst>
                                </p:cTn>
                              </p:par>
                              <p:par>
                                <p:cTn id="37" presetID="35" presetClass="emph" presetSubtype="0" repeatCount="3000" fill="hold" grpId="0" nodeType="withEffect">
                                  <p:stCondLst>
                                    <p:cond delay="0"/>
                                  </p:stCondLst>
                                  <p:childTnLst>
                                    <p:anim calcmode="discrete" valueType="str">
                                      <p:cBhvr>
                                        <p:cTn id="38" dur="1000" fill="hold"/>
                                        <p:tgtEl>
                                          <p:spTgt spid="68"/>
                                        </p:tgtEl>
                                        <p:attrNameLst>
                                          <p:attrName>style.visibility</p:attrName>
                                        </p:attrNameLst>
                                      </p:cBhvr>
                                      <p:tavLst>
                                        <p:tav tm="0">
                                          <p:val>
                                            <p:strVal val="hidden"/>
                                          </p:val>
                                        </p:tav>
                                        <p:tav tm="50000">
                                          <p:val>
                                            <p:strVal val="visible"/>
                                          </p:val>
                                        </p:tav>
                                      </p:tavLst>
                                    </p:anim>
                                  </p:childTnLst>
                                </p:cTn>
                              </p:par>
                              <p:par>
                                <p:cTn id="39" presetID="35" presetClass="emph" presetSubtype="0" repeatCount="3000" fill="hold" grpId="0" nodeType="withEffect">
                                  <p:stCondLst>
                                    <p:cond delay="0"/>
                                  </p:stCondLst>
                                  <p:childTnLst>
                                    <p:anim calcmode="discrete" valueType="str">
                                      <p:cBhvr>
                                        <p:cTn id="40" dur="1000" fill="hold"/>
                                        <p:tgtEl>
                                          <p:spTgt spid="15"/>
                                        </p:tgtEl>
                                        <p:attrNameLst>
                                          <p:attrName>style.visibility</p:attrName>
                                        </p:attrNameLst>
                                      </p:cBhvr>
                                      <p:tavLst>
                                        <p:tav tm="0">
                                          <p:val>
                                            <p:strVal val="hidden"/>
                                          </p:val>
                                        </p:tav>
                                        <p:tav tm="50000">
                                          <p:val>
                                            <p:strVal val="visible"/>
                                          </p:val>
                                        </p:tav>
                                      </p:tavLst>
                                    </p:anim>
                                  </p:childTnLst>
                                </p:cTn>
                              </p:par>
                              <p:par>
                                <p:cTn id="41" presetID="35" presetClass="emph" presetSubtype="0" repeatCount="3000" fill="hold" grpId="0" nodeType="withEffect">
                                  <p:stCondLst>
                                    <p:cond delay="0"/>
                                  </p:stCondLst>
                                  <p:childTnLst>
                                    <p:anim calcmode="discrete" valueType="str">
                                      <p:cBhvr>
                                        <p:cTn id="42" dur="1000" fill="hold"/>
                                        <p:tgtEl>
                                          <p:spTgt spid="69"/>
                                        </p:tgtEl>
                                        <p:attrNameLst>
                                          <p:attrName>style.visibility</p:attrName>
                                        </p:attrNameLst>
                                      </p:cBhvr>
                                      <p:tavLst>
                                        <p:tav tm="0">
                                          <p:val>
                                            <p:strVal val="hidden"/>
                                          </p:val>
                                        </p:tav>
                                        <p:tav tm="50000">
                                          <p:val>
                                            <p:strVal val="visible"/>
                                          </p:val>
                                        </p:tav>
                                      </p:tavLst>
                                    </p:anim>
                                  </p:childTnLst>
                                </p:cTn>
                              </p:par>
                            </p:childTnLst>
                          </p:cTn>
                        </p:par>
                        <p:par>
                          <p:cTn id="43" fill="hold">
                            <p:stCondLst>
                              <p:cond delay="7800"/>
                            </p:stCondLst>
                            <p:childTnLst>
                              <p:par>
                                <p:cTn id="44" presetID="10" presetClass="exit" presetSubtype="0" fill="hold" grpId="1" nodeType="afterEffect">
                                  <p:stCondLst>
                                    <p:cond delay="0"/>
                                  </p:stCondLst>
                                  <p:childTnLst>
                                    <p:animEffect transition="out" filter="fade">
                                      <p:cBhvr>
                                        <p:cTn id="45" dur="1000"/>
                                        <p:tgtEl>
                                          <p:spTgt spid="8"/>
                                        </p:tgtEl>
                                      </p:cBhvr>
                                    </p:animEffect>
                                    <p:set>
                                      <p:cBhvr>
                                        <p:cTn id="46" dur="1" fill="hold">
                                          <p:stCondLst>
                                            <p:cond delay="999"/>
                                          </p:stCondLst>
                                        </p:cTn>
                                        <p:tgtEl>
                                          <p:spTgt spid="8"/>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1000"/>
                                        <p:tgtEl>
                                          <p:spTgt spid="57"/>
                                        </p:tgtEl>
                                      </p:cBhvr>
                                    </p:animEffect>
                                    <p:set>
                                      <p:cBhvr>
                                        <p:cTn id="49" dur="1" fill="hold">
                                          <p:stCondLst>
                                            <p:cond delay="999"/>
                                          </p:stCondLst>
                                        </p:cTn>
                                        <p:tgtEl>
                                          <p:spTgt spid="57"/>
                                        </p:tgtEl>
                                        <p:attrNameLst>
                                          <p:attrName>style.visibility</p:attrName>
                                        </p:attrNameLst>
                                      </p:cBhvr>
                                      <p:to>
                                        <p:strVal val="hidden"/>
                                      </p:to>
                                    </p:set>
                                  </p:childTnLst>
                                </p:cTn>
                              </p:par>
                            </p:childTnLst>
                          </p:cTn>
                        </p:par>
                        <p:par>
                          <p:cTn id="50" fill="hold">
                            <p:stCondLst>
                              <p:cond delay="8800"/>
                            </p:stCondLst>
                            <p:childTnLst>
                              <p:par>
                                <p:cTn id="51" presetID="10" presetClass="exit" presetSubtype="0" fill="hold" grpId="1" nodeType="afterEffect">
                                  <p:stCondLst>
                                    <p:cond delay="0"/>
                                  </p:stCondLst>
                                  <p:childTnLst>
                                    <p:animEffect transition="out" filter="fade">
                                      <p:cBhvr>
                                        <p:cTn id="52" dur="1000"/>
                                        <p:tgtEl>
                                          <p:spTgt spid="9"/>
                                        </p:tgtEl>
                                      </p:cBhvr>
                                    </p:animEffect>
                                    <p:set>
                                      <p:cBhvr>
                                        <p:cTn id="53" dur="1" fill="hold">
                                          <p:stCondLst>
                                            <p:cond delay="999"/>
                                          </p:stCondLst>
                                        </p:cTn>
                                        <p:tgtEl>
                                          <p:spTgt spid="9"/>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1000"/>
                                        <p:tgtEl>
                                          <p:spTgt spid="58"/>
                                        </p:tgtEl>
                                      </p:cBhvr>
                                    </p:animEffect>
                                    <p:set>
                                      <p:cBhvr>
                                        <p:cTn id="56" dur="1" fill="hold">
                                          <p:stCondLst>
                                            <p:cond delay="999"/>
                                          </p:stCondLst>
                                        </p:cTn>
                                        <p:tgtEl>
                                          <p:spTgt spid="58"/>
                                        </p:tgtEl>
                                        <p:attrNameLst>
                                          <p:attrName>style.visibility</p:attrName>
                                        </p:attrNameLst>
                                      </p:cBhvr>
                                      <p:to>
                                        <p:strVal val="hidden"/>
                                      </p:to>
                                    </p:set>
                                  </p:childTnLst>
                                </p:cTn>
                              </p:par>
                            </p:childTnLst>
                          </p:cTn>
                        </p:par>
                        <p:par>
                          <p:cTn id="57" fill="hold">
                            <p:stCondLst>
                              <p:cond delay="9800"/>
                            </p:stCondLst>
                            <p:childTnLst>
                              <p:par>
                                <p:cTn id="58" presetID="10" presetClass="exit" presetSubtype="0" fill="hold" grpId="1" nodeType="afterEffect">
                                  <p:stCondLst>
                                    <p:cond delay="0"/>
                                  </p:stCondLst>
                                  <p:childTnLst>
                                    <p:animEffect transition="out" filter="fade">
                                      <p:cBhvr>
                                        <p:cTn id="59" dur="1000"/>
                                        <p:tgtEl>
                                          <p:spTgt spid="10"/>
                                        </p:tgtEl>
                                      </p:cBhvr>
                                    </p:animEffect>
                                    <p:set>
                                      <p:cBhvr>
                                        <p:cTn id="60" dur="1" fill="hold">
                                          <p:stCondLst>
                                            <p:cond delay="999"/>
                                          </p:stCondLst>
                                        </p:cTn>
                                        <p:tgtEl>
                                          <p:spTgt spid="10"/>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1000"/>
                                        <p:tgtEl>
                                          <p:spTgt spid="64"/>
                                        </p:tgtEl>
                                      </p:cBhvr>
                                    </p:animEffect>
                                    <p:set>
                                      <p:cBhvr>
                                        <p:cTn id="63" dur="1" fill="hold">
                                          <p:stCondLst>
                                            <p:cond delay="999"/>
                                          </p:stCondLst>
                                        </p:cTn>
                                        <p:tgtEl>
                                          <p:spTgt spid="64"/>
                                        </p:tgtEl>
                                        <p:attrNameLst>
                                          <p:attrName>style.visibility</p:attrName>
                                        </p:attrNameLst>
                                      </p:cBhvr>
                                      <p:to>
                                        <p:strVal val="hidden"/>
                                      </p:to>
                                    </p:set>
                                  </p:childTnLst>
                                </p:cTn>
                              </p:par>
                            </p:childTnLst>
                          </p:cTn>
                        </p:par>
                        <p:par>
                          <p:cTn id="64" fill="hold">
                            <p:stCondLst>
                              <p:cond delay="10800"/>
                            </p:stCondLst>
                            <p:childTnLst>
                              <p:par>
                                <p:cTn id="65" presetID="10" presetClass="exit" presetSubtype="0" fill="hold" grpId="1" nodeType="afterEffect">
                                  <p:stCondLst>
                                    <p:cond delay="0"/>
                                  </p:stCondLst>
                                  <p:childTnLst>
                                    <p:animEffect transition="out" filter="fade">
                                      <p:cBhvr>
                                        <p:cTn id="66" dur="1000"/>
                                        <p:tgtEl>
                                          <p:spTgt spid="11"/>
                                        </p:tgtEl>
                                      </p:cBhvr>
                                    </p:animEffect>
                                    <p:set>
                                      <p:cBhvr>
                                        <p:cTn id="67" dur="1" fill="hold">
                                          <p:stCondLst>
                                            <p:cond delay="999"/>
                                          </p:stCondLst>
                                        </p:cTn>
                                        <p:tgtEl>
                                          <p:spTgt spid="11"/>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1000"/>
                                        <p:tgtEl>
                                          <p:spTgt spid="65"/>
                                        </p:tgtEl>
                                      </p:cBhvr>
                                    </p:animEffect>
                                    <p:set>
                                      <p:cBhvr>
                                        <p:cTn id="70" dur="1" fill="hold">
                                          <p:stCondLst>
                                            <p:cond delay="999"/>
                                          </p:stCondLst>
                                        </p:cTn>
                                        <p:tgtEl>
                                          <p:spTgt spid="65"/>
                                        </p:tgtEl>
                                        <p:attrNameLst>
                                          <p:attrName>style.visibility</p:attrName>
                                        </p:attrNameLst>
                                      </p:cBhvr>
                                      <p:to>
                                        <p:strVal val="hidden"/>
                                      </p:to>
                                    </p:set>
                                  </p:childTnLst>
                                </p:cTn>
                              </p:par>
                            </p:childTnLst>
                          </p:cTn>
                        </p:par>
                        <p:par>
                          <p:cTn id="71" fill="hold">
                            <p:stCondLst>
                              <p:cond delay="11800"/>
                            </p:stCondLst>
                            <p:childTnLst>
                              <p:par>
                                <p:cTn id="72" presetID="10" presetClass="exit" presetSubtype="0" fill="hold" grpId="1" nodeType="afterEffect">
                                  <p:stCondLst>
                                    <p:cond delay="0"/>
                                  </p:stCondLst>
                                  <p:childTnLst>
                                    <p:animEffect transition="out" filter="fade">
                                      <p:cBhvr>
                                        <p:cTn id="73" dur="1000"/>
                                        <p:tgtEl>
                                          <p:spTgt spid="12"/>
                                        </p:tgtEl>
                                      </p:cBhvr>
                                    </p:animEffect>
                                    <p:set>
                                      <p:cBhvr>
                                        <p:cTn id="74" dur="1" fill="hold">
                                          <p:stCondLst>
                                            <p:cond delay="999"/>
                                          </p:stCondLst>
                                        </p:cTn>
                                        <p:tgtEl>
                                          <p:spTgt spid="12"/>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1000"/>
                                        <p:tgtEl>
                                          <p:spTgt spid="66"/>
                                        </p:tgtEl>
                                      </p:cBhvr>
                                    </p:animEffect>
                                    <p:set>
                                      <p:cBhvr>
                                        <p:cTn id="77" dur="1" fill="hold">
                                          <p:stCondLst>
                                            <p:cond delay="999"/>
                                          </p:stCondLst>
                                        </p:cTn>
                                        <p:tgtEl>
                                          <p:spTgt spid="66"/>
                                        </p:tgtEl>
                                        <p:attrNameLst>
                                          <p:attrName>style.visibility</p:attrName>
                                        </p:attrNameLst>
                                      </p:cBhvr>
                                      <p:to>
                                        <p:strVal val="hidden"/>
                                      </p:to>
                                    </p:set>
                                  </p:childTnLst>
                                </p:cTn>
                              </p:par>
                            </p:childTnLst>
                          </p:cTn>
                        </p:par>
                        <p:par>
                          <p:cTn id="78" fill="hold">
                            <p:stCondLst>
                              <p:cond delay="12800"/>
                            </p:stCondLst>
                            <p:childTnLst>
                              <p:par>
                                <p:cTn id="79" presetID="10" presetClass="exit" presetSubtype="0" fill="hold" grpId="1" nodeType="afterEffect">
                                  <p:stCondLst>
                                    <p:cond delay="0"/>
                                  </p:stCondLst>
                                  <p:childTnLst>
                                    <p:animEffect transition="out" filter="fade">
                                      <p:cBhvr>
                                        <p:cTn id="80" dur="1000"/>
                                        <p:tgtEl>
                                          <p:spTgt spid="13"/>
                                        </p:tgtEl>
                                      </p:cBhvr>
                                    </p:animEffect>
                                    <p:set>
                                      <p:cBhvr>
                                        <p:cTn id="81" dur="1" fill="hold">
                                          <p:stCondLst>
                                            <p:cond delay="999"/>
                                          </p:stCondLst>
                                        </p:cTn>
                                        <p:tgtEl>
                                          <p:spTgt spid="13"/>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1000"/>
                                        <p:tgtEl>
                                          <p:spTgt spid="67"/>
                                        </p:tgtEl>
                                      </p:cBhvr>
                                    </p:animEffect>
                                    <p:set>
                                      <p:cBhvr>
                                        <p:cTn id="84" dur="1" fill="hold">
                                          <p:stCondLst>
                                            <p:cond delay="999"/>
                                          </p:stCondLst>
                                        </p:cTn>
                                        <p:tgtEl>
                                          <p:spTgt spid="67"/>
                                        </p:tgtEl>
                                        <p:attrNameLst>
                                          <p:attrName>style.visibility</p:attrName>
                                        </p:attrNameLst>
                                      </p:cBhvr>
                                      <p:to>
                                        <p:strVal val="hidden"/>
                                      </p:to>
                                    </p:set>
                                  </p:childTnLst>
                                </p:cTn>
                              </p:par>
                            </p:childTnLst>
                          </p:cTn>
                        </p:par>
                        <p:par>
                          <p:cTn id="85" fill="hold">
                            <p:stCondLst>
                              <p:cond delay="13800"/>
                            </p:stCondLst>
                            <p:childTnLst>
                              <p:par>
                                <p:cTn id="86" presetID="10" presetClass="exit" presetSubtype="0" fill="hold" grpId="1" nodeType="afterEffect">
                                  <p:stCondLst>
                                    <p:cond delay="0"/>
                                  </p:stCondLst>
                                  <p:childTnLst>
                                    <p:animEffect transition="out" filter="fade">
                                      <p:cBhvr>
                                        <p:cTn id="87" dur="1000"/>
                                        <p:tgtEl>
                                          <p:spTgt spid="14"/>
                                        </p:tgtEl>
                                      </p:cBhvr>
                                    </p:animEffect>
                                    <p:set>
                                      <p:cBhvr>
                                        <p:cTn id="88" dur="1" fill="hold">
                                          <p:stCondLst>
                                            <p:cond delay="999"/>
                                          </p:stCondLst>
                                        </p:cTn>
                                        <p:tgtEl>
                                          <p:spTgt spid="14"/>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1000"/>
                                        <p:tgtEl>
                                          <p:spTgt spid="68"/>
                                        </p:tgtEl>
                                      </p:cBhvr>
                                    </p:animEffect>
                                    <p:set>
                                      <p:cBhvr>
                                        <p:cTn id="91" dur="1" fill="hold">
                                          <p:stCondLst>
                                            <p:cond delay="999"/>
                                          </p:stCondLst>
                                        </p:cTn>
                                        <p:tgtEl>
                                          <p:spTgt spid="68"/>
                                        </p:tgtEl>
                                        <p:attrNameLst>
                                          <p:attrName>style.visibility</p:attrName>
                                        </p:attrNameLst>
                                      </p:cBhvr>
                                      <p:to>
                                        <p:strVal val="hidden"/>
                                      </p:to>
                                    </p:set>
                                  </p:childTnLst>
                                </p:cTn>
                              </p:par>
                            </p:childTnLst>
                          </p:cTn>
                        </p:par>
                        <p:par>
                          <p:cTn id="92" fill="hold">
                            <p:stCondLst>
                              <p:cond delay="14800"/>
                            </p:stCondLst>
                            <p:childTnLst>
                              <p:par>
                                <p:cTn id="93" presetID="10" presetClass="exit" presetSubtype="0" fill="hold" grpId="1" nodeType="afterEffect">
                                  <p:stCondLst>
                                    <p:cond delay="0"/>
                                  </p:stCondLst>
                                  <p:childTnLst>
                                    <p:animEffect transition="out" filter="fade">
                                      <p:cBhvr>
                                        <p:cTn id="94" dur="1000"/>
                                        <p:tgtEl>
                                          <p:spTgt spid="15"/>
                                        </p:tgtEl>
                                      </p:cBhvr>
                                    </p:animEffect>
                                    <p:set>
                                      <p:cBhvr>
                                        <p:cTn id="95" dur="1" fill="hold">
                                          <p:stCondLst>
                                            <p:cond delay="999"/>
                                          </p:stCondLst>
                                        </p:cTn>
                                        <p:tgtEl>
                                          <p:spTgt spid="15"/>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1000"/>
                                        <p:tgtEl>
                                          <p:spTgt spid="69"/>
                                        </p:tgtEl>
                                      </p:cBhvr>
                                    </p:animEffect>
                                    <p:set>
                                      <p:cBhvr>
                                        <p:cTn id="98" dur="1" fill="hold">
                                          <p:stCondLst>
                                            <p:cond delay="999"/>
                                          </p:stCondLst>
                                        </p:cTn>
                                        <p:tgtEl>
                                          <p:spTgt spid="6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57" grpId="0" animBg="1"/>
      <p:bldP spid="57" grpId="1" animBg="1"/>
      <p:bldP spid="58" grpId="0" animBg="1"/>
      <p:bldP spid="58"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p:cNvSpPr txBox="1"/>
          <p:nvPr/>
        </p:nvSpPr>
        <p:spPr>
          <a:xfrm>
            <a:off x="2743200" y="1447800"/>
            <a:ext cx="3505200" cy="600164"/>
          </a:xfrm>
          <a:prstGeom prst="rect">
            <a:avLst/>
          </a:prstGeom>
          <a:noFill/>
        </p:spPr>
        <p:txBody>
          <a:bodyPr wrap="square" rtlCol="0">
            <a:spAutoFit/>
          </a:bodyPr>
          <a:lstStyle/>
          <a:p>
            <a:r>
              <a:rPr lang="en-GB" sz="1100" b="1" dirty="0" smtClean="0">
                <a:solidFill>
                  <a:srgbClr val="FF6600"/>
                </a:solidFill>
                <a:latin typeface="Arial"/>
                <a:cs typeface="Arial"/>
              </a:rPr>
              <a:t>Secondary Controller</a:t>
            </a:r>
            <a:r>
              <a:rPr sz="1100" dirty="0" smtClean="0">
                <a:latin typeface="Arial"/>
                <a:cs typeface="Arial"/>
              </a:rPr>
              <a:t> </a:t>
            </a:r>
            <a:r>
              <a:rPr lang="en-US" sz="1100" dirty="0" smtClean="0">
                <a:latin typeface="Arial"/>
                <a:cs typeface="Arial"/>
              </a:rPr>
              <a:t>will instruct</a:t>
            </a:r>
            <a:r>
              <a:rPr lang="ta-IN" sz="1100" dirty="0" smtClean="0">
                <a:latin typeface="Arial"/>
                <a:cs typeface="Arial"/>
              </a:rPr>
              <a:t> </a:t>
            </a:r>
            <a:r>
              <a:rPr lang="en-US" sz="1100" dirty="0" smtClean="0">
                <a:latin typeface="Arial"/>
                <a:cs typeface="Arial"/>
              </a:rPr>
              <a:t>available </a:t>
            </a:r>
            <a:r>
              <a:rPr lang="en-US" sz="1100" b="1" dirty="0" smtClean="0">
                <a:solidFill>
                  <a:srgbClr val="FF0000"/>
                </a:solidFill>
                <a:latin typeface="Arial"/>
                <a:cs typeface="Arial"/>
              </a:rPr>
              <a:t>Hot Spare</a:t>
            </a:r>
            <a:r>
              <a:rPr lang="ta-IN" sz="1100" b="1" dirty="0" smtClean="0">
                <a:solidFill>
                  <a:srgbClr val="FF0000"/>
                </a:solidFill>
                <a:latin typeface="Arial"/>
                <a:cs typeface="Arial"/>
              </a:rPr>
              <a:t>s</a:t>
            </a:r>
            <a:r>
              <a:rPr lang="en-US" sz="1100" dirty="0" smtClean="0">
                <a:latin typeface="Arial"/>
                <a:cs typeface="Arial"/>
              </a:rPr>
              <a:t> in </a:t>
            </a:r>
            <a:r>
              <a:rPr lang="ta-IN" sz="1100" dirty="0" smtClean="0">
                <a:latin typeface="Arial"/>
                <a:cs typeface="Arial"/>
              </a:rPr>
              <a:t>New York</a:t>
            </a:r>
            <a:r>
              <a:rPr lang="en-US" sz="1100" dirty="0" smtClean="0">
                <a:latin typeface="Arial"/>
                <a:cs typeface="Arial"/>
              </a:rPr>
              <a:t> to assume service</a:t>
            </a:r>
            <a:r>
              <a:rPr lang="ta-IN" sz="1100" dirty="0" smtClean="0">
                <a:latin typeface="Arial"/>
                <a:cs typeface="Arial"/>
              </a:rPr>
              <a:t>s which were running in Los Angeles.</a:t>
            </a:r>
            <a:endParaRPr lang="en-US" sz="1100" dirty="0">
              <a:latin typeface="Arial"/>
              <a:cs typeface="Arial"/>
            </a:endParaRPr>
          </a:p>
        </p:txBody>
      </p:sp>
      <p:sp>
        <p:nvSpPr>
          <p:cNvPr id="16" name="Rectangle 15"/>
          <p:cNvSpPr/>
          <p:nvPr/>
        </p:nvSpPr>
        <p:spPr>
          <a:xfrm>
            <a:off x="6432500" y="2519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17" name="TextBox 16"/>
          <p:cNvSpPr txBox="1"/>
          <p:nvPr/>
        </p:nvSpPr>
        <p:spPr>
          <a:xfrm>
            <a:off x="762000" y="2728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18" name="TextBox 17"/>
          <p:cNvSpPr txBox="1"/>
          <p:nvPr/>
        </p:nvSpPr>
        <p:spPr>
          <a:xfrm>
            <a:off x="762000" y="3110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9" name="TextBox 18"/>
          <p:cNvSpPr txBox="1"/>
          <p:nvPr/>
        </p:nvSpPr>
        <p:spPr>
          <a:xfrm>
            <a:off x="7620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0" name="TextBox 19"/>
          <p:cNvSpPr txBox="1"/>
          <p:nvPr/>
        </p:nvSpPr>
        <p:spPr>
          <a:xfrm>
            <a:off x="7926500" y="2728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21" name="TextBox 20"/>
          <p:cNvSpPr txBox="1"/>
          <p:nvPr/>
        </p:nvSpPr>
        <p:spPr>
          <a:xfrm>
            <a:off x="762000" y="3578000"/>
            <a:ext cx="5842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22" name="TextBox 21"/>
          <p:cNvSpPr txBox="1"/>
          <p:nvPr/>
        </p:nvSpPr>
        <p:spPr>
          <a:xfrm>
            <a:off x="762000" y="4392840"/>
            <a:ext cx="5842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23" name="TextBox 22"/>
          <p:cNvSpPr txBox="1"/>
          <p:nvPr/>
        </p:nvSpPr>
        <p:spPr>
          <a:xfrm>
            <a:off x="762000" y="4623240"/>
            <a:ext cx="5842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24" name="TextBox 23"/>
          <p:cNvSpPr txBox="1"/>
          <p:nvPr/>
        </p:nvSpPr>
        <p:spPr>
          <a:xfrm>
            <a:off x="762000" y="4850040"/>
            <a:ext cx="5842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25" name="TextBox 24"/>
          <p:cNvSpPr txBox="1"/>
          <p:nvPr/>
        </p:nvSpPr>
        <p:spPr>
          <a:xfrm>
            <a:off x="762000" y="5073240"/>
            <a:ext cx="5842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26" name="Rectangle 25"/>
          <p:cNvSpPr/>
          <p:nvPr/>
        </p:nvSpPr>
        <p:spPr>
          <a:xfrm>
            <a:off x="6432500" y="3077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27" name="TextBox 26"/>
          <p:cNvSpPr txBox="1"/>
          <p:nvPr/>
        </p:nvSpPr>
        <p:spPr>
          <a:xfrm>
            <a:off x="7926500" y="3110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8" name="Rectangle 27"/>
          <p:cNvSpPr/>
          <p:nvPr/>
        </p:nvSpPr>
        <p:spPr>
          <a:xfrm>
            <a:off x="6432500" y="33250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29" name="Rectangle 28"/>
          <p:cNvSpPr/>
          <p:nvPr/>
        </p:nvSpPr>
        <p:spPr>
          <a:xfrm>
            <a:off x="6432500" y="3581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0" name="Rectangle 29"/>
          <p:cNvSpPr/>
          <p:nvPr/>
        </p:nvSpPr>
        <p:spPr>
          <a:xfrm>
            <a:off x="6432500" y="434964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31" name="TextBox 30"/>
          <p:cNvSpPr txBox="1"/>
          <p:nvPr/>
        </p:nvSpPr>
        <p:spPr>
          <a:xfrm>
            <a:off x="7926500" y="3344000"/>
            <a:ext cx="450000" cy="138499"/>
          </a:xfrm>
          <a:prstGeom prst="rect">
            <a:avLst/>
          </a:prstGeom>
          <a:noFill/>
        </p:spPr>
        <p:txBody>
          <a:bodyPr wrap="square" lIns="0" tIns="0" rIns="0" bIns="0" rtlCol="0">
            <a:spAutoFit/>
          </a:bodyPr>
          <a:lstStyle/>
          <a:p>
            <a:r>
              <a:rPr lang="en-US" sz="900" b="1" dirty="0" smtClean="0">
                <a:solidFill>
                  <a:srgbClr val="FF0000"/>
                </a:solidFill>
              </a:rPr>
              <a:t>Node 3</a:t>
            </a:r>
            <a:endParaRPr lang="en-US" sz="900" b="1" dirty="0">
              <a:solidFill>
                <a:srgbClr val="FF0000"/>
              </a:solidFill>
            </a:endParaRPr>
          </a:p>
        </p:txBody>
      </p:sp>
      <p:sp>
        <p:nvSpPr>
          <p:cNvPr id="32" name="TextBox 31"/>
          <p:cNvSpPr txBox="1"/>
          <p:nvPr/>
        </p:nvSpPr>
        <p:spPr>
          <a:xfrm>
            <a:off x="7926500" y="3578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33" name="TextBox 32"/>
          <p:cNvSpPr txBox="1"/>
          <p:nvPr/>
        </p:nvSpPr>
        <p:spPr>
          <a:xfrm>
            <a:off x="7926500" y="439284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34" name="Rectangle 33"/>
          <p:cNvSpPr/>
          <p:nvPr/>
        </p:nvSpPr>
        <p:spPr>
          <a:xfrm>
            <a:off x="6432500" y="458364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35" name="Rectangle 34"/>
          <p:cNvSpPr/>
          <p:nvPr/>
        </p:nvSpPr>
        <p:spPr>
          <a:xfrm>
            <a:off x="6432500" y="48140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6" name="Rectangle 35"/>
          <p:cNvSpPr/>
          <p:nvPr/>
        </p:nvSpPr>
        <p:spPr>
          <a:xfrm>
            <a:off x="6432500" y="504444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37" name="TextBox 36"/>
          <p:cNvSpPr txBox="1"/>
          <p:nvPr/>
        </p:nvSpPr>
        <p:spPr>
          <a:xfrm>
            <a:off x="7932000" y="4623240"/>
            <a:ext cx="450000" cy="138499"/>
          </a:xfrm>
          <a:prstGeom prst="rect">
            <a:avLst/>
          </a:prstGeom>
          <a:noFill/>
        </p:spPr>
        <p:txBody>
          <a:bodyPr wrap="square" lIns="0" tIns="0" rIns="0" bIns="0" rtlCol="0">
            <a:spAutoFit/>
          </a:bodyPr>
          <a:lstStyle/>
          <a:p>
            <a:r>
              <a:rPr lang="en-US" sz="900" b="1" dirty="0" smtClean="0">
                <a:solidFill>
                  <a:srgbClr val="3366FF"/>
                </a:solidFill>
              </a:rPr>
              <a:t>Node 6</a:t>
            </a:r>
            <a:endParaRPr lang="en-US" sz="900" b="1" dirty="0">
              <a:solidFill>
                <a:srgbClr val="3366FF"/>
              </a:solidFill>
            </a:endParaRPr>
          </a:p>
        </p:txBody>
      </p:sp>
      <p:sp>
        <p:nvSpPr>
          <p:cNvPr id="38" name="TextBox 37"/>
          <p:cNvSpPr txBox="1"/>
          <p:nvPr/>
        </p:nvSpPr>
        <p:spPr>
          <a:xfrm>
            <a:off x="7932000" y="4850040"/>
            <a:ext cx="450000" cy="138499"/>
          </a:xfrm>
          <a:prstGeom prst="rect">
            <a:avLst/>
          </a:prstGeom>
          <a:noFill/>
        </p:spPr>
        <p:txBody>
          <a:bodyPr wrap="square" lIns="0" tIns="0" rIns="0" bIns="0" rtlCol="0">
            <a:spAutoFit/>
          </a:bodyPr>
          <a:lstStyle/>
          <a:p>
            <a:r>
              <a:rPr lang="en-US" sz="900" b="1" dirty="0" smtClean="0"/>
              <a:t>Node 7</a:t>
            </a:r>
            <a:endParaRPr lang="en-US" sz="900" b="1" dirty="0"/>
          </a:p>
        </p:txBody>
      </p:sp>
      <p:sp>
        <p:nvSpPr>
          <p:cNvPr id="39" name="TextBox 38"/>
          <p:cNvSpPr txBox="1"/>
          <p:nvPr/>
        </p:nvSpPr>
        <p:spPr>
          <a:xfrm>
            <a:off x="7932000" y="5073240"/>
            <a:ext cx="450000" cy="138499"/>
          </a:xfrm>
          <a:prstGeom prst="rect">
            <a:avLst/>
          </a:prstGeom>
          <a:noFill/>
        </p:spPr>
        <p:txBody>
          <a:bodyPr wrap="square" lIns="0" tIns="0" rIns="0" bIns="0" rtlCol="0">
            <a:spAutoFit/>
          </a:bodyPr>
          <a:lstStyle/>
          <a:p>
            <a:r>
              <a:rPr lang="en-US" sz="900" b="1" dirty="0" smtClean="0"/>
              <a:t>Node 8</a:t>
            </a:r>
            <a:endParaRPr lang="en-US" sz="900" b="1" dirty="0"/>
          </a:p>
        </p:txBody>
      </p:sp>
      <p:sp>
        <p:nvSpPr>
          <p:cNvPr id="55" name="TextBox 54"/>
          <p:cNvSpPr txBox="1"/>
          <p:nvPr/>
        </p:nvSpPr>
        <p:spPr>
          <a:xfrm>
            <a:off x="1193800" y="2237601"/>
            <a:ext cx="1428750" cy="276999"/>
          </a:xfrm>
          <a:prstGeom prst="rect">
            <a:avLst/>
          </a:prstGeom>
          <a:noFill/>
        </p:spPr>
        <p:txBody>
          <a:bodyPr wrap="square" rtlCol="0">
            <a:spAutoFit/>
          </a:bodyPr>
          <a:lstStyle/>
          <a:p>
            <a:pPr algn="ctr"/>
            <a:r>
              <a:rPr lang="en-US" sz="1200" dirty="0" err="1" smtClean="0"/>
              <a:t>vSWITCH</a:t>
            </a:r>
            <a:r>
              <a:rPr lang="en-US" sz="1200" dirty="0" smtClean="0"/>
              <a:t> 1</a:t>
            </a:r>
            <a:endParaRPr lang="en-US" sz="1200" dirty="0"/>
          </a:p>
        </p:txBody>
      </p:sp>
      <p:sp>
        <p:nvSpPr>
          <p:cNvPr id="59" name="TextBox 58"/>
          <p:cNvSpPr txBox="1"/>
          <p:nvPr/>
        </p:nvSpPr>
        <p:spPr>
          <a:xfrm>
            <a:off x="1193800" y="4072641"/>
            <a:ext cx="1428750" cy="276999"/>
          </a:xfrm>
          <a:prstGeom prst="rect">
            <a:avLst/>
          </a:prstGeom>
          <a:noFill/>
        </p:spPr>
        <p:txBody>
          <a:bodyPr wrap="square" rtlCol="0">
            <a:spAutoFit/>
          </a:bodyPr>
          <a:lstStyle/>
          <a:p>
            <a:pPr algn="ctr"/>
            <a:r>
              <a:rPr lang="en-US" sz="1200" dirty="0" err="1" smtClean="0"/>
              <a:t>vSWITCH</a:t>
            </a:r>
            <a:r>
              <a:rPr lang="en-US" sz="1200" dirty="0" smtClean="0"/>
              <a:t> 2</a:t>
            </a:r>
            <a:endParaRPr lang="en-US" sz="1200" dirty="0"/>
          </a:p>
        </p:txBody>
      </p:sp>
      <p:sp>
        <p:nvSpPr>
          <p:cNvPr id="60" name="TextBox 59"/>
          <p:cNvSpPr txBox="1"/>
          <p:nvPr/>
        </p:nvSpPr>
        <p:spPr>
          <a:xfrm>
            <a:off x="6432500" y="2251501"/>
            <a:ext cx="1428750" cy="276999"/>
          </a:xfrm>
          <a:prstGeom prst="rect">
            <a:avLst/>
          </a:prstGeom>
          <a:noFill/>
        </p:spPr>
        <p:txBody>
          <a:bodyPr wrap="square" rtlCol="0">
            <a:spAutoFit/>
          </a:bodyPr>
          <a:lstStyle/>
          <a:p>
            <a:pPr algn="ctr"/>
            <a:r>
              <a:rPr lang="en-US" sz="1200" dirty="0" err="1" smtClean="0"/>
              <a:t>vSWITCH</a:t>
            </a:r>
            <a:r>
              <a:rPr lang="en-US" sz="1200" dirty="0" smtClean="0"/>
              <a:t> 3</a:t>
            </a:r>
            <a:endParaRPr lang="en-US" sz="1200" dirty="0"/>
          </a:p>
        </p:txBody>
      </p:sp>
      <p:sp>
        <p:nvSpPr>
          <p:cNvPr id="61" name="TextBox 60"/>
          <p:cNvSpPr txBox="1"/>
          <p:nvPr/>
        </p:nvSpPr>
        <p:spPr>
          <a:xfrm>
            <a:off x="6432500" y="4072641"/>
            <a:ext cx="1428750" cy="276999"/>
          </a:xfrm>
          <a:prstGeom prst="rect">
            <a:avLst/>
          </a:prstGeom>
          <a:noFill/>
        </p:spPr>
        <p:txBody>
          <a:bodyPr wrap="square" rtlCol="0">
            <a:spAutoFit/>
          </a:bodyPr>
          <a:lstStyle/>
          <a:p>
            <a:pPr algn="ctr"/>
            <a:r>
              <a:rPr lang="en-US" sz="1200" dirty="0" err="1" smtClean="0"/>
              <a:t>vSWITCH</a:t>
            </a:r>
            <a:r>
              <a:rPr lang="en-US" sz="1200" dirty="0" smtClean="0"/>
              <a:t> 4</a:t>
            </a:r>
            <a:endParaRPr lang="en-US" sz="1200" dirty="0"/>
          </a:p>
        </p:txBody>
      </p:sp>
      <p:sp>
        <p:nvSpPr>
          <p:cNvPr id="62" name="TextBox 61"/>
          <p:cNvSpPr txBox="1"/>
          <p:nvPr/>
        </p:nvSpPr>
        <p:spPr>
          <a:xfrm>
            <a:off x="1193800" y="1428690"/>
            <a:ext cx="142875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63" name="TextBox 62"/>
          <p:cNvSpPr txBox="1"/>
          <p:nvPr/>
        </p:nvSpPr>
        <p:spPr>
          <a:xfrm>
            <a:off x="6432500" y="1428690"/>
            <a:ext cx="1428750" cy="523220"/>
          </a:xfrm>
          <a:prstGeom prst="rect">
            <a:avLst/>
          </a:prstGeom>
          <a:noFill/>
        </p:spPr>
        <p:txBody>
          <a:bodyPr wrap="square" rtlCol="0">
            <a:spAutoFit/>
          </a:bodyPr>
          <a:lstStyle/>
          <a:p>
            <a:pPr algn="ctr"/>
            <a:r>
              <a:rPr lang="ta-IN" sz="1400" b="1" dirty="0" smtClean="0">
                <a:latin typeface="Calibri"/>
                <a:cs typeface="Calibri"/>
              </a:rPr>
              <a:t>New York</a:t>
            </a:r>
          </a:p>
          <a:p>
            <a:pPr algn="ctr"/>
            <a:r>
              <a:rPr lang="en-US" sz="1400" b="1" dirty="0" smtClean="0"/>
              <a:t>Mirror</a:t>
            </a:r>
            <a:endParaRPr lang="en-US" sz="1400" b="1" dirty="0"/>
          </a:p>
        </p:txBody>
      </p:sp>
      <p:cxnSp>
        <p:nvCxnSpPr>
          <p:cNvPr id="58" name="Elbow Connector 57"/>
          <p:cNvCxnSpPr>
            <a:stCxn id="16" idx="1"/>
            <a:endCxn id="28" idx="1"/>
          </p:cNvCxnSpPr>
          <p:nvPr/>
        </p:nvCxnSpPr>
        <p:spPr>
          <a:xfrm rot="10800000" flipV="1">
            <a:off x="6432500" y="2786390"/>
            <a:ext cx="1588" cy="64533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67" name="Elbow Connector 66"/>
          <p:cNvCxnSpPr>
            <a:stCxn id="16" idx="1"/>
            <a:endCxn id="29" idx="1"/>
          </p:cNvCxnSpPr>
          <p:nvPr/>
        </p:nvCxnSpPr>
        <p:spPr>
          <a:xfrm rot="10800000" flipV="1">
            <a:off x="6432500" y="2786390"/>
            <a:ext cx="1588" cy="901690"/>
          </a:xfrm>
          <a:prstGeom prst="bentConnector3">
            <a:avLst>
              <a:gd name="adj1" fmla="val 14395466"/>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69" name="Rectangle 68"/>
          <p:cNvSpPr/>
          <p:nvPr/>
        </p:nvSpPr>
        <p:spPr>
          <a:xfrm>
            <a:off x="6434088" y="332504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70" name="Rectangle 69"/>
          <p:cNvSpPr/>
          <p:nvPr/>
        </p:nvSpPr>
        <p:spPr>
          <a:xfrm>
            <a:off x="6432500" y="3581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71" name="TextBox 70"/>
          <p:cNvSpPr txBox="1"/>
          <p:nvPr/>
        </p:nvSpPr>
        <p:spPr>
          <a:xfrm>
            <a:off x="7926500" y="3344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2" name="TextBox 71"/>
          <p:cNvSpPr txBox="1"/>
          <p:nvPr/>
        </p:nvSpPr>
        <p:spPr>
          <a:xfrm>
            <a:off x="7932000" y="35814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40" name="Text Box 3"/>
          <p:cNvSpPr txBox="1">
            <a:spLocks noChangeArrowheads="1"/>
          </p:cNvSpPr>
          <p:nvPr/>
        </p:nvSpPr>
        <p:spPr bwMode="auto">
          <a:xfrm>
            <a:off x="76200" y="-2977"/>
            <a:ext cx="8991600" cy="246221"/>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000" b="1" kern="0" dirty="0" smtClean="0"/>
              <a:t>Scenario 7</a:t>
            </a:r>
            <a:endParaRPr kumimoji="0" lang="en-US" sz="1000" b="1" i="0" u="none" strike="noStrike" kern="0" cap="none" spc="0" normalizeH="0" baseline="0" noProof="0" dirty="0">
              <a:ln>
                <a:noFill/>
              </a:ln>
              <a:effectLst/>
              <a:uLnTx/>
              <a:uFillTx/>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98"/>
                                        </p:tgtEl>
                                        <p:attrNameLst>
                                          <p:attrName>style.visibility</p:attrName>
                                        </p:attrNameLst>
                                      </p:cBhvr>
                                      <p:to>
                                        <p:strVal val="visible"/>
                                      </p:to>
                                    </p:set>
                                    <p:anim calcmode="discrete" valueType="clr">
                                      <p:cBhvr override="childStyle">
                                        <p:cTn id="7" dur="80"/>
                                        <p:tgtEl>
                                          <p:spTgt spid="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8"/>
                                        </p:tgtEl>
                                        <p:attrNameLst>
                                          <p:attrName>fillcolor</p:attrName>
                                        </p:attrNameLst>
                                      </p:cBhvr>
                                      <p:tavLst>
                                        <p:tav tm="0">
                                          <p:val>
                                            <p:clrVal>
                                              <a:schemeClr val="accent2"/>
                                            </p:clrVal>
                                          </p:val>
                                        </p:tav>
                                        <p:tav tm="50000">
                                          <p:val>
                                            <p:clrVal>
                                              <a:schemeClr val="hlink"/>
                                            </p:clrVal>
                                          </p:val>
                                        </p:tav>
                                      </p:tavLst>
                                    </p:anim>
                                    <p:set>
                                      <p:cBhvr>
                                        <p:cTn id="9" dur="80"/>
                                        <p:tgtEl>
                                          <p:spTgt spid="98"/>
                                        </p:tgtEl>
                                        <p:attrNameLst>
                                          <p:attrName>fill.type</p:attrName>
                                        </p:attrNameLst>
                                      </p:cBhvr>
                                      <p:to>
                                        <p:strVal val="solid"/>
                                      </p:to>
                                    </p:set>
                                  </p:childTnLst>
                                </p:cTn>
                              </p:par>
                            </p:childTnLst>
                          </p:cTn>
                        </p:par>
                        <p:par>
                          <p:cTn id="10" fill="hold">
                            <p:stCondLst>
                              <p:cond delay="4160"/>
                            </p:stCondLst>
                            <p:childTnLst>
                              <p:par>
                                <p:cTn id="11" presetID="1" presetClass="entr" presetSubtype="0"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par>
                                <p:cTn id="15" presetID="35" presetClass="emph" presetSubtype="0" repeatCount="3000" fill="hold" grpId="0" nodeType="withEffect">
                                  <p:stCondLst>
                                    <p:cond delay="0"/>
                                  </p:stCondLst>
                                  <p:childTnLst>
                                    <p:anim calcmode="discrete" valueType="str">
                                      <p:cBhvr>
                                        <p:cTn id="16" dur="1000" fill="hold"/>
                                        <p:tgtEl>
                                          <p:spTgt spid="28"/>
                                        </p:tgtEl>
                                        <p:attrNameLst>
                                          <p:attrName>style.visibility</p:attrName>
                                        </p:attrNameLst>
                                      </p:cBhvr>
                                      <p:tavLst>
                                        <p:tav tm="0">
                                          <p:val>
                                            <p:strVal val="hidden"/>
                                          </p:val>
                                        </p:tav>
                                        <p:tav tm="50000">
                                          <p:val>
                                            <p:strVal val="visible"/>
                                          </p:val>
                                        </p:tav>
                                      </p:tavLst>
                                    </p:anim>
                                  </p:childTnLst>
                                </p:cTn>
                              </p:par>
                              <p:par>
                                <p:cTn id="17" presetID="35" presetClass="emph" presetSubtype="0" repeatCount="3000" fill="hold" grpId="0" nodeType="withEffect">
                                  <p:stCondLst>
                                    <p:cond delay="0"/>
                                  </p:stCondLst>
                                  <p:childTnLst>
                                    <p:anim calcmode="discrete" valueType="str">
                                      <p:cBhvr>
                                        <p:cTn id="18" dur="1000" fill="hold"/>
                                        <p:tgtEl>
                                          <p:spTgt spid="29"/>
                                        </p:tgtEl>
                                        <p:attrNameLst>
                                          <p:attrName>style.visibility</p:attrName>
                                        </p:attrNameLst>
                                      </p:cBhvr>
                                      <p:tavLst>
                                        <p:tav tm="0">
                                          <p:val>
                                            <p:strVal val="hidden"/>
                                          </p:val>
                                        </p:tav>
                                        <p:tav tm="50000">
                                          <p:val>
                                            <p:strVal val="visible"/>
                                          </p:val>
                                        </p:tav>
                                      </p:tavLst>
                                    </p:anim>
                                  </p:childTnLst>
                                </p:cTn>
                              </p:par>
                            </p:childTnLst>
                          </p:cTn>
                        </p:par>
                        <p:par>
                          <p:cTn id="19" fill="hold">
                            <p:stCondLst>
                              <p:cond delay="7160"/>
                            </p:stCondLst>
                            <p:childTnLst>
                              <p:par>
                                <p:cTn id="20" presetID="10" presetClass="exit" presetSubtype="0" fill="hold" grpId="1" nodeType="afterEffect">
                                  <p:stCondLst>
                                    <p:cond delay="0"/>
                                  </p:stCondLst>
                                  <p:childTnLst>
                                    <p:animEffect transition="out" filter="fade">
                                      <p:cBhvr>
                                        <p:cTn id="21" dur="2000"/>
                                        <p:tgtEl>
                                          <p:spTgt spid="28"/>
                                        </p:tgtEl>
                                      </p:cBhvr>
                                    </p:animEffect>
                                    <p:set>
                                      <p:cBhvr>
                                        <p:cTn id="22" dur="1" fill="hold">
                                          <p:stCondLst>
                                            <p:cond delay="1999"/>
                                          </p:stCondLst>
                                        </p:cTn>
                                        <p:tgtEl>
                                          <p:spTgt spid="2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2000"/>
                                        <p:tgtEl>
                                          <p:spTgt spid="29"/>
                                        </p:tgtEl>
                                      </p:cBhvr>
                                    </p:animEffect>
                                    <p:set>
                                      <p:cBhvr>
                                        <p:cTn id="25" dur="1" fill="hold">
                                          <p:stCondLst>
                                            <p:cond delay="1999"/>
                                          </p:stCondLst>
                                        </p:cTn>
                                        <p:tgtEl>
                                          <p:spTgt spid="29"/>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2000"/>
                                        <p:tgtEl>
                                          <p:spTgt spid="31"/>
                                        </p:tgtEl>
                                      </p:cBhvr>
                                    </p:animEffect>
                                    <p:set>
                                      <p:cBhvr>
                                        <p:cTn id="28" dur="1" fill="hold">
                                          <p:stCondLst>
                                            <p:cond delay="1999"/>
                                          </p:stCondLst>
                                        </p:cTn>
                                        <p:tgtEl>
                                          <p:spTgt spid="31"/>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2000"/>
                                        <p:tgtEl>
                                          <p:spTgt spid="32"/>
                                        </p:tgtEl>
                                      </p:cBhvr>
                                    </p:animEffect>
                                    <p:set>
                                      <p:cBhvr>
                                        <p:cTn id="31" dur="1" fill="hold">
                                          <p:stCondLst>
                                            <p:cond delay="1999"/>
                                          </p:stCondLst>
                                        </p:cTn>
                                        <p:tgtEl>
                                          <p:spTgt spid="32"/>
                                        </p:tgtEl>
                                        <p:attrNameLst>
                                          <p:attrName>style.visibility</p:attrName>
                                        </p:attrNameLst>
                                      </p:cBhvr>
                                      <p:to>
                                        <p:strVal val="hidden"/>
                                      </p:to>
                                    </p:set>
                                  </p:childTnLst>
                                </p:cTn>
                              </p:par>
                            </p:childTnLst>
                          </p:cTn>
                        </p:par>
                        <p:par>
                          <p:cTn id="32" fill="hold">
                            <p:stCondLst>
                              <p:cond delay="9160"/>
                            </p:stCondLst>
                            <p:childTnLst>
                              <p:par>
                                <p:cTn id="33" presetID="10" presetClass="entr" presetSubtype="0"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2000"/>
                                        <p:tgtEl>
                                          <p:spTgt spid="6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fade">
                                      <p:cBhvr>
                                        <p:cTn id="38" dur="2000"/>
                                        <p:tgtEl>
                                          <p:spTgt spid="7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2000"/>
                                        <p:tgtEl>
                                          <p:spTgt spid="7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fade">
                                      <p:cBhvr>
                                        <p:cTn id="44" dur="2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28" grpId="0" animBg="1"/>
      <p:bldP spid="28" grpId="1" animBg="1"/>
      <p:bldP spid="29" grpId="0" animBg="1"/>
      <p:bldP spid="29" grpId="1" animBg="1"/>
      <p:bldP spid="31" grpId="0"/>
      <p:bldP spid="32" grpId="0"/>
      <p:bldP spid="69" grpId="0" animBg="1"/>
      <p:bldP spid="70" grpId="0" animBg="1"/>
      <p:bldP spid="71" grpId="0"/>
      <p:bldP spid="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 name="Picture 127"/>
          <p:cNvPicPr>
            <a:picLocks noChangeAspect="1"/>
          </p:cNvPicPr>
          <p:nvPr/>
        </p:nvPicPr>
        <p:blipFill>
          <a:blip r:embed="rId2"/>
          <a:stretch>
            <a:fillRect/>
          </a:stretch>
        </p:blipFill>
        <p:spPr>
          <a:xfrm>
            <a:off x="3378200" y="2362200"/>
            <a:ext cx="2424499" cy="1503189"/>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Advanced Telephony Computing </a:t>
            </a:r>
            <a:r>
              <a:rPr lang="en-US" sz="1400" b="1" dirty="0">
                <a:latin typeface="Calibri"/>
                <a:cs typeface="Calibri"/>
              </a:rPr>
              <a:t>Architecture</a:t>
            </a:r>
            <a:r>
              <a:rPr lang="en-US" sz="1400" b="1" dirty="0" smtClean="0">
                <a:latin typeface="Calibri"/>
                <a:cs typeface="Calibri"/>
              </a:rPr>
              <a:t> </a:t>
            </a:r>
            <a:r>
              <a:rPr lang="ta-IN" sz="1400" b="1" dirty="0" smtClean="0">
                <a:latin typeface="Calibri"/>
                <a:cs typeface="Calibri"/>
              </a:rPr>
              <a:t>2</a:t>
            </a:r>
            <a:r>
              <a:rPr lang="ta-IN" sz="1400" b="1" baseline="30000" dirty="0" smtClean="0">
                <a:latin typeface="Calibri"/>
                <a:cs typeface="Calibri"/>
              </a:rPr>
              <a:t>nd</a:t>
            </a:r>
            <a:r>
              <a:rPr lang="ta-IN" sz="1400" b="1" dirty="0" smtClean="0">
                <a:latin typeface="Calibri"/>
                <a:cs typeface="Calibri"/>
              </a:rPr>
              <a:t> Year</a:t>
            </a:r>
            <a:endParaRPr kumimoji="0" lang="en-US" sz="1400" b="1" u="none" strike="noStrike" kern="0" cap="none" spc="0" normalizeH="0" baseline="0" noProof="0" dirty="0">
              <a:ln>
                <a:noFill/>
              </a:ln>
              <a:effectLst/>
              <a:uLnTx/>
              <a:uFillTx/>
              <a:latin typeface="Calibri"/>
              <a:cs typeface="Calibri"/>
            </a:endParaRPr>
          </a:p>
        </p:txBody>
      </p:sp>
      <p:sp>
        <p:nvSpPr>
          <p:cNvPr id="29" name="TextBox 28"/>
          <p:cNvSpPr txBox="1"/>
          <p:nvPr/>
        </p:nvSpPr>
        <p:spPr>
          <a:xfrm>
            <a:off x="381000" y="219670"/>
            <a:ext cx="160020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30" name="TextBox 29"/>
          <p:cNvSpPr txBox="1"/>
          <p:nvPr/>
        </p:nvSpPr>
        <p:spPr>
          <a:xfrm>
            <a:off x="7391400" y="219670"/>
            <a:ext cx="1143000" cy="523220"/>
          </a:xfrm>
          <a:prstGeom prst="rect">
            <a:avLst/>
          </a:prstGeom>
          <a:noFill/>
        </p:spPr>
        <p:txBody>
          <a:bodyPr wrap="square" rtlCol="0">
            <a:spAutoFit/>
          </a:bodyPr>
          <a:lstStyle/>
          <a:p>
            <a:pPr algn="ctr"/>
            <a:r>
              <a:rPr lang="ta-IN" sz="1400" b="1" dirty="0" smtClean="0">
                <a:latin typeface="Calibri"/>
                <a:cs typeface="Calibri"/>
              </a:rPr>
              <a:t>New York</a:t>
            </a:r>
            <a:r>
              <a:rPr lang="en-US" sz="1400" b="1" dirty="0" smtClean="0"/>
              <a:t>  Mirror</a:t>
            </a:r>
            <a:endParaRPr lang="en-US" sz="1400" b="1" dirty="0"/>
          </a:p>
        </p:txBody>
      </p:sp>
      <p:pic>
        <p:nvPicPr>
          <p:cNvPr id="35" name="Picture 34"/>
          <p:cNvPicPr>
            <a:picLocks noChangeAspect="1"/>
          </p:cNvPicPr>
          <p:nvPr/>
        </p:nvPicPr>
        <p:blipFill>
          <a:blip r:embed="rId3"/>
          <a:stretch>
            <a:fillRect/>
          </a:stretch>
        </p:blipFill>
        <p:spPr>
          <a:xfrm>
            <a:off x="5588000" y="438090"/>
            <a:ext cx="355600" cy="247650"/>
          </a:xfrm>
          <a:prstGeom prst="rect">
            <a:avLst/>
          </a:prstGeom>
        </p:spPr>
      </p:pic>
      <p:pic>
        <p:nvPicPr>
          <p:cNvPr id="36" name="Picture 35"/>
          <p:cNvPicPr>
            <a:picLocks noChangeAspect="1"/>
          </p:cNvPicPr>
          <p:nvPr/>
        </p:nvPicPr>
        <p:blipFill>
          <a:blip r:embed="rId4"/>
          <a:stretch>
            <a:fillRect/>
          </a:stretch>
        </p:blipFill>
        <p:spPr>
          <a:xfrm>
            <a:off x="2692400" y="438090"/>
            <a:ext cx="355600" cy="247650"/>
          </a:xfrm>
          <a:prstGeom prst="rect">
            <a:avLst/>
          </a:prstGeom>
        </p:spPr>
      </p:pic>
      <p:sp>
        <p:nvSpPr>
          <p:cNvPr id="38" name="TextBox 37"/>
          <p:cNvSpPr txBox="1"/>
          <p:nvPr/>
        </p:nvSpPr>
        <p:spPr>
          <a:xfrm>
            <a:off x="4114800" y="389691"/>
            <a:ext cx="990600" cy="276999"/>
          </a:xfrm>
          <a:prstGeom prst="rect">
            <a:avLst/>
          </a:prstGeom>
          <a:noFill/>
        </p:spPr>
        <p:txBody>
          <a:bodyPr wrap="square" rtlCol="0">
            <a:spAutoFit/>
          </a:bodyPr>
          <a:lstStyle/>
          <a:p>
            <a:pPr algn="ctr"/>
            <a:r>
              <a:rPr lang="en-US" sz="1200" b="1" dirty="0" smtClean="0"/>
              <a:t>MIRRORING</a:t>
            </a:r>
            <a:endParaRPr lang="en-US" sz="1200" b="1" dirty="0"/>
          </a:p>
        </p:txBody>
      </p:sp>
      <p:pic>
        <p:nvPicPr>
          <p:cNvPr id="39" name="Picture 38"/>
          <p:cNvPicPr>
            <a:picLocks noChangeAspect="1"/>
          </p:cNvPicPr>
          <p:nvPr/>
        </p:nvPicPr>
        <p:blipFill>
          <a:blip r:embed="rId4"/>
          <a:stretch>
            <a:fillRect/>
          </a:stretch>
        </p:blipFill>
        <p:spPr>
          <a:xfrm>
            <a:off x="3022600" y="438090"/>
            <a:ext cx="355600" cy="247650"/>
          </a:xfrm>
          <a:prstGeom prst="rect">
            <a:avLst/>
          </a:prstGeom>
        </p:spPr>
      </p:pic>
      <p:pic>
        <p:nvPicPr>
          <p:cNvPr id="40" name="Picture 39"/>
          <p:cNvPicPr>
            <a:picLocks noChangeAspect="1"/>
          </p:cNvPicPr>
          <p:nvPr/>
        </p:nvPicPr>
        <p:blipFill>
          <a:blip r:embed="rId4"/>
          <a:stretch>
            <a:fillRect/>
          </a:stretch>
        </p:blipFill>
        <p:spPr>
          <a:xfrm>
            <a:off x="3352800" y="438090"/>
            <a:ext cx="355600" cy="247650"/>
          </a:xfrm>
          <a:prstGeom prst="rect">
            <a:avLst/>
          </a:prstGeom>
        </p:spPr>
      </p:pic>
      <p:pic>
        <p:nvPicPr>
          <p:cNvPr id="41" name="Picture 40"/>
          <p:cNvPicPr>
            <a:picLocks noChangeAspect="1"/>
          </p:cNvPicPr>
          <p:nvPr/>
        </p:nvPicPr>
        <p:blipFill>
          <a:blip r:embed="rId4"/>
          <a:stretch>
            <a:fillRect/>
          </a:stretch>
        </p:blipFill>
        <p:spPr>
          <a:xfrm>
            <a:off x="2387600" y="438090"/>
            <a:ext cx="355600" cy="247650"/>
          </a:xfrm>
          <a:prstGeom prst="rect">
            <a:avLst/>
          </a:prstGeom>
        </p:spPr>
      </p:pic>
      <p:pic>
        <p:nvPicPr>
          <p:cNvPr id="42" name="Picture 41"/>
          <p:cNvPicPr>
            <a:picLocks noChangeAspect="1"/>
          </p:cNvPicPr>
          <p:nvPr/>
        </p:nvPicPr>
        <p:blipFill>
          <a:blip r:embed="rId3"/>
          <a:stretch>
            <a:fillRect/>
          </a:stretch>
        </p:blipFill>
        <p:spPr>
          <a:xfrm>
            <a:off x="5918200" y="438090"/>
            <a:ext cx="355600" cy="247650"/>
          </a:xfrm>
          <a:prstGeom prst="rect">
            <a:avLst/>
          </a:prstGeom>
        </p:spPr>
      </p:pic>
      <p:pic>
        <p:nvPicPr>
          <p:cNvPr id="43" name="Picture 42"/>
          <p:cNvPicPr>
            <a:picLocks noChangeAspect="1"/>
          </p:cNvPicPr>
          <p:nvPr/>
        </p:nvPicPr>
        <p:blipFill>
          <a:blip r:embed="rId3"/>
          <a:stretch>
            <a:fillRect/>
          </a:stretch>
        </p:blipFill>
        <p:spPr>
          <a:xfrm>
            <a:off x="6273800" y="438090"/>
            <a:ext cx="355600" cy="247650"/>
          </a:xfrm>
          <a:prstGeom prst="rect">
            <a:avLst/>
          </a:prstGeom>
        </p:spPr>
      </p:pic>
      <p:pic>
        <p:nvPicPr>
          <p:cNvPr id="44" name="Picture 43"/>
          <p:cNvPicPr>
            <a:picLocks noChangeAspect="1"/>
          </p:cNvPicPr>
          <p:nvPr/>
        </p:nvPicPr>
        <p:blipFill>
          <a:blip r:embed="rId3"/>
          <a:stretch>
            <a:fillRect/>
          </a:stretch>
        </p:blipFill>
        <p:spPr>
          <a:xfrm>
            <a:off x="6629400" y="438090"/>
            <a:ext cx="355600" cy="247650"/>
          </a:xfrm>
          <a:prstGeom prst="rect">
            <a:avLst/>
          </a:prstGeom>
        </p:spPr>
      </p:pic>
      <p:sp>
        <p:nvSpPr>
          <p:cNvPr id="45" name="TextBox 44"/>
          <p:cNvSpPr txBox="1"/>
          <p:nvPr/>
        </p:nvSpPr>
        <p:spPr>
          <a:xfrm>
            <a:off x="-50800" y="694492"/>
            <a:ext cx="2489200" cy="246221"/>
          </a:xfrm>
          <a:prstGeom prst="rect">
            <a:avLst/>
          </a:prstGeom>
          <a:noFill/>
        </p:spPr>
        <p:txBody>
          <a:bodyPr wrap="square" rtlCol="0">
            <a:spAutoFit/>
          </a:bodyPr>
          <a:lstStyle/>
          <a:p>
            <a:pPr algn="ctr"/>
            <a:r>
              <a:rPr lang="en-US" sz="1000" dirty="0" smtClean="0"/>
              <a:t>Hardware </a:t>
            </a:r>
            <a:r>
              <a:rPr lang="en-US" sz="1000" dirty="0"/>
              <a:t>4 nodes x</a:t>
            </a:r>
            <a:r>
              <a:rPr lang="en-US" sz="1000" dirty="0" smtClean="0"/>
              <a:t> 4 </a:t>
            </a:r>
            <a:r>
              <a:rPr lang="en-US" sz="1000" dirty="0"/>
              <a:t>vSWITCH =</a:t>
            </a:r>
            <a:r>
              <a:rPr lang="en-US" sz="1000" dirty="0" smtClean="0"/>
              <a:t> 16 </a:t>
            </a:r>
            <a:r>
              <a:rPr lang="en-US" sz="1000" dirty="0"/>
              <a:t>nodes</a:t>
            </a:r>
          </a:p>
        </p:txBody>
      </p:sp>
      <p:sp>
        <p:nvSpPr>
          <p:cNvPr id="46" name="TextBox 45"/>
          <p:cNvSpPr txBox="1"/>
          <p:nvPr/>
        </p:nvSpPr>
        <p:spPr>
          <a:xfrm>
            <a:off x="6705600" y="694490"/>
            <a:ext cx="2413000" cy="246221"/>
          </a:xfrm>
          <a:prstGeom prst="rect">
            <a:avLst/>
          </a:prstGeom>
          <a:noFill/>
        </p:spPr>
        <p:txBody>
          <a:bodyPr wrap="square" rtlCol="0">
            <a:spAutoFit/>
          </a:bodyPr>
          <a:lstStyle/>
          <a:p>
            <a:pPr algn="ctr"/>
            <a:r>
              <a:rPr lang="en-US" sz="1000" dirty="0" smtClean="0"/>
              <a:t>Hardware </a:t>
            </a:r>
            <a:r>
              <a:rPr lang="en-US" sz="1000" dirty="0"/>
              <a:t>4 nodes x</a:t>
            </a:r>
            <a:r>
              <a:rPr lang="en-US" sz="1000" dirty="0" smtClean="0"/>
              <a:t> 4 </a:t>
            </a:r>
            <a:r>
              <a:rPr lang="en-US" sz="1000" dirty="0"/>
              <a:t>vSWITCH =</a:t>
            </a:r>
            <a:r>
              <a:rPr lang="en-US" sz="1000" dirty="0" smtClean="0"/>
              <a:t> 16 </a:t>
            </a:r>
            <a:r>
              <a:rPr lang="en-US" sz="1000" dirty="0"/>
              <a:t>nodes</a:t>
            </a:r>
          </a:p>
        </p:txBody>
      </p:sp>
      <p:sp>
        <p:nvSpPr>
          <p:cNvPr id="55" name="Rectangle 54"/>
          <p:cNvSpPr/>
          <p:nvPr/>
        </p:nvSpPr>
        <p:spPr>
          <a:xfrm>
            <a:off x="457200" y="1047690"/>
            <a:ext cx="1428750" cy="53340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Primary Controller</a:t>
            </a:r>
            <a:endParaRPr lang="en-US" sz="1000" dirty="0"/>
          </a:p>
        </p:txBody>
      </p:sp>
      <p:sp>
        <p:nvSpPr>
          <p:cNvPr id="56" name="Rectangle 55"/>
          <p:cNvSpPr/>
          <p:nvPr/>
        </p:nvSpPr>
        <p:spPr>
          <a:xfrm>
            <a:off x="4572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7" name="Rectangle 56"/>
          <p:cNvSpPr/>
          <p:nvPr/>
        </p:nvSpPr>
        <p:spPr>
          <a:xfrm>
            <a:off x="457200" y="1836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8" name="Rectangle 57"/>
          <p:cNvSpPr/>
          <p:nvPr/>
        </p:nvSpPr>
        <p:spPr>
          <a:xfrm>
            <a:off x="457200" y="20664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59" name="Rectangle 58"/>
          <p:cNvSpPr/>
          <p:nvPr/>
        </p:nvSpPr>
        <p:spPr>
          <a:xfrm>
            <a:off x="457200" y="22968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60" name="Rectangle 59"/>
          <p:cNvSpPr/>
          <p:nvPr/>
        </p:nvSpPr>
        <p:spPr>
          <a:xfrm>
            <a:off x="457200" y="2530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61" name="Rectangle 60"/>
          <p:cNvSpPr/>
          <p:nvPr/>
        </p:nvSpPr>
        <p:spPr>
          <a:xfrm>
            <a:off x="457200" y="27612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62" name="Rectangle 61"/>
          <p:cNvSpPr/>
          <p:nvPr/>
        </p:nvSpPr>
        <p:spPr>
          <a:xfrm>
            <a:off x="457200" y="29916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63" name="Rectangle 62"/>
          <p:cNvSpPr/>
          <p:nvPr/>
        </p:nvSpPr>
        <p:spPr>
          <a:xfrm>
            <a:off x="7200000" y="1047690"/>
            <a:ext cx="1428750" cy="53340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1000" dirty="0" smtClean="0"/>
              <a:t>Secondary Controller</a:t>
            </a:r>
            <a:endParaRPr lang="en-US" sz="1000" dirty="0"/>
          </a:p>
        </p:txBody>
      </p:sp>
      <p:sp>
        <p:nvSpPr>
          <p:cNvPr id="64" name="TextBox 63"/>
          <p:cNvSpPr txBox="1"/>
          <p:nvPr/>
        </p:nvSpPr>
        <p:spPr>
          <a:xfrm>
            <a:off x="25400" y="12564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73" name="TextBox 72"/>
          <p:cNvSpPr txBox="1"/>
          <p:nvPr/>
        </p:nvSpPr>
        <p:spPr>
          <a:xfrm>
            <a:off x="25400" y="16380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74" name="TextBox 73"/>
          <p:cNvSpPr txBox="1"/>
          <p:nvPr/>
        </p:nvSpPr>
        <p:spPr>
          <a:xfrm>
            <a:off x="25400" y="18720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6" name="TextBox 75"/>
          <p:cNvSpPr txBox="1"/>
          <p:nvPr/>
        </p:nvSpPr>
        <p:spPr>
          <a:xfrm>
            <a:off x="457200" y="5010090"/>
            <a:ext cx="4140200" cy="507831"/>
          </a:xfrm>
          <a:prstGeom prst="rect">
            <a:avLst/>
          </a:prstGeom>
          <a:noFill/>
        </p:spPr>
        <p:txBody>
          <a:bodyPr wrap="square" lIns="0" rtlCol="0">
            <a:spAutoFit/>
          </a:bodyPr>
          <a:lstStyle/>
          <a:p>
            <a:r>
              <a:rPr lang="ta-IN" sz="900" b="1" dirty="0" smtClean="0">
                <a:latin typeface="Arial"/>
                <a:cs typeface="Arial"/>
              </a:rPr>
              <a:t>Los Angeles</a:t>
            </a:r>
            <a:r>
              <a:rPr lang="en-GB" sz="900" dirty="0" smtClean="0">
                <a:latin typeface="Arial"/>
                <a:cs typeface="Arial"/>
              </a:rPr>
              <a:t> </a:t>
            </a:r>
            <a:endParaRPr lang="ta-IN" sz="900" dirty="0" smtClean="0">
              <a:latin typeface="Arial"/>
              <a:cs typeface="Arial"/>
            </a:endParaRPr>
          </a:p>
          <a:p>
            <a:r>
              <a:rPr lang="en-GB" sz="900" dirty="0" smtClean="0">
                <a:latin typeface="Arial"/>
                <a:cs typeface="Arial"/>
              </a:rPr>
              <a:t>Normal Operation Capacity 2000</a:t>
            </a:r>
            <a:r>
              <a:rPr lang="ta-IN" sz="900" dirty="0" smtClean="0">
                <a:latin typeface="Arial"/>
                <a:cs typeface="Arial"/>
              </a:rPr>
              <a:t> concurrent calls,</a:t>
            </a:r>
            <a:r>
              <a:rPr lang="en-GB" sz="900" dirty="0" smtClean="0">
                <a:latin typeface="Arial"/>
                <a:cs typeface="Arial"/>
              </a:rPr>
              <a:t> 20000</a:t>
            </a:r>
            <a:r>
              <a:rPr lang="ta-IN" sz="900" dirty="0" smtClean="0">
                <a:latin typeface="Arial"/>
                <a:cs typeface="Arial"/>
              </a:rPr>
              <a:t> extensions </a:t>
            </a:r>
            <a:r>
              <a:rPr lang="en-GB" sz="900" dirty="0" smtClean="0">
                <a:latin typeface="Arial"/>
                <a:cs typeface="Arial"/>
              </a:rPr>
              <a:t>circa.</a:t>
            </a:r>
            <a:endParaRPr lang="ta-IN" sz="900" dirty="0" smtClean="0">
              <a:latin typeface="Arial"/>
              <a:cs typeface="Arial"/>
            </a:endParaRPr>
          </a:p>
          <a:p>
            <a:r>
              <a:rPr lang="en-GB" sz="900" dirty="0" smtClean="0">
                <a:latin typeface="Arial"/>
                <a:cs typeface="Arial"/>
              </a:rPr>
              <a:t>Failover Operation Capacity 30000 extensions.</a:t>
            </a:r>
            <a:endParaRPr lang="en-US" sz="900" dirty="0" smtClean="0">
              <a:latin typeface="Arial"/>
              <a:cs typeface="Arial"/>
            </a:endParaRPr>
          </a:p>
        </p:txBody>
      </p:sp>
      <p:sp>
        <p:nvSpPr>
          <p:cNvPr id="77" name="TextBox 76"/>
          <p:cNvSpPr txBox="1"/>
          <p:nvPr/>
        </p:nvSpPr>
        <p:spPr>
          <a:xfrm>
            <a:off x="8694000" y="1256400"/>
            <a:ext cx="450000" cy="138499"/>
          </a:xfrm>
          <a:prstGeom prst="rect">
            <a:avLst/>
          </a:prstGeom>
          <a:noFill/>
        </p:spPr>
        <p:txBody>
          <a:bodyPr wrap="square" lIns="0" tIns="0" rIns="0" bIns="0" rtlCol="0">
            <a:spAutoFit/>
          </a:bodyPr>
          <a:lstStyle/>
          <a:p>
            <a:r>
              <a:rPr lang="en-US" sz="900" b="1" dirty="0" smtClean="0">
                <a:solidFill>
                  <a:srgbClr val="FF6600"/>
                </a:solidFill>
              </a:rPr>
              <a:t>Node 1</a:t>
            </a:r>
          </a:p>
        </p:txBody>
      </p:sp>
      <p:sp>
        <p:nvSpPr>
          <p:cNvPr id="79" name="TextBox 78"/>
          <p:cNvSpPr txBox="1"/>
          <p:nvPr/>
        </p:nvSpPr>
        <p:spPr>
          <a:xfrm>
            <a:off x="25400" y="21060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80" name="TextBox 79"/>
          <p:cNvSpPr txBox="1"/>
          <p:nvPr/>
        </p:nvSpPr>
        <p:spPr>
          <a:xfrm>
            <a:off x="25400" y="2340000"/>
            <a:ext cx="584200" cy="138499"/>
          </a:xfrm>
          <a:prstGeom prst="rect">
            <a:avLst/>
          </a:prstGeom>
          <a:noFill/>
        </p:spPr>
        <p:txBody>
          <a:bodyPr wrap="square" lIns="0" tIns="0" rIns="0" bIns="0" rtlCol="0">
            <a:spAutoFit/>
          </a:bodyPr>
          <a:lstStyle/>
          <a:p>
            <a:r>
              <a:rPr lang="en-US" sz="900" b="1" dirty="0" smtClean="0">
                <a:solidFill>
                  <a:srgbClr val="008000"/>
                </a:solidFill>
              </a:rPr>
              <a:t>Node</a:t>
            </a:r>
            <a:r>
              <a:rPr lang="en-US" sz="900" b="1" dirty="0" smtClean="0">
                <a:solidFill>
                  <a:srgbClr val="FF0000"/>
                </a:solidFill>
              </a:rPr>
              <a:t> </a:t>
            </a:r>
            <a:r>
              <a:rPr lang="en-US" sz="900" b="1" dirty="0" smtClean="0">
                <a:solidFill>
                  <a:srgbClr val="008000"/>
                </a:solidFill>
              </a:rPr>
              <a:t>5</a:t>
            </a:r>
            <a:endParaRPr lang="en-US" sz="900" b="1" dirty="0">
              <a:solidFill>
                <a:srgbClr val="008000"/>
              </a:solidFill>
            </a:endParaRPr>
          </a:p>
        </p:txBody>
      </p:sp>
      <p:sp>
        <p:nvSpPr>
          <p:cNvPr id="81" name="TextBox 80"/>
          <p:cNvSpPr txBox="1"/>
          <p:nvPr/>
        </p:nvSpPr>
        <p:spPr>
          <a:xfrm>
            <a:off x="25400" y="2570400"/>
            <a:ext cx="584200" cy="138499"/>
          </a:xfrm>
          <a:prstGeom prst="rect">
            <a:avLst/>
          </a:prstGeom>
          <a:noFill/>
        </p:spPr>
        <p:txBody>
          <a:bodyPr wrap="square" lIns="0" tIns="0" rIns="0" bIns="0" rtlCol="0">
            <a:spAutoFit/>
          </a:bodyPr>
          <a:lstStyle/>
          <a:p>
            <a:r>
              <a:rPr lang="en-US" sz="900" b="1" dirty="0" smtClean="0">
                <a:solidFill>
                  <a:srgbClr val="FF0000"/>
                </a:solidFill>
              </a:rPr>
              <a:t>Node 6</a:t>
            </a:r>
            <a:endParaRPr lang="en-US" sz="900" b="1" dirty="0">
              <a:solidFill>
                <a:srgbClr val="FF0000"/>
              </a:solidFill>
            </a:endParaRPr>
          </a:p>
        </p:txBody>
      </p:sp>
      <p:sp>
        <p:nvSpPr>
          <p:cNvPr id="82" name="TextBox 81"/>
          <p:cNvSpPr txBox="1"/>
          <p:nvPr/>
        </p:nvSpPr>
        <p:spPr>
          <a:xfrm>
            <a:off x="25400" y="2797200"/>
            <a:ext cx="584200" cy="138499"/>
          </a:xfrm>
          <a:prstGeom prst="rect">
            <a:avLst/>
          </a:prstGeom>
          <a:noFill/>
        </p:spPr>
        <p:txBody>
          <a:bodyPr wrap="square" lIns="0" tIns="0" rIns="0" bIns="0" rtlCol="0">
            <a:spAutoFit/>
          </a:bodyPr>
          <a:lstStyle/>
          <a:p>
            <a:r>
              <a:rPr lang="en-US" sz="900" b="1" dirty="0" smtClean="0">
                <a:solidFill>
                  <a:srgbClr val="FF0000"/>
                </a:solidFill>
              </a:rPr>
              <a:t>Node 7</a:t>
            </a:r>
            <a:endParaRPr lang="en-US" sz="900" b="1" dirty="0">
              <a:solidFill>
                <a:srgbClr val="FF0000"/>
              </a:solidFill>
            </a:endParaRPr>
          </a:p>
        </p:txBody>
      </p:sp>
      <p:sp>
        <p:nvSpPr>
          <p:cNvPr id="83" name="TextBox 82"/>
          <p:cNvSpPr txBox="1"/>
          <p:nvPr/>
        </p:nvSpPr>
        <p:spPr>
          <a:xfrm>
            <a:off x="25400" y="3020400"/>
            <a:ext cx="5842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sp>
        <p:nvSpPr>
          <p:cNvPr id="84" name="TextBox 83"/>
          <p:cNvSpPr txBox="1"/>
          <p:nvPr/>
        </p:nvSpPr>
        <p:spPr>
          <a:xfrm>
            <a:off x="4488550" y="5010090"/>
            <a:ext cx="4140200" cy="507831"/>
          </a:xfrm>
          <a:prstGeom prst="rect">
            <a:avLst/>
          </a:prstGeom>
          <a:noFill/>
        </p:spPr>
        <p:txBody>
          <a:bodyPr wrap="square" rIns="0" rtlCol="0">
            <a:spAutoFit/>
          </a:bodyPr>
          <a:lstStyle/>
          <a:p>
            <a:pPr algn="r"/>
            <a:r>
              <a:rPr lang="ta-IN" sz="900" b="1" dirty="0" smtClean="0">
                <a:latin typeface="Arial"/>
                <a:cs typeface="Arial"/>
              </a:rPr>
              <a:t>New York</a:t>
            </a:r>
          </a:p>
          <a:p>
            <a:pPr algn="r"/>
            <a:r>
              <a:rPr lang="en-GB" sz="900" dirty="0" smtClean="0">
                <a:latin typeface="Arial"/>
                <a:cs typeface="Arial"/>
              </a:rPr>
              <a:t>Normal Operation Capacity 1000</a:t>
            </a:r>
            <a:r>
              <a:rPr lang="ta-IN" sz="900" dirty="0" smtClean="0">
                <a:latin typeface="Arial"/>
                <a:cs typeface="Arial"/>
              </a:rPr>
              <a:t> concurrent calls,</a:t>
            </a:r>
            <a:r>
              <a:rPr lang="en-GB" sz="900" dirty="0" smtClean="0">
                <a:latin typeface="Arial"/>
                <a:cs typeface="Arial"/>
              </a:rPr>
              <a:t> 10000 ext</a:t>
            </a:r>
            <a:r>
              <a:rPr lang="ta-IN" sz="900" dirty="0" smtClean="0">
                <a:latin typeface="Arial"/>
                <a:cs typeface="Arial"/>
              </a:rPr>
              <a:t>ensions</a:t>
            </a:r>
            <a:r>
              <a:rPr lang="en-GB" sz="900" dirty="0" smtClean="0">
                <a:latin typeface="Arial"/>
                <a:cs typeface="Arial"/>
              </a:rPr>
              <a:t> circa.</a:t>
            </a:r>
            <a:endParaRPr lang="ta-IN" sz="900" dirty="0" smtClean="0">
              <a:latin typeface="Arial"/>
              <a:cs typeface="Arial"/>
            </a:endParaRPr>
          </a:p>
          <a:p>
            <a:pPr algn="r"/>
            <a:r>
              <a:rPr lang="en-GB" sz="900" dirty="0" smtClean="0">
                <a:latin typeface="Arial"/>
                <a:cs typeface="Arial"/>
              </a:rPr>
              <a:t>Failover Operation Capacity 30000 extensions.</a:t>
            </a:r>
            <a:endParaRPr lang="en-US" sz="900" dirty="0">
              <a:latin typeface="Arial"/>
              <a:cs typeface="Arial"/>
            </a:endParaRPr>
          </a:p>
        </p:txBody>
      </p:sp>
      <p:sp>
        <p:nvSpPr>
          <p:cNvPr id="173" name="Rectangle 172"/>
          <p:cNvSpPr/>
          <p:nvPr/>
        </p:nvSpPr>
        <p:spPr>
          <a:xfrm>
            <a:off x="7200000" y="16056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74" name="TextBox 173"/>
          <p:cNvSpPr txBox="1"/>
          <p:nvPr/>
        </p:nvSpPr>
        <p:spPr>
          <a:xfrm>
            <a:off x="8694000" y="1638000"/>
            <a:ext cx="4500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175" name="Rectangle 174"/>
          <p:cNvSpPr/>
          <p:nvPr/>
        </p:nvSpPr>
        <p:spPr>
          <a:xfrm>
            <a:off x="7200000" y="1836000"/>
            <a:ext cx="1428750" cy="21336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Live Host 500cc</a:t>
            </a:r>
            <a:endParaRPr lang="en-US" sz="1000" dirty="0"/>
          </a:p>
        </p:txBody>
      </p:sp>
      <p:sp>
        <p:nvSpPr>
          <p:cNvPr id="176" name="Rectangle 175"/>
          <p:cNvSpPr/>
          <p:nvPr/>
        </p:nvSpPr>
        <p:spPr>
          <a:xfrm>
            <a:off x="7200000" y="20664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77" name="Rectangle 176"/>
          <p:cNvSpPr/>
          <p:nvPr/>
        </p:nvSpPr>
        <p:spPr>
          <a:xfrm>
            <a:off x="7200000" y="2296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78" name="TextBox 177"/>
          <p:cNvSpPr txBox="1"/>
          <p:nvPr/>
        </p:nvSpPr>
        <p:spPr>
          <a:xfrm>
            <a:off x="8694000" y="1872000"/>
            <a:ext cx="4500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179" name="TextBox 178"/>
          <p:cNvSpPr txBox="1"/>
          <p:nvPr/>
        </p:nvSpPr>
        <p:spPr>
          <a:xfrm>
            <a:off x="8694000" y="2106000"/>
            <a:ext cx="450000" cy="138499"/>
          </a:xfrm>
          <a:prstGeom prst="rect">
            <a:avLst/>
          </a:prstGeom>
          <a:noFill/>
        </p:spPr>
        <p:txBody>
          <a:bodyPr wrap="square" lIns="0" tIns="0" rIns="0" bIns="0" rtlCol="0">
            <a:spAutoFit/>
          </a:bodyPr>
          <a:lstStyle/>
          <a:p>
            <a:r>
              <a:rPr lang="en-US" sz="900" b="1" dirty="0" smtClean="0">
                <a:solidFill>
                  <a:srgbClr val="FF0000"/>
                </a:solidFill>
              </a:rPr>
              <a:t>Node 4</a:t>
            </a:r>
            <a:endParaRPr lang="en-US" sz="900" b="1" dirty="0">
              <a:solidFill>
                <a:srgbClr val="FF0000"/>
              </a:solidFill>
            </a:endParaRPr>
          </a:p>
        </p:txBody>
      </p:sp>
      <p:sp>
        <p:nvSpPr>
          <p:cNvPr id="180" name="TextBox 179"/>
          <p:cNvSpPr txBox="1"/>
          <p:nvPr/>
        </p:nvSpPr>
        <p:spPr>
          <a:xfrm>
            <a:off x="8694000" y="2340000"/>
            <a:ext cx="450000" cy="138499"/>
          </a:xfrm>
          <a:prstGeom prst="rect">
            <a:avLst/>
          </a:prstGeom>
          <a:noFill/>
        </p:spPr>
        <p:txBody>
          <a:bodyPr wrap="square" lIns="0" tIns="0" rIns="0" bIns="0" rtlCol="0">
            <a:spAutoFit/>
          </a:bodyPr>
          <a:lstStyle/>
          <a:p>
            <a:r>
              <a:rPr lang="en-US" sz="900" b="1" dirty="0" smtClean="0">
                <a:solidFill>
                  <a:srgbClr val="FF0000"/>
                </a:solidFill>
              </a:rPr>
              <a:t>Node 5</a:t>
            </a:r>
            <a:endParaRPr lang="en-US" sz="900" b="1" dirty="0">
              <a:solidFill>
                <a:srgbClr val="FF0000"/>
              </a:solidFill>
            </a:endParaRPr>
          </a:p>
        </p:txBody>
      </p:sp>
      <p:sp>
        <p:nvSpPr>
          <p:cNvPr id="181" name="Rectangle 180"/>
          <p:cNvSpPr/>
          <p:nvPr/>
        </p:nvSpPr>
        <p:spPr>
          <a:xfrm>
            <a:off x="7200000" y="25308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82" name="Rectangle 181"/>
          <p:cNvSpPr/>
          <p:nvPr/>
        </p:nvSpPr>
        <p:spPr>
          <a:xfrm>
            <a:off x="7200000" y="27612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83" name="Rectangle 182"/>
          <p:cNvSpPr/>
          <p:nvPr/>
        </p:nvSpPr>
        <p:spPr>
          <a:xfrm>
            <a:off x="7200000" y="29916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85" name="TextBox 184"/>
          <p:cNvSpPr txBox="1"/>
          <p:nvPr/>
        </p:nvSpPr>
        <p:spPr>
          <a:xfrm>
            <a:off x="8699500" y="2570400"/>
            <a:ext cx="450000" cy="138499"/>
          </a:xfrm>
          <a:prstGeom prst="rect">
            <a:avLst/>
          </a:prstGeom>
          <a:noFill/>
        </p:spPr>
        <p:txBody>
          <a:bodyPr wrap="square" lIns="0" tIns="0" rIns="0" bIns="0" rtlCol="0">
            <a:spAutoFit/>
          </a:bodyPr>
          <a:lstStyle/>
          <a:p>
            <a:r>
              <a:rPr lang="en-US" sz="900" b="1" dirty="0" smtClean="0">
                <a:solidFill>
                  <a:srgbClr val="FF0000"/>
                </a:solidFill>
              </a:rPr>
              <a:t>Node 6</a:t>
            </a:r>
            <a:endParaRPr lang="en-US" sz="900" b="1" dirty="0">
              <a:solidFill>
                <a:srgbClr val="FF0000"/>
              </a:solidFill>
            </a:endParaRPr>
          </a:p>
        </p:txBody>
      </p:sp>
      <p:sp>
        <p:nvSpPr>
          <p:cNvPr id="186" name="TextBox 185"/>
          <p:cNvSpPr txBox="1"/>
          <p:nvPr/>
        </p:nvSpPr>
        <p:spPr>
          <a:xfrm>
            <a:off x="8699500" y="2797200"/>
            <a:ext cx="450000" cy="138499"/>
          </a:xfrm>
          <a:prstGeom prst="rect">
            <a:avLst/>
          </a:prstGeom>
          <a:noFill/>
        </p:spPr>
        <p:txBody>
          <a:bodyPr wrap="square" lIns="0" tIns="0" rIns="0" bIns="0" rtlCol="0">
            <a:spAutoFit/>
          </a:bodyPr>
          <a:lstStyle/>
          <a:p>
            <a:r>
              <a:rPr lang="en-US" sz="900" b="1" dirty="0" smtClean="0">
                <a:solidFill>
                  <a:srgbClr val="FF0000"/>
                </a:solidFill>
              </a:rPr>
              <a:t>Node 7</a:t>
            </a:r>
            <a:endParaRPr lang="en-US" sz="900" b="1" dirty="0">
              <a:solidFill>
                <a:srgbClr val="FF0000"/>
              </a:solidFill>
            </a:endParaRPr>
          </a:p>
        </p:txBody>
      </p:sp>
      <p:sp>
        <p:nvSpPr>
          <p:cNvPr id="187" name="TextBox 186"/>
          <p:cNvSpPr txBox="1"/>
          <p:nvPr/>
        </p:nvSpPr>
        <p:spPr>
          <a:xfrm>
            <a:off x="8699500" y="3020400"/>
            <a:ext cx="4500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pic>
        <p:nvPicPr>
          <p:cNvPr id="189" name="Picture 188" descr="vswitch-small.png"/>
          <p:cNvPicPr>
            <a:picLocks noChangeAspect="1"/>
          </p:cNvPicPr>
          <p:nvPr/>
        </p:nvPicPr>
        <p:blipFill>
          <a:blip r:embed="rId5"/>
          <a:stretch>
            <a:fillRect/>
          </a:stretch>
        </p:blipFill>
        <p:spPr>
          <a:xfrm>
            <a:off x="2148881" y="1406063"/>
            <a:ext cx="1127719" cy="575137"/>
          </a:xfrm>
          <a:prstGeom prst="rect">
            <a:avLst/>
          </a:prstGeom>
        </p:spPr>
      </p:pic>
      <p:pic>
        <p:nvPicPr>
          <p:cNvPr id="190" name="Picture 189" descr="vswitch-small.png"/>
          <p:cNvPicPr>
            <a:picLocks noChangeAspect="1"/>
          </p:cNvPicPr>
          <p:nvPr/>
        </p:nvPicPr>
        <p:blipFill>
          <a:blip r:embed="rId5"/>
          <a:stretch>
            <a:fillRect/>
          </a:stretch>
        </p:blipFill>
        <p:spPr>
          <a:xfrm>
            <a:off x="2148881" y="2286000"/>
            <a:ext cx="1127719" cy="575137"/>
          </a:xfrm>
          <a:prstGeom prst="rect">
            <a:avLst/>
          </a:prstGeom>
        </p:spPr>
      </p:pic>
      <p:pic>
        <p:nvPicPr>
          <p:cNvPr id="191" name="Picture 190" descr="vswitch-small.png"/>
          <p:cNvPicPr>
            <a:picLocks noChangeAspect="1"/>
          </p:cNvPicPr>
          <p:nvPr/>
        </p:nvPicPr>
        <p:blipFill>
          <a:blip r:embed="rId5"/>
          <a:stretch>
            <a:fillRect/>
          </a:stretch>
        </p:blipFill>
        <p:spPr>
          <a:xfrm>
            <a:off x="5806481" y="1406063"/>
            <a:ext cx="1127719" cy="575137"/>
          </a:xfrm>
          <a:prstGeom prst="rect">
            <a:avLst/>
          </a:prstGeom>
        </p:spPr>
      </p:pic>
      <p:pic>
        <p:nvPicPr>
          <p:cNvPr id="192" name="Picture 191" descr="vswitch-small.png"/>
          <p:cNvPicPr>
            <a:picLocks noChangeAspect="1"/>
          </p:cNvPicPr>
          <p:nvPr/>
        </p:nvPicPr>
        <p:blipFill>
          <a:blip r:embed="rId5"/>
          <a:stretch>
            <a:fillRect/>
          </a:stretch>
        </p:blipFill>
        <p:spPr>
          <a:xfrm>
            <a:off x="5806481" y="2286000"/>
            <a:ext cx="1127719" cy="575137"/>
          </a:xfrm>
          <a:prstGeom prst="rect">
            <a:avLst/>
          </a:prstGeom>
        </p:spPr>
      </p:pic>
      <p:sp>
        <p:nvSpPr>
          <p:cNvPr id="193" name="Right Brace 192"/>
          <p:cNvSpPr/>
          <p:nvPr/>
        </p:nvSpPr>
        <p:spPr>
          <a:xfrm>
            <a:off x="1905000" y="1047690"/>
            <a:ext cx="406400" cy="400047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94" name="Right Brace 193"/>
          <p:cNvSpPr/>
          <p:nvPr/>
        </p:nvSpPr>
        <p:spPr>
          <a:xfrm rot="10800000">
            <a:off x="6756400" y="1047690"/>
            <a:ext cx="406400" cy="3962400"/>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0" name="Straight Arrow Connector 199"/>
          <p:cNvCxnSpPr/>
          <p:nvPr/>
        </p:nvCxnSpPr>
        <p:spPr>
          <a:xfrm rot="16200000" flipH="1">
            <a:off x="2787635" y="2411195"/>
            <a:ext cx="1435132" cy="1524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3" name="Straight Arrow Connector 202"/>
          <p:cNvCxnSpPr/>
          <p:nvPr/>
        </p:nvCxnSpPr>
        <p:spPr>
          <a:xfrm>
            <a:off x="2988000" y="2797200"/>
            <a:ext cx="494650" cy="424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9" name="Straight Arrow Connector 208"/>
          <p:cNvCxnSpPr/>
          <p:nvPr/>
        </p:nvCxnSpPr>
        <p:spPr>
          <a:xfrm rot="5400000">
            <a:off x="5386212" y="2198287"/>
            <a:ext cx="809403" cy="3752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3" name="Straight Arrow Connector 212"/>
          <p:cNvCxnSpPr/>
          <p:nvPr/>
        </p:nvCxnSpPr>
        <p:spPr>
          <a:xfrm rot="10800000" flipV="1">
            <a:off x="5715001" y="2831619"/>
            <a:ext cx="457203" cy="2951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7" name="TextBox 216"/>
          <p:cNvSpPr txBox="1"/>
          <p:nvPr/>
        </p:nvSpPr>
        <p:spPr>
          <a:xfrm>
            <a:off x="2320925" y="1047691"/>
            <a:ext cx="742950" cy="276999"/>
          </a:xfrm>
          <a:prstGeom prst="rect">
            <a:avLst/>
          </a:prstGeom>
          <a:noFill/>
        </p:spPr>
        <p:txBody>
          <a:bodyPr wrap="square" rtlCol="0">
            <a:spAutoFit/>
          </a:bodyPr>
          <a:lstStyle/>
          <a:p>
            <a:r>
              <a:rPr lang="en-US" sz="1200" dirty="0" smtClean="0"/>
              <a:t>vSWITCH</a:t>
            </a:r>
            <a:endParaRPr lang="en-US" sz="1200" dirty="0"/>
          </a:p>
        </p:txBody>
      </p:sp>
      <p:sp>
        <p:nvSpPr>
          <p:cNvPr id="218" name="TextBox 217"/>
          <p:cNvSpPr txBox="1"/>
          <p:nvPr/>
        </p:nvSpPr>
        <p:spPr>
          <a:xfrm>
            <a:off x="2320925"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19" name="TextBox 218"/>
          <p:cNvSpPr txBox="1"/>
          <p:nvPr/>
        </p:nvSpPr>
        <p:spPr>
          <a:xfrm>
            <a:off x="6013450" y="2881901"/>
            <a:ext cx="742950" cy="276999"/>
          </a:xfrm>
          <a:prstGeom prst="rect">
            <a:avLst/>
          </a:prstGeom>
          <a:noFill/>
        </p:spPr>
        <p:txBody>
          <a:bodyPr wrap="square" rtlCol="0">
            <a:spAutoFit/>
          </a:bodyPr>
          <a:lstStyle/>
          <a:p>
            <a:r>
              <a:rPr lang="en-US" sz="1200" dirty="0" smtClean="0"/>
              <a:t>vSWITCH</a:t>
            </a:r>
            <a:endParaRPr lang="en-US" sz="1200" dirty="0"/>
          </a:p>
        </p:txBody>
      </p:sp>
      <p:sp>
        <p:nvSpPr>
          <p:cNvPr id="220" name="TextBox 219"/>
          <p:cNvSpPr txBox="1"/>
          <p:nvPr/>
        </p:nvSpPr>
        <p:spPr>
          <a:xfrm>
            <a:off x="6013450" y="1042600"/>
            <a:ext cx="742950" cy="276999"/>
          </a:xfrm>
          <a:prstGeom prst="rect">
            <a:avLst/>
          </a:prstGeom>
          <a:noFill/>
        </p:spPr>
        <p:txBody>
          <a:bodyPr wrap="square" rtlCol="0">
            <a:spAutoFit/>
          </a:bodyPr>
          <a:lstStyle/>
          <a:p>
            <a:r>
              <a:rPr lang="en-US" sz="1200" dirty="0" smtClean="0"/>
              <a:t>vSWITCH</a:t>
            </a:r>
            <a:endParaRPr lang="en-US" sz="1200" dirty="0"/>
          </a:p>
        </p:txBody>
      </p:sp>
      <p:sp>
        <p:nvSpPr>
          <p:cNvPr id="70" name="Rectangle 69"/>
          <p:cNvSpPr/>
          <p:nvPr/>
        </p:nvSpPr>
        <p:spPr>
          <a:xfrm>
            <a:off x="457200" y="3222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71" name="Rectangle 70"/>
          <p:cNvSpPr/>
          <p:nvPr/>
        </p:nvSpPr>
        <p:spPr>
          <a:xfrm>
            <a:off x="457200" y="34524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72" name="Rectangle 71"/>
          <p:cNvSpPr/>
          <p:nvPr/>
        </p:nvSpPr>
        <p:spPr>
          <a:xfrm>
            <a:off x="457200" y="3682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75" name="Rectangle 74"/>
          <p:cNvSpPr/>
          <p:nvPr/>
        </p:nvSpPr>
        <p:spPr>
          <a:xfrm>
            <a:off x="457200" y="39132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78" name="Rectangle 77"/>
          <p:cNvSpPr/>
          <p:nvPr/>
        </p:nvSpPr>
        <p:spPr>
          <a:xfrm>
            <a:off x="457200" y="4143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85" name="Rectangle 84"/>
          <p:cNvSpPr/>
          <p:nvPr/>
        </p:nvSpPr>
        <p:spPr>
          <a:xfrm>
            <a:off x="457200" y="43740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86" name="Rectangle 85"/>
          <p:cNvSpPr/>
          <p:nvPr/>
        </p:nvSpPr>
        <p:spPr>
          <a:xfrm>
            <a:off x="457200" y="46044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87" name="Rectangle 86"/>
          <p:cNvSpPr/>
          <p:nvPr/>
        </p:nvSpPr>
        <p:spPr>
          <a:xfrm>
            <a:off x="457200" y="48348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96" name="TextBox 95"/>
          <p:cNvSpPr txBox="1"/>
          <p:nvPr/>
        </p:nvSpPr>
        <p:spPr>
          <a:xfrm>
            <a:off x="25400" y="3276600"/>
            <a:ext cx="5842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97" name="TextBox 96"/>
          <p:cNvSpPr txBox="1"/>
          <p:nvPr/>
        </p:nvSpPr>
        <p:spPr>
          <a:xfrm>
            <a:off x="25400" y="3495600"/>
            <a:ext cx="584200" cy="138499"/>
          </a:xfrm>
          <a:prstGeom prst="rect">
            <a:avLst/>
          </a:prstGeom>
          <a:noFill/>
        </p:spPr>
        <p:txBody>
          <a:bodyPr wrap="square" lIns="0" tIns="0" rIns="0" bIns="0" rtlCol="0">
            <a:spAutoFit/>
          </a:bodyPr>
          <a:lstStyle/>
          <a:p>
            <a:r>
              <a:rPr lang="en-US" sz="900" b="1" dirty="0" smtClean="0">
                <a:solidFill>
                  <a:srgbClr val="3366FF"/>
                </a:solidFill>
              </a:rPr>
              <a:t>Node 10</a:t>
            </a:r>
            <a:endParaRPr lang="en-US" sz="900" b="1" dirty="0">
              <a:solidFill>
                <a:srgbClr val="3366FF"/>
              </a:solidFill>
            </a:endParaRPr>
          </a:p>
        </p:txBody>
      </p:sp>
      <p:sp>
        <p:nvSpPr>
          <p:cNvPr id="98" name="TextBox 97"/>
          <p:cNvSpPr txBox="1"/>
          <p:nvPr/>
        </p:nvSpPr>
        <p:spPr>
          <a:xfrm>
            <a:off x="25400" y="3726000"/>
            <a:ext cx="584200" cy="138499"/>
          </a:xfrm>
          <a:prstGeom prst="rect">
            <a:avLst/>
          </a:prstGeom>
          <a:noFill/>
        </p:spPr>
        <p:txBody>
          <a:bodyPr wrap="square" lIns="0" tIns="0" rIns="0" bIns="0" rtlCol="0">
            <a:spAutoFit/>
          </a:bodyPr>
          <a:lstStyle/>
          <a:p>
            <a:r>
              <a:rPr lang="en-US" sz="900" b="1" dirty="0" smtClean="0">
                <a:solidFill>
                  <a:srgbClr val="3366FF"/>
                </a:solidFill>
              </a:rPr>
              <a:t>Node 11</a:t>
            </a:r>
            <a:endParaRPr lang="en-US" sz="900" b="1" dirty="0">
              <a:solidFill>
                <a:srgbClr val="3366FF"/>
              </a:solidFill>
            </a:endParaRPr>
          </a:p>
        </p:txBody>
      </p:sp>
      <p:sp>
        <p:nvSpPr>
          <p:cNvPr id="99" name="TextBox 98"/>
          <p:cNvSpPr txBox="1"/>
          <p:nvPr/>
        </p:nvSpPr>
        <p:spPr>
          <a:xfrm>
            <a:off x="25400" y="3960000"/>
            <a:ext cx="584200" cy="138499"/>
          </a:xfrm>
          <a:prstGeom prst="rect">
            <a:avLst/>
          </a:prstGeom>
          <a:noFill/>
        </p:spPr>
        <p:txBody>
          <a:bodyPr wrap="square" lIns="0" tIns="0" rIns="0" bIns="0" rtlCol="0">
            <a:spAutoFit/>
          </a:bodyPr>
          <a:lstStyle/>
          <a:p>
            <a:r>
              <a:rPr lang="en-US" sz="900" b="1" dirty="0" smtClean="0">
                <a:solidFill>
                  <a:srgbClr val="3366FF"/>
                </a:solidFill>
              </a:rPr>
              <a:t>Node 12</a:t>
            </a:r>
            <a:endParaRPr lang="en-US" sz="900" b="1" dirty="0">
              <a:solidFill>
                <a:srgbClr val="3366FF"/>
              </a:solidFill>
            </a:endParaRPr>
          </a:p>
        </p:txBody>
      </p:sp>
      <p:sp>
        <p:nvSpPr>
          <p:cNvPr id="100" name="TextBox 99"/>
          <p:cNvSpPr txBox="1"/>
          <p:nvPr/>
        </p:nvSpPr>
        <p:spPr>
          <a:xfrm>
            <a:off x="25400" y="4194000"/>
            <a:ext cx="584200" cy="138499"/>
          </a:xfrm>
          <a:prstGeom prst="rect">
            <a:avLst/>
          </a:prstGeom>
          <a:noFill/>
        </p:spPr>
        <p:txBody>
          <a:bodyPr wrap="square" lIns="0" tIns="0" rIns="0" bIns="0" rtlCol="0">
            <a:spAutoFit/>
          </a:bodyPr>
          <a:lstStyle/>
          <a:p>
            <a:r>
              <a:rPr lang="en-US" sz="900" b="1" dirty="0" smtClean="0"/>
              <a:t>Node 13</a:t>
            </a:r>
            <a:endParaRPr lang="en-US" sz="900" b="1" dirty="0"/>
          </a:p>
        </p:txBody>
      </p:sp>
      <p:sp>
        <p:nvSpPr>
          <p:cNvPr id="101" name="TextBox 100"/>
          <p:cNvSpPr txBox="1"/>
          <p:nvPr/>
        </p:nvSpPr>
        <p:spPr>
          <a:xfrm>
            <a:off x="25400" y="4410000"/>
            <a:ext cx="584200" cy="138499"/>
          </a:xfrm>
          <a:prstGeom prst="rect">
            <a:avLst/>
          </a:prstGeom>
          <a:noFill/>
        </p:spPr>
        <p:txBody>
          <a:bodyPr wrap="square" lIns="0" tIns="0" rIns="0" bIns="0" rtlCol="0">
            <a:spAutoFit/>
          </a:bodyPr>
          <a:lstStyle/>
          <a:p>
            <a:r>
              <a:rPr lang="en-US" sz="900" b="1" dirty="0" smtClean="0"/>
              <a:t>Node 14</a:t>
            </a:r>
            <a:endParaRPr lang="en-US" sz="900" b="1" dirty="0"/>
          </a:p>
        </p:txBody>
      </p:sp>
      <p:sp>
        <p:nvSpPr>
          <p:cNvPr id="102" name="TextBox 101"/>
          <p:cNvSpPr txBox="1"/>
          <p:nvPr/>
        </p:nvSpPr>
        <p:spPr>
          <a:xfrm>
            <a:off x="25400" y="4644000"/>
            <a:ext cx="584200" cy="138499"/>
          </a:xfrm>
          <a:prstGeom prst="rect">
            <a:avLst/>
          </a:prstGeom>
          <a:noFill/>
        </p:spPr>
        <p:txBody>
          <a:bodyPr wrap="square" lIns="0" tIns="0" rIns="0" bIns="0" rtlCol="0">
            <a:spAutoFit/>
          </a:bodyPr>
          <a:lstStyle/>
          <a:p>
            <a:r>
              <a:rPr lang="en-US" sz="900" b="1" dirty="0" smtClean="0"/>
              <a:t>Node 15</a:t>
            </a:r>
            <a:endParaRPr lang="en-US" sz="900" b="1" dirty="0"/>
          </a:p>
        </p:txBody>
      </p:sp>
      <p:sp>
        <p:nvSpPr>
          <p:cNvPr id="103" name="TextBox 102"/>
          <p:cNvSpPr txBox="1"/>
          <p:nvPr/>
        </p:nvSpPr>
        <p:spPr>
          <a:xfrm>
            <a:off x="25400" y="4870800"/>
            <a:ext cx="584200" cy="138499"/>
          </a:xfrm>
          <a:prstGeom prst="rect">
            <a:avLst/>
          </a:prstGeom>
          <a:noFill/>
        </p:spPr>
        <p:txBody>
          <a:bodyPr wrap="square" lIns="0" tIns="0" rIns="0" bIns="0" rtlCol="0">
            <a:spAutoFit/>
          </a:bodyPr>
          <a:lstStyle/>
          <a:p>
            <a:r>
              <a:rPr lang="en-US" sz="900" b="1" dirty="0" smtClean="0"/>
              <a:t>Node 16</a:t>
            </a:r>
            <a:endParaRPr lang="en-US" sz="900" b="1" dirty="0"/>
          </a:p>
        </p:txBody>
      </p:sp>
      <p:sp>
        <p:nvSpPr>
          <p:cNvPr id="104" name="Rectangle 103"/>
          <p:cNvSpPr/>
          <p:nvPr/>
        </p:nvSpPr>
        <p:spPr>
          <a:xfrm>
            <a:off x="7200000" y="3222000"/>
            <a:ext cx="1428750" cy="213360"/>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Hot Spare</a:t>
            </a:r>
            <a:endParaRPr lang="en-US" sz="1000" dirty="0"/>
          </a:p>
        </p:txBody>
      </p:sp>
      <p:sp>
        <p:nvSpPr>
          <p:cNvPr id="105" name="TextBox 104"/>
          <p:cNvSpPr txBox="1"/>
          <p:nvPr/>
        </p:nvSpPr>
        <p:spPr>
          <a:xfrm>
            <a:off x="8694000" y="3254400"/>
            <a:ext cx="4500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106" name="Rectangle 105"/>
          <p:cNvSpPr/>
          <p:nvPr/>
        </p:nvSpPr>
        <p:spPr>
          <a:xfrm>
            <a:off x="7200000" y="34524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07" name="Rectangle 106"/>
          <p:cNvSpPr/>
          <p:nvPr/>
        </p:nvSpPr>
        <p:spPr>
          <a:xfrm>
            <a:off x="7200000" y="36828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08" name="Rectangle 107"/>
          <p:cNvSpPr/>
          <p:nvPr/>
        </p:nvSpPr>
        <p:spPr>
          <a:xfrm>
            <a:off x="7200000" y="3913200"/>
            <a:ext cx="1428750" cy="213360"/>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Cold Spare</a:t>
            </a:r>
            <a:endParaRPr lang="en-US" sz="1000" dirty="0"/>
          </a:p>
        </p:txBody>
      </p:sp>
      <p:sp>
        <p:nvSpPr>
          <p:cNvPr id="109" name="TextBox 108"/>
          <p:cNvSpPr txBox="1"/>
          <p:nvPr/>
        </p:nvSpPr>
        <p:spPr>
          <a:xfrm>
            <a:off x="8694000" y="3488400"/>
            <a:ext cx="450000" cy="138499"/>
          </a:xfrm>
          <a:prstGeom prst="rect">
            <a:avLst/>
          </a:prstGeom>
          <a:noFill/>
        </p:spPr>
        <p:txBody>
          <a:bodyPr wrap="square" lIns="0" tIns="0" rIns="0" bIns="0" rtlCol="0">
            <a:spAutoFit/>
          </a:bodyPr>
          <a:lstStyle/>
          <a:p>
            <a:r>
              <a:rPr lang="en-US" sz="900" b="1" dirty="0" smtClean="0">
                <a:solidFill>
                  <a:srgbClr val="3366FF"/>
                </a:solidFill>
              </a:rPr>
              <a:t>Node 10</a:t>
            </a:r>
            <a:endParaRPr lang="en-US" sz="900" b="1" dirty="0">
              <a:solidFill>
                <a:srgbClr val="3366FF"/>
              </a:solidFill>
            </a:endParaRPr>
          </a:p>
        </p:txBody>
      </p:sp>
      <p:sp>
        <p:nvSpPr>
          <p:cNvPr id="110" name="TextBox 109"/>
          <p:cNvSpPr txBox="1"/>
          <p:nvPr/>
        </p:nvSpPr>
        <p:spPr>
          <a:xfrm>
            <a:off x="8694000" y="3722400"/>
            <a:ext cx="450000" cy="138499"/>
          </a:xfrm>
          <a:prstGeom prst="rect">
            <a:avLst/>
          </a:prstGeom>
          <a:noFill/>
        </p:spPr>
        <p:txBody>
          <a:bodyPr wrap="square" lIns="0" tIns="0" rIns="0" bIns="0" rtlCol="0">
            <a:spAutoFit/>
          </a:bodyPr>
          <a:lstStyle/>
          <a:p>
            <a:r>
              <a:rPr lang="en-US" sz="900" b="1" dirty="0" smtClean="0">
                <a:solidFill>
                  <a:srgbClr val="3366FF"/>
                </a:solidFill>
              </a:rPr>
              <a:t>Node 11</a:t>
            </a:r>
            <a:endParaRPr lang="en-US" sz="900" b="1" dirty="0">
              <a:solidFill>
                <a:srgbClr val="3366FF"/>
              </a:solidFill>
            </a:endParaRPr>
          </a:p>
        </p:txBody>
      </p:sp>
      <p:sp>
        <p:nvSpPr>
          <p:cNvPr id="111" name="TextBox 110"/>
          <p:cNvSpPr txBox="1"/>
          <p:nvPr/>
        </p:nvSpPr>
        <p:spPr>
          <a:xfrm>
            <a:off x="8694000" y="3956400"/>
            <a:ext cx="450000" cy="138499"/>
          </a:xfrm>
          <a:prstGeom prst="rect">
            <a:avLst/>
          </a:prstGeom>
          <a:noFill/>
        </p:spPr>
        <p:txBody>
          <a:bodyPr wrap="square" lIns="0" tIns="0" rIns="0" bIns="0" rtlCol="0">
            <a:spAutoFit/>
          </a:bodyPr>
          <a:lstStyle/>
          <a:p>
            <a:r>
              <a:rPr lang="en-US" sz="900" b="1" dirty="0" smtClean="0">
                <a:solidFill>
                  <a:srgbClr val="3366FF"/>
                </a:solidFill>
              </a:rPr>
              <a:t>Node 12</a:t>
            </a:r>
            <a:endParaRPr lang="en-US" sz="900" b="1" dirty="0">
              <a:solidFill>
                <a:srgbClr val="3366FF"/>
              </a:solidFill>
            </a:endParaRPr>
          </a:p>
        </p:txBody>
      </p:sp>
      <p:sp>
        <p:nvSpPr>
          <p:cNvPr id="112" name="Rectangle 111"/>
          <p:cNvSpPr/>
          <p:nvPr/>
        </p:nvSpPr>
        <p:spPr>
          <a:xfrm>
            <a:off x="7200000" y="4147200"/>
            <a:ext cx="1428750" cy="21336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13" name="Rectangle 112"/>
          <p:cNvSpPr/>
          <p:nvPr/>
        </p:nvSpPr>
        <p:spPr>
          <a:xfrm>
            <a:off x="7200000" y="43776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14" name="Rectangle 113"/>
          <p:cNvSpPr/>
          <p:nvPr/>
        </p:nvSpPr>
        <p:spPr>
          <a:xfrm>
            <a:off x="7200000" y="46044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15" name="TextBox 114"/>
          <p:cNvSpPr txBox="1"/>
          <p:nvPr/>
        </p:nvSpPr>
        <p:spPr>
          <a:xfrm>
            <a:off x="8699500" y="4186800"/>
            <a:ext cx="450000" cy="138499"/>
          </a:xfrm>
          <a:prstGeom prst="rect">
            <a:avLst/>
          </a:prstGeom>
          <a:noFill/>
        </p:spPr>
        <p:txBody>
          <a:bodyPr wrap="square" lIns="0" tIns="0" rIns="0" bIns="0" rtlCol="0">
            <a:spAutoFit/>
          </a:bodyPr>
          <a:lstStyle/>
          <a:p>
            <a:r>
              <a:rPr lang="en-US" sz="900" b="1" dirty="0" smtClean="0"/>
              <a:t>Node 13</a:t>
            </a:r>
            <a:endParaRPr lang="en-US" sz="900" b="1" dirty="0"/>
          </a:p>
        </p:txBody>
      </p:sp>
      <p:sp>
        <p:nvSpPr>
          <p:cNvPr id="116" name="TextBox 115"/>
          <p:cNvSpPr txBox="1"/>
          <p:nvPr/>
        </p:nvSpPr>
        <p:spPr>
          <a:xfrm>
            <a:off x="8699500" y="4413600"/>
            <a:ext cx="450000" cy="138499"/>
          </a:xfrm>
          <a:prstGeom prst="rect">
            <a:avLst/>
          </a:prstGeom>
          <a:noFill/>
        </p:spPr>
        <p:txBody>
          <a:bodyPr wrap="square" lIns="0" tIns="0" rIns="0" bIns="0" rtlCol="0">
            <a:spAutoFit/>
          </a:bodyPr>
          <a:lstStyle/>
          <a:p>
            <a:r>
              <a:rPr lang="en-US" sz="900" b="1" dirty="0" smtClean="0"/>
              <a:t>Node 14</a:t>
            </a:r>
            <a:endParaRPr lang="en-US" sz="900" b="1" dirty="0"/>
          </a:p>
        </p:txBody>
      </p:sp>
      <p:sp>
        <p:nvSpPr>
          <p:cNvPr id="117" name="TextBox 116"/>
          <p:cNvSpPr txBox="1"/>
          <p:nvPr/>
        </p:nvSpPr>
        <p:spPr>
          <a:xfrm>
            <a:off x="8699500" y="4636800"/>
            <a:ext cx="450000" cy="138499"/>
          </a:xfrm>
          <a:prstGeom prst="rect">
            <a:avLst/>
          </a:prstGeom>
          <a:noFill/>
        </p:spPr>
        <p:txBody>
          <a:bodyPr wrap="square" lIns="0" tIns="0" rIns="0" bIns="0" rtlCol="0">
            <a:spAutoFit/>
          </a:bodyPr>
          <a:lstStyle/>
          <a:p>
            <a:r>
              <a:rPr lang="en-US" sz="900" b="1" dirty="0" smtClean="0"/>
              <a:t>Node 15</a:t>
            </a:r>
            <a:endParaRPr lang="en-US" sz="900" b="1" dirty="0"/>
          </a:p>
        </p:txBody>
      </p:sp>
      <p:sp>
        <p:nvSpPr>
          <p:cNvPr id="118" name="Rectangle 117"/>
          <p:cNvSpPr/>
          <p:nvPr/>
        </p:nvSpPr>
        <p:spPr>
          <a:xfrm>
            <a:off x="7200000" y="4834800"/>
            <a:ext cx="1428750" cy="213360"/>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smtClean="0"/>
              <a:t>Storage Cluster</a:t>
            </a:r>
            <a:endParaRPr lang="en-US" sz="1000" dirty="0"/>
          </a:p>
        </p:txBody>
      </p:sp>
      <p:sp>
        <p:nvSpPr>
          <p:cNvPr id="119" name="TextBox 118"/>
          <p:cNvSpPr txBox="1"/>
          <p:nvPr/>
        </p:nvSpPr>
        <p:spPr>
          <a:xfrm>
            <a:off x="8699500" y="4870800"/>
            <a:ext cx="450000" cy="138499"/>
          </a:xfrm>
          <a:prstGeom prst="rect">
            <a:avLst/>
          </a:prstGeom>
          <a:noFill/>
        </p:spPr>
        <p:txBody>
          <a:bodyPr wrap="square" lIns="0" tIns="0" rIns="0" bIns="0" rtlCol="0">
            <a:spAutoFit/>
          </a:bodyPr>
          <a:lstStyle/>
          <a:p>
            <a:r>
              <a:rPr lang="en-US" sz="900" b="1" dirty="0" smtClean="0"/>
              <a:t>Node 16</a:t>
            </a:r>
            <a:endParaRPr lang="en-US" sz="900" b="1" dirty="0"/>
          </a:p>
        </p:txBody>
      </p:sp>
      <p:pic>
        <p:nvPicPr>
          <p:cNvPr id="120" name="Picture 119" descr="vswitch-small.png"/>
          <p:cNvPicPr>
            <a:picLocks noChangeAspect="1"/>
          </p:cNvPicPr>
          <p:nvPr/>
        </p:nvPicPr>
        <p:blipFill>
          <a:blip r:embed="rId5"/>
          <a:stretch>
            <a:fillRect/>
          </a:stretch>
        </p:blipFill>
        <p:spPr>
          <a:xfrm>
            <a:off x="2179340" y="3289362"/>
            <a:ext cx="1127719" cy="575137"/>
          </a:xfrm>
          <a:prstGeom prst="rect">
            <a:avLst/>
          </a:prstGeom>
        </p:spPr>
      </p:pic>
      <p:sp>
        <p:nvSpPr>
          <p:cNvPr id="121" name="TextBox 120"/>
          <p:cNvSpPr txBox="1"/>
          <p:nvPr/>
        </p:nvSpPr>
        <p:spPr>
          <a:xfrm>
            <a:off x="2351384" y="3885263"/>
            <a:ext cx="742950" cy="276999"/>
          </a:xfrm>
          <a:prstGeom prst="rect">
            <a:avLst/>
          </a:prstGeom>
          <a:noFill/>
        </p:spPr>
        <p:txBody>
          <a:bodyPr wrap="square" rtlCol="0">
            <a:spAutoFit/>
          </a:bodyPr>
          <a:lstStyle/>
          <a:p>
            <a:r>
              <a:rPr lang="en-US" sz="1200" dirty="0" smtClean="0"/>
              <a:t>vSWITCH</a:t>
            </a:r>
            <a:endParaRPr lang="en-US" sz="1200" dirty="0"/>
          </a:p>
        </p:txBody>
      </p:sp>
      <p:pic>
        <p:nvPicPr>
          <p:cNvPr id="122" name="Picture 121" descr="vswitch-small.png"/>
          <p:cNvPicPr>
            <a:picLocks noChangeAspect="1"/>
          </p:cNvPicPr>
          <p:nvPr/>
        </p:nvPicPr>
        <p:blipFill>
          <a:blip r:embed="rId5"/>
          <a:stretch>
            <a:fillRect/>
          </a:stretch>
        </p:blipFill>
        <p:spPr>
          <a:xfrm>
            <a:off x="5806481" y="3289362"/>
            <a:ext cx="1127719" cy="575137"/>
          </a:xfrm>
          <a:prstGeom prst="rect">
            <a:avLst/>
          </a:prstGeom>
        </p:spPr>
      </p:pic>
      <p:sp>
        <p:nvSpPr>
          <p:cNvPr id="123" name="TextBox 122"/>
          <p:cNvSpPr txBox="1"/>
          <p:nvPr/>
        </p:nvSpPr>
        <p:spPr>
          <a:xfrm>
            <a:off x="5978525" y="3885263"/>
            <a:ext cx="742950" cy="276999"/>
          </a:xfrm>
          <a:prstGeom prst="rect">
            <a:avLst/>
          </a:prstGeom>
          <a:noFill/>
        </p:spPr>
        <p:txBody>
          <a:bodyPr wrap="square" rtlCol="0">
            <a:spAutoFit/>
          </a:bodyPr>
          <a:lstStyle/>
          <a:p>
            <a:r>
              <a:rPr lang="en-US" sz="1200" dirty="0" smtClean="0"/>
              <a:t>vSWITCH</a:t>
            </a:r>
            <a:endParaRPr lang="en-US" sz="1200" dirty="0"/>
          </a:p>
        </p:txBody>
      </p:sp>
      <p:pic>
        <p:nvPicPr>
          <p:cNvPr id="124" name="Picture 123" descr="vswitch-small.png"/>
          <p:cNvPicPr>
            <a:picLocks noChangeAspect="1"/>
          </p:cNvPicPr>
          <p:nvPr/>
        </p:nvPicPr>
        <p:blipFill>
          <a:blip r:embed="rId5"/>
          <a:stretch>
            <a:fillRect/>
          </a:stretch>
        </p:blipFill>
        <p:spPr>
          <a:xfrm>
            <a:off x="2148881" y="4242623"/>
            <a:ext cx="1127719" cy="575137"/>
          </a:xfrm>
          <a:prstGeom prst="rect">
            <a:avLst/>
          </a:prstGeom>
        </p:spPr>
      </p:pic>
      <p:sp>
        <p:nvSpPr>
          <p:cNvPr id="125" name="TextBox 124"/>
          <p:cNvSpPr txBox="1"/>
          <p:nvPr/>
        </p:nvSpPr>
        <p:spPr>
          <a:xfrm>
            <a:off x="2320925" y="4838524"/>
            <a:ext cx="742950" cy="276999"/>
          </a:xfrm>
          <a:prstGeom prst="rect">
            <a:avLst/>
          </a:prstGeom>
          <a:noFill/>
        </p:spPr>
        <p:txBody>
          <a:bodyPr wrap="square" rtlCol="0">
            <a:spAutoFit/>
          </a:bodyPr>
          <a:lstStyle/>
          <a:p>
            <a:r>
              <a:rPr lang="en-US" sz="1200" dirty="0" smtClean="0"/>
              <a:t>vSWITCH</a:t>
            </a:r>
            <a:endParaRPr lang="en-US" sz="1200" dirty="0"/>
          </a:p>
        </p:txBody>
      </p:sp>
      <p:pic>
        <p:nvPicPr>
          <p:cNvPr id="126" name="Picture 125" descr="vswitch-small.png"/>
          <p:cNvPicPr>
            <a:picLocks noChangeAspect="1"/>
          </p:cNvPicPr>
          <p:nvPr/>
        </p:nvPicPr>
        <p:blipFill>
          <a:blip r:embed="rId5"/>
          <a:stretch>
            <a:fillRect/>
          </a:stretch>
        </p:blipFill>
        <p:spPr>
          <a:xfrm>
            <a:off x="5806481" y="4175260"/>
            <a:ext cx="1127719" cy="575137"/>
          </a:xfrm>
          <a:prstGeom prst="rect">
            <a:avLst/>
          </a:prstGeom>
        </p:spPr>
      </p:pic>
      <p:sp>
        <p:nvSpPr>
          <p:cNvPr id="127" name="TextBox 126"/>
          <p:cNvSpPr txBox="1"/>
          <p:nvPr/>
        </p:nvSpPr>
        <p:spPr>
          <a:xfrm>
            <a:off x="5978525" y="4771161"/>
            <a:ext cx="742950" cy="276999"/>
          </a:xfrm>
          <a:prstGeom prst="rect">
            <a:avLst/>
          </a:prstGeom>
          <a:noFill/>
        </p:spPr>
        <p:txBody>
          <a:bodyPr wrap="square" rtlCol="0">
            <a:spAutoFit/>
          </a:bodyPr>
          <a:lstStyle/>
          <a:p>
            <a:r>
              <a:rPr lang="en-US" sz="1200" dirty="0" smtClean="0"/>
              <a:t>vSWITCH</a:t>
            </a:r>
            <a:endParaRPr lang="en-US" sz="1200" dirty="0"/>
          </a:p>
        </p:txBody>
      </p:sp>
      <p:cxnSp>
        <p:nvCxnSpPr>
          <p:cNvPr id="146" name="Straight Arrow Connector 145"/>
          <p:cNvCxnSpPr/>
          <p:nvPr/>
        </p:nvCxnSpPr>
        <p:spPr>
          <a:xfrm flipV="1">
            <a:off x="3063875" y="3415099"/>
            <a:ext cx="455226" cy="3187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9" name="Straight Arrow Connector 148"/>
          <p:cNvCxnSpPr/>
          <p:nvPr/>
        </p:nvCxnSpPr>
        <p:spPr>
          <a:xfrm rot="5400000" flipH="1" flipV="1">
            <a:off x="2740920" y="3807480"/>
            <a:ext cx="1195562" cy="48540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5" name="Straight Arrow Connector 154"/>
          <p:cNvCxnSpPr/>
          <p:nvPr/>
        </p:nvCxnSpPr>
        <p:spPr>
          <a:xfrm rot="10800000">
            <a:off x="5638800" y="2971801"/>
            <a:ext cx="547304" cy="44376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9" name="Straight Arrow Connector 158"/>
          <p:cNvCxnSpPr/>
          <p:nvPr/>
        </p:nvCxnSpPr>
        <p:spPr>
          <a:xfrm rot="16200000" flipV="1">
            <a:off x="5141373" y="3427732"/>
            <a:ext cx="1336560" cy="52189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2" name="Rectangle 161"/>
          <p:cNvSpPr/>
          <p:nvPr/>
        </p:nvSpPr>
        <p:spPr>
          <a:xfrm>
            <a:off x="457200" y="5562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3" name="TextBox 162"/>
          <p:cNvSpPr txBox="1"/>
          <p:nvPr/>
        </p:nvSpPr>
        <p:spPr>
          <a:xfrm>
            <a:off x="25400" y="5688000"/>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164" name="Rectangle 163"/>
          <p:cNvSpPr/>
          <p:nvPr/>
        </p:nvSpPr>
        <p:spPr>
          <a:xfrm>
            <a:off x="457200" y="5961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5" name="TextBox 164"/>
          <p:cNvSpPr txBox="1"/>
          <p:nvPr/>
        </p:nvSpPr>
        <p:spPr>
          <a:xfrm>
            <a:off x="25400" y="6069000"/>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sp>
        <p:nvSpPr>
          <p:cNvPr id="166" name="Rectangle 165"/>
          <p:cNvSpPr/>
          <p:nvPr/>
        </p:nvSpPr>
        <p:spPr>
          <a:xfrm>
            <a:off x="7200000" y="5562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7" name="TextBox 166"/>
          <p:cNvSpPr txBox="1"/>
          <p:nvPr/>
        </p:nvSpPr>
        <p:spPr>
          <a:xfrm>
            <a:off x="8699500" y="5688000"/>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168" name="Rectangle 167"/>
          <p:cNvSpPr/>
          <p:nvPr/>
        </p:nvSpPr>
        <p:spPr>
          <a:xfrm>
            <a:off x="7200000" y="5961600"/>
            <a:ext cx="1428750" cy="3810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1000" dirty="0">
                <a:solidFill>
                  <a:schemeClr val="tx1"/>
                </a:solidFill>
              </a:rPr>
              <a:t>24 port </a:t>
            </a:r>
            <a:r>
              <a:rPr lang="en-US" sz="1000" dirty="0" err="1">
                <a:solidFill>
                  <a:schemeClr val="tx1"/>
                </a:solidFill>
              </a:rPr>
              <a:t>Infiniband</a:t>
            </a:r>
            <a:r>
              <a:rPr lang="en-US" sz="1000" dirty="0">
                <a:solidFill>
                  <a:schemeClr val="tx1"/>
                </a:solidFill>
              </a:rPr>
              <a:t> SAN Switch</a:t>
            </a:r>
          </a:p>
        </p:txBody>
      </p:sp>
      <p:sp>
        <p:nvSpPr>
          <p:cNvPr id="169" name="TextBox 168"/>
          <p:cNvSpPr txBox="1"/>
          <p:nvPr/>
        </p:nvSpPr>
        <p:spPr>
          <a:xfrm>
            <a:off x="8699500" y="6069000"/>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sp>
        <p:nvSpPr>
          <p:cNvPr id="170" name="TextBox 169"/>
          <p:cNvSpPr txBox="1"/>
          <p:nvPr/>
        </p:nvSpPr>
        <p:spPr>
          <a:xfrm>
            <a:off x="457200" y="6400800"/>
            <a:ext cx="3025450" cy="153888"/>
          </a:xfrm>
          <a:prstGeom prst="rect">
            <a:avLst/>
          </a:prstGeom>
          <a:noFill/>
        </p:spPr>
        <p:txBody>
          <a:bodyPr wrap="square" lIns="0" tIns="0" rIns="0" bIns="0" rtlCol="0">
            <a:spAutoFit/>
          </a:bodyPr>
          <a:lstStyle/>
          <a:p>
            <a:r>
              <a:rPr lang="en-US" sz="1000" dirty="0"/>
              <a:t>Switch 2 is a backup for the Switch 1 in case of failure.</a:t>
            </a:r>
          </a:p>
        </p:txBody>
      </p:sp>
      <p:sp>
        <p:nvSpPr>
          <p:cNvPr id="171" name="TextBox 170"/>
          <p:cNvSpPr txBox="1"/>
          <p:nvPr/>
        </p:nvSpPr>
        <p:spPr>
          <a:xfrm>
            <a:off x="5603300" y="6400800"/>
            <a:ext cx="3025450" cy="153888"/>
          </a:xfrm>
          <a:prstGeom prst="rect">
            <a:avLst/>
          </a:prstGeom>
          <a:noFill/>
        </p:spPr>
        <p:txBody>
          <a:bodyPr wrap="square" lIns="0" tIns="0" rIns="0" bIns="0" rtlCol="0">
            <a:spAutoFit/>
          </a:bodyPr>
          <a:lstStyle/>
          <a:p>
            <a:pPr algn="r"/>
            <a:r>
              <a:rPr lang="en-US" sz="1000" dirty="0"/>
              <a:t>Switch 2 is a backup for the Switch 1 in case of failure.</a:t>
            </a:r>
          </a:p>
        </p:txBody>
      </p:sp>
      <p:sp>
        <p:nvSpPr>
          <p:cNvPr id="129" name="Oval 128"/>
          <p:cNvSpPr/>
          <p:nvPr/>
        </p:nvSpPr>
        <p:spPr>
          <a:xfrm>
            <a:off x="3519101" y="3252701"/>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 name="Oval 129"/>
          <p:cNvSpPr/>
          <p:nvPr/>
        </p:nvSpPr>
        <p:spPr>
          <a:xfrm>
            <a:off x="5486400" y="2790600"/>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 name="TextBox 130"/>
          <p:cNvSpPr txBox="1"/>
          <p:nvPr/>
        </p:nvSpPr>
        <p:spPr>
          <a:xfrm>
            <a:off x="4814502" y="2542401"/>
            <a:ext cx="976698" cy="276999"/>
          </a:xfrm>
          <a:prstGeom prst="rect">
            <a:avLst/>
          </a:prstGeom>
          <a:noFill/>
        </p:spPr>
        <p:txBody>
          <a:bodyPr wrap="square" rtlCol="0">
            <a:spAutoFit/>
          </a:bodyPr>
          <a:lstStyle/>
          <a:p>
            <a:r>
              <a:rPr lang="ta-IN" sz="1200" dirty="0" smtClean="0">
                <a:solidFill>
                  <a:schemeClr val="accent1"/>
                </a:solidFill>
              </a:rPr>
              <a:t>New York</a:t>
            </a:r>
            <a:endParaRPr lang="en-US" sz="1200" dirty="0">
              <a:solidFill>
                <a:schemeClr val="accent1"/>
              </a:solidFill>
            </a:endParaRPr>
          </a:p>
        </p:txBody>
      </p:sp>
      <p:sp>
        <p:nvSpPr>
          <p:cNvPr id="132" name="TextBox 131"/>
          <p:cNvSpPr txBox="1"/>
          <p:nvPr/>
        </p:nvSpPr>
        <p:spPr>
          <a:xfrm>
            <a:off x="3556000" y="3352800"/>
            <a:ext cx="1244600" cy="276999"/>
          </a:xfrm>
          <a:prstGeom prst="rect">
            <a:avLst/>
          </a:prstGeom>
          <a:noFill/>
        </p:spPr>
        <p:txBody>
          <a:bodyPr wrap="square" rtlCol="0">
            <a:spAutoFit/>
          </a:bodyPr>
          <a:lstStyle/>
          <a:p>
            <a:r>
              <a:rPr lang="ta-IN" sz="1200" dirty="0" smtClean="0">
                <a:solidFill>
                  <a:schemeClr val="accent1"/>
                </a:solidFill>
              </a:rPr>
              <a:t>Los Angeles</a:t>
            </a:r>
            <a:endParaRPr lang="en-US" sz="1200" dirty="0">
              <a:solidFill>
                <a:schemeClr val="accent1"/>
              </a:solidFill>
            </a:endParaRPr>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Advanced Telephony Computing </a:t>
            </a:r>
            <a:r>
              <a:rPr lang="en-US" sz="1400" b="1" dirty="0">
                <a:latin typeface="Calibri"/>
                <a:cs typeface="Calibri"/>
              </a:rPr>
              <a:t>Architecture</a:t>
            </a:r>
            <a:r>
              <a:rPr lang="en-US" sz="1400" b="1" dirty="0" smtClean="0">
                <a:latin typeface="Calibri"/>
                <a:cs typeface="Calibri"/>
              </a:rPr>
              <a:t> </a:t>
            </a:r>
            <a:r>
              <a:rPr lang="ta-IN" sz="1400" b="1" dirty="0" smtClean="0">
                <a:latin typeface="Calibri"/>
                <a:cs typeface="Calibri"/>
              </a:rPr>
              <a:t>2</a:t>
            </a:r>
            <a:r>
              <a:rPr lang="ta-IN" sz="1400" b="1" baseline="30000" dirty="0" smtClean="0">
                <a:latin typeface="Calibri"/>
                <a:cs typeface="Calibri"/>
              </a:rPr>
              <a:t>nd</a:t>
            </a:r>
            <a:r>
              <a:rPr lang="ta-IN" sz="1400" b="1" dirty="0" smtClean="0">
                <a:latin typeface="Calibri"/>
                <a:cs typeface="Calibri"/>
              </a:rPr>
              <a:t> Year</a:t>
            </a:r>
            <a:endParaRPr kumimoji="0" lang="en-US" sz="1400" b="1" u="none" strike="noStrike" kern="0" cap="none" spc="0" normalizeH="0" baseline="0" noProof="0" dirty="0">
              <a:ln>
                <a:noFill/>
              </a:ln>
              <a:effectLst/>
              <a:uLnTx/>
              <a:uFillTx/>
              <a:latin typeface="Calibri"/>
              <a:cs typeface="Calibri"/>
            </a:endParaRPr>
          </a:p>
        </p:txBody>
      </p:sp>
      <p:sp>
        <p:nvSpPr>
          <p:cNvPr id="4" name="TextBox 3"/>
          <p:cNvSpPr txBox="1"/>
          <p:nvPr/>
        </p:nvSpPr>
        <p:spPr>
          <a:xfrm>
            <a:off x="457200" y="711875"/>
            <a:ext cx="4140200" cy="2169825"/>
          </a:xfrm>
          <a:prstGeom prst="rect">
            <a:avLst/>
          </a:prstGeom>
          <a:noFill/>
        </p:spPr>
        <p:txBody>
          <a:bodyPr wrap="square" lIns="0" tIns="0" rIns="0" bIns="0" rtlCol="0">
            <a:spAutoFit/>
          </a:bodyPr>
          <a:lstStyle/>
          <a:p>
            <a:r>
              <a:rPr lang="en-US" sz="1100" b="1" dirty="0" smtClean="0">
                <a:latin typeface="Arial"/>
                <a:cs typeface="Arial"/>
              </a:rPr>
              <a:t>LEGEND</a:t>
            </a:r>
          </a:p>
          <a:p>
            <a:endParaRPr lang="en-US" sz="1100" b="1" dirty="0" smtClean="0">
              <a:latin typeface="Arial"/>
              <a:cs typeface="Arial"/>
            </a:endParaRPr>
          </a:p>
          <a:p>
            <a:r>
              <a:rPr lang="en-US" sz="1400" b="1" dirty="0" smtClean="0">
                <a:solidFill>
                  <a:srgbClr val="660066"/>
                </a:solidFill>
                <a:latin typeface="Arial"/>
                <a:cs typeface="Arial"/>
              </a:rPr>
              <a:t>Primary Controller</a:t>
            </a:r>
          </a:p>
          <a:p>
            <a:r>
              <a:rPr lang="en-US" sz="1100" dirty="0" smtClean="0">
                <a:latin typeface="Arial"/>
                <a:cs typeface="Arial"/>
              </a:rPr>
              <a:t>Monitors all nodes and ensure that services are working.</a:t>
            </a:r>
          </a:p>
          <a:p>
            <a:endParaRPr lang="en-US" sz="1100" dirty="0" smtClean="0">
              <a:latin typeface="Arial"/>
              <a:cs typeface="Arial"/>
            </a:endParaRPr>
          </a:p>
          <a:p>
            <a:r>
              <a:rPr lang="en-US" sz="1400" b="1" dirty="0" smtClean="0">
                <a:solidFill>
                  <a:srgbClr val="FF6600"/>
                </a:solidFill>
                <a:latin typeface="Arial"/>
                <a:cs typeface="Arial"/>
              </a:rPr>
              <a:t>Secondary Controller</a:t>
            </a:r>
          </a:p>
          <a:p>
            <a:r>
              <a:rPr lang="en-US" sz="1100" dirty="0" smtClean="0">
                <a:latin typeface="Arial"/>
                <a:cs typeface="Arial"/>
              </a:rPr>
              <a:t>Monitors </a:t>
            </a:r>
            <a:r>
              <a:rPr lang="en-US" sz="1100" b="1" dirty="0" smtClean="0">
                <a:solidFill>
                  <a:srgbClr val="660066"/>
                </a:solidFill>
                <a:latin typeface="Arial"/>
                <a:cs typeface="Arial"/>
              </a:rPr>
              <a:t>Primary Controller </a:t>
            </a:r>
            <a:r>
              <a:rPr lang="en-US" sz="1100" dirty="0" smtClean="0">
                <a:latin typeface="Arial"/>
                <a:cs typeface="Arial"/>
              </a:rPr>
              <a:t>and mirror to itself. Should </a:t>
            </a:r>
            <a:r>
              <a:rPr lang="en-US" sz="1100" b="1" dirty="0" smtClean="0">
                <a:solidFill>
                  <a:srgbClr val="660066"/>
                </a:solidFill>
                <a:latin typeface="Arial"/>
                <a:cs typeface="Arial"/>
              </a:rPr>
              <a:t>Primary Controller</a:t>
            </a:r>
            <a:r>
              <a:rPr lang="en-US" sz="1100" dirty="0" smtClean="0">
                <a:latin typeface="Arial"/>
                <a:cs typeface="Arial"/>
              </a:rPr>
              <a:t> fail or if Central Office should become unavailable it will assume </a:t>
            </a:r>
            <a:r>
              <a:rPr lang="en-US" sz="1100" b="1" dirty="0" smtClean="0">
                <a:solidFill>
                  <a:srgbClr val="660066"/>
                </a:solidFill>
                <a:latin typeface="Arial"/>
                <a:cs typeface="Arial"/>
              </a:rPr>
              <a:t>Primary Controller</a:t>
            </a:r>
            <a:r>
              <a:rPr lang="en-US" sz="1100" dirty="0" smtClean="0">
                <a:latin typeface="Arial"/>
                <a:cs typeface="Arial"/>
              </a:rPr>
              <a:t> role. </a:t>
            </a:r>
          </a:p>
          <a:p>
            <a:endParaRPr lang="en-US" sz="1100" dirty="0" smtClean="0">
              <a:latin typeface="Arial"/>
              <a:cs typeface="Arial"/>
            </a:endParaRPr>
          </a:p>
          <a:p>
            <a:r>
              <a:rPr lang="en-US" sz="1400" b="1" dirty="0" smtClean="0">
                <a:solidFill>
                  <a:srgbClr val="008000"/>
                </a:solidFill>
                <a:latin typeface="Arial"/>
                <a:cs typeface="Arial"/>
              </a:rPr>
              <a:t>Live Host</a:t>
            </a:r>
            <a:endParaRPr lang="ta-IN" sz="1400" b="1" dirty="0" smtClean="0">
              <a:solidFill>
                <a:srgbClr val="008000"/>
              </a:solidFill>
              <a:latin typeface="Arial"/>
              <a:cs typeface="Arial"/>
            </a:endParaRPr>
          </a:p>
          <a:p>
            <a:r>
              <a:rPr lang="ta-IN" sz="1100" dirty="0" smtClean="0">
                <a:latin typeface="Arial"/>
                <a:cs typeface="Arial"/>
              </a:rPr>
              <a:t>Working services.</a:t>
            </a:r>
          </a:p>
        </p:txBody>
      </p:sp>
      <p:sp>
        <p:nvSpPr>
          <p:cNvPr id="5" name="TextBox 4"/>
          <p:cNvSpPr txBox="1"/>
          <p:nvPr/>
        </p:nvSpPr>
        <p:spPr>
          <a:xfrm>
            <a:off x="4749800" y="711875"/>
            <a:ext cx="4140200" cy="2169825"/>
          </a:xfrm>
          <a:prstGeom prst="rect">
            <a:avLst/>
          </a:prstGeom>
          <a:noFill/>
        </p:spPr>
        <p:txBody>
          <a:bodyPr wrap="square" lIns="0" tIns="0" rIns="0" bIns="0" rtlCol="0">
            <a:spAutoFit/>
          </a:bodyPr>
          <a:lstStyle/>
          <a:p>
            <a:endParaRPr lang="en-US" sz="1100" b="1" dirty="0" smtClean="0">
              <a:latin typeface="Arial"/>
              <a:cs typeface="Arial"/>
            </a:endParaRPr>
          </a:p>
          <a:p>
            <a:endParaRPr lang="en-US" sz="1100" b="1" dirty="0" smtClean="0">
              <a:latin typeface="Arial"/>
              <a:cs typeface="Arial"/>
            </a:endParaRPr>
          </a:p>
          <a:p>
            <a:r>
              <a:rPr lang="en-US" sz="1400" b="1" dirty="0" smtClean="0">
                <a:solidFill>
                  <a:srgbClr val="FF0000"/>
                </a:solidFill>
                <a:latin typeface="Arial"/>
                <a:cs typeface="Arial"/>
              </a:rPr>
              <a:t>Hot Spare</a:t>
            </a:r>
          </a:p>
          <a:p>
            <a:r>
              <a:rPr lang="en-US" sz="1100" dirty="0" smtClean="0">
                <a:latin typeface="Arial"/>
                <a:cs typeface="Arial"/>
              </a:rPr>
              <a:t>Assume services for unavailable or failed </a:t>
            </a:r>
            <a:r>
              <a:rPr lang="en-US" sz="1100" b="1" dirty="0" smtClean="0">
                <a:solidFill>
                  <a:srgbClr val="008000"/>
                </a:solidFill>
                <a:latin typeface="Arial"/>
                <a:cs typeface="Arial"/>
              </a:rPr>
              <a:t>Live Host</a:t>
            </a:r>
            <a:r>
              <a:rPr lang="en-US" sz="1100" dirty="0" smtClean="0">
                <a:latin typeface="Arial"/>
                <a:cs typeface="Arial"/>
              </a:rPr>
              <a:t>. </a:t>
            </a:r>
          </a:p>
          <a:p>
            <a:endParaRPr lang="en-US" sz="1100" dirty="0" smtClean="0">
              <a:latin typeface="Arial"/>
              <a:cs typeface="Arial"/>
            </a:endParaRPr>
          </a:p>
          <a:p>
            <a:r>
              <a:rPr lang="en-US" sz="1400" b="1" dirty="0" smtClean="0">
                <a:solidFill>
                  <a:srgbClr val="3366FF"/>
                </a:solidFill>
                <a:latin typeface="Arial"/>
                <a:cs typeface="Arial"/>
              </a:rPr>
              <a:t>Cold Spare</a:t>
            </a:r>
          </a:p>
          <a:p>
            <a:r>
              <a:rPr sz="1100" b="1" dirty="0" smtClean="0">
                <a:solidFill>
                  <a:srgbClr val="3366FF"/>
                </a:solidFill>
                <a:latin typeface="Arial"/>
                <a:cs typeface="Arial"/>
              </a:rPr>
              <a:t>Cold Spares</a:t>
            </a:r>
            <a:r>
              <a:rPr sz="1100" b="1" dirty="0" smtClean="0">
                <a:latin typeface="Arial"/>
                <a:cs typeface="Arial"/>
              </a:rPr>
              <a:t> </a:t>
            </a:r>
            <a:r>
              <a:rPr sz="1100" dirty="0" smtClean="0">
                <a:latin typeface="Arial"/>
                <a:cs typeface="Arial"/>
              </a:rPr>
              <a:t>are switched off and are available as extra capacity or to become new </a:t>
            </a:r>
            <a:r>
              <a:rPr sz="1100" b="1" dirty="0" smtClean="0">
                <a:solidFill>
                  <a:srgbClr val="FF0000"/>
                </a:solidFill>
                <a:latin typeface="Arial"/>
                <a:cs typeface="Arial"/>
              </a:rPr>
              <a:t>Hot Spares</a:t>
            </a:r>
            <a:r>
              <a:rPr sz="1100" dirty="0" smtClean="0">
                <a:latin typeface="Arial"/>
                <a:cs typeface="Arial"/>
              </a:rPr>
              <a:t>.</a:t>
            </a:r>
            <a:endParaRPr lang="en-GB" sz="1100" dirty="0" smtClean="0">
              <a:latin typeface="Arial"/>
              <a:cs typeface="Arial"/>
            </a:endParaRPr>
          </a:p>
          <a:p>
            <a:endParaRPr lang="en-US" sz="1100" dirty="0" smtClean="0">
              <a:latin typeface="Arial"/>
              <a:cs typeface="Arial"/>
            </a:endParaRPr>
          </a:p>
          <a:p>
            <a:r>
              <a:rPr lang="en-US" sz="1400" b="1" dirty="0" smtClean="0">
                <a:latin typeface="Arial"/>
                <a:cs typeface="Arial"/>
              </a:rPr>
              <a:t>Storage Cluster</a:t>
            </a:r>
            <a:endParaRPr lang="ta-IN" sz="1400" b="1" dirty="0" smtClean="0">
              <a:latin typeface="Arial"/>
              <a:cs typeface="Arial"/>
            </a:endParaRPr>
          </a:p>
          <a:p>
            <a:r>
              <a:rPr lang="en-US" sz="1100" b="1" dirty="0" smtClean="0">
                <a:latin typeface="Arial"/>
                <a:cs typeface="Arial"/>
              </a:rPr>
              <a:t>Storage Cluster</a:t>
            </a:r>
            <a:r>
              <a:rPr lang="en-GB" sz="1100" b="1" dirty="0" smtClean="0">
                <a:latin typeface="Arial"/>
                <a:cs typeface="Arial"/>
              </a:rPr>
              <a:t> i</a:t>
            </a:r>
            <a:r>
              <a:rPr lang="en-GB" sz="1100" dirty="0" smtClean="0">
                <a:latin typeface="Arial"/>
                <a:cs typeface="Arial"/>
              </a:rPr>
              <a:t>s Network Redundant storage from which all services are running from</a:t>
            </a:r>
            <a:r>
              <a:rPr lang="ta-IN" sz="1100" dirty="0" smtClean="0">
                <a:latin typeface="Arial"/>
                <a:cs typeface="Arial"/>
              </a:rPr>
              <a:t>. </a:t>
            </a:r>
            <a:endParaRPr lang="en-US" sz="1100" dirty="0" smtClean="0">
              <a:latin typeface="Arial"/>
              <a:cs typeface="Aria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Picture 165"/>
          <p:cNvPicPr>
            <a:picLocks noChangeAspect="1"/>
          </p:cNvPicPr>
          <p:nvPr/>
        </p:nvPicPr>
        <p:blipFill>
          <a:blip r:embed="rId2"/>
          <a:stretch>
            <a:fillRect/>
          </a:stretch>
        </p:blipFill>
        <p:spPr>
          <a:xfrm>
            <a:off x="3378200" y="2819400"/>
            <a:ext cx="2424499" cy="1503189"/>
          </a:xfrm>
          <a:prstGeom prst="rect">
            <a:avLst/>
          </a:prstGeom>
        </p:spPr>
      </p:pic>
      <p:pic>
        <p:nvPicPr>
          <p:cNvPr id="120" name="Picture 119" descr="vswitch-small.png"/>
          <p:cNvPicPr>
            <a:picLocks noChangeAspect="1"/>
          </p:cNvPicPr>
          <p:nvPr/>
        </p:nvPicPr>
        <p:blipFill>
          <a:blip r:embed="rId3"/>
          <a:stretch>
            <a:fillRect/>
          </a:stretch>
        </p:blipFill>
        <p:spPr>
          <a:xfrm>
            <a:off x="2179340" y="2743200"/>
            <a:ext cx="914286" cy="466286"/>
          </a:xfrm>
          <a:prstGeom prst="rect">
            <a:avLst/>
          </a:prstGeom>
        </p:spPr>
      </p:pic>
      <p:pic>
        <p:nvPicPr>
          <p:cNvPr id="124" name="Picture 123" descr="vswitch-small.png"/>
          <p:cNvPicPr>
            <a:picLocks noChangeAspect="1"/>
          </p:cNvPicPr>
          <p:nvPr/>
        </p:nvPicPr>
        <p:blipFill>
          <a:blip r:embed="rId3"/>
          <a:stretch>
            <a:fillRect/>
          </a:stretch>
        </p:blipFill>
        <p:spPr>
          <a:xfrm>
            <a:off x="2148881" y="3724963"/>
            <a:ext cx="914286" cy="466286"/>
          </a:xfrm>
          <a:prstGeom prst="rect">
            <a:avLst/>
          </a:prstGeom>
        </p:spPr>
      </p:pic>
      <p:pic>
        <p:nvPicPr>
          <p:cNvPr id="126" name="Picture 125" descr="vswitch-small.png"/>
          <p:cNvPicPr>
            <a:picLocks noChangeAspect="1"/>
          </p:cNvPicPr>
          <p:nvPr/>
        </p:nvPicPr>
        <p:blipFill>
          <a:blip r:embed="rId3"/>
          <a:stretch>
            <a:fillRect/>
          </a:stretch>
        </p:blipFill>
        <p:spPr>
          <a:xfrm>
            <a:off x="5806481" y="3648514"/>
            <a:ext cx="914286" cy="466286"/>
          </a:xfrm>
          <a:prstGeom prst="rect">
            <a:avLst/>
          </a:prstGeom>
        </p:spPr>
      </p:pic>
      <p:pic>
        <p:nvPicPr>
          <p:cNvPr id="122" name="Picture 121" descr="vswitch-small.png"/>
          <p:cNvPicPr>
            <a:picLocks noChangeAspect="1"/>
          </p:cNvPicPr>
          <p:nvPr/>
        </p:nvPicPr>
        <p:blipFill>
          <a:blip r:embed="rId3"/>
          <a:stretch>
            <a:fillRect/>
          </a:stretch>
        </p:blipFill>
        <p:spPr>
          <a:xfrm>
            <a:off x="5806481" y="2743200"/>
            <a:ext cx="914286" cy="466286"/>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Advanced Telephony Computing Architecture</a:t>
            </a:r>
            <a:r>
              <a:rPr lang="en-US" sz="1400" b="1" dirty="0" smtClean="0">
                <a:latin typeface="Calibri"/>
                <a:cs typeface="Calibri"/>
              </a:rPr>
              <a:t> </a:t>
            </a:r>
            <a:r>
              <a:rPr lang="ta-IN" sz="1400" b="1" dirty="0" smtClean="0">
                <a:latin typeface="Calibri"/>
                <a:cs typeface="Calibri"/>
              </a:rPr>
              <a:t>3</a:t>
            </a:r>
            <a:r>
              <a:rPr lang="ta-IN" sz="1400" b="1" baseline="30000" dirty="0" smtClean="0">
                <a:latin typeface="Calibri"/>
                <a:cs typeface="Calibri"/>
              </a:rPr>
              <a:t>rd</a:t>
            </a:r>
            <a:r>
              <a:rPr lang="ta-IN" sz="1400" b="1" dirty="0" smtClean="0">
                <a:latin typeface="Calibri"/>
                <a:cs typeface="Calibri"/>
              </a:rPr>
              <a:t> Year</a:t>
            </a:r>
            <a:endParaRPr kumimoji="0" lang="en-US" sz="1400" b="1" u="none" strike="noStrike" kern="0" cap="none" spc="0" normalizeH="0" baseline="0" noProof="0" dirty="0">
              <a:ln>
                <a:noFill/>
              </a:ln>
              <a:effectLst/>
              <a:uLnTx/>
              <a:uFillTx/>
              <a:latin typeface="Calibri"/>
              <a:cs typeface="Calibri"/>
            </a:endParaRPr>
          </a:p>
        </p:txBody>
      </p:sp>
      <p:sp>
        <p:nvSpPr>
          <p:cNvPr id="29" name="TextBox 28"/>
          <p:cNvSpPr txBox="1"/>
          <p:nvPr/>
        </p:nvSpPr>
        <p:spPr>
          <a:xfrm>
            <a:off x="381000" y="219670"/>
            <a:ext cx="1600200" cy="523220"/>
          </a:xfrm>
          <a:prstGeom prst="rect">
            <a:avLst/>
          </a:prstGeom>
          <a:noFill/>
        </p:spPr>
        <p:txBody>
          <a:bodyPr wrap="square" rtlCol="0">
            <a:spAutoFit/>
          </a:bodyPr>
          <a:lstStyle/>
          <a:p>
            <a:pPr algn="ctr"/>
            <a:r>
              <a:rPr lang="ta-IN" sz="1400" b="1" dirty="0" smtClean="0">
                <a:latin typeface="Calibri"/>
                <a:cs typeface="Calibri"/>
              </a:rPr>
              <a:t>Los Angeles</a:t>
            </a:r>
            <a:r>
              <a:rPr lang="en-US" sz="1400" b="1" dirty="0" smtClean="0"/>
              <a:t> Controller</a:t>
            </a:r>
            <a:endParaRPr lang="en-US" sz="1400" b="1" dirty="0"/>
          </a:p>
        </p:txBody>
      </p:sp>
      <p:sp>
        <p:nvSpPr>
          <p:cNvPr id="30" name="TextBox 29"/>
          <p:cNvSpPr txBox="1"/>
          <p:nvPr/>
        </p:nvSpPr>
        <p:spPr>
          <a:xfrm>
            <a:off x="7391400" y="219670"/>
            <a:ext cx="1143000" cy="523220"/>
          </a:xfrm>
          <a:prstGeom prst="rect">
            <a:avLst/>
          </a:prstGeom>
          <a:noFill/>
        </p:spPr>
        <p:txBody>
          <a:bodyPr wrap="square" rtlCol="0">
            <a:spAutoFit/>
          </a:bodyPr>
          <a:lstStyle/>
          <a:p>
            <a:pPr algn="ctr"/>
            <a:r>
              <a:rPr lang="ta-IN" sz="1400" b="1" dirty="0" smtClean="0">
                <a:latin typeface="Calibri"/>
                <a:cs typeface="Calibri"/>
              </a:rPr>
              <a:t>New York</a:t>
            </a:r>
            <a:r>
              <a:rPr lang="en-US" sz="1400" b="1" dirty="0" smtClean="0"/>
              <a:t> Mirror</a:t>
            </a:r>
            <a:endParaRPr lang="en-US" sz="1400" b="1" dirty="0"/>
          </a:p>
        </p:txBody>
      </p:sp>
      <p:pic>
        <p:nvPicPr>
          <p:cNvPr id="35" name="Picture 34"/>
          <p:cNvPicPr>
            <a:picLocks noChangeAspect="1"/>
          </p:cNvPicPr>
          <p:nvPr/>
        </p:nvPicPr>
        <p:blipFill>
          <a:blip r:embed="rId4"/>
          <a:stretch>
            <a:fillRect/>
          </a:stretch>
        </p:blipFill>
        <p:spPr>
          <a:xfrm>
            <a:off x="5588000" y="438090"/>
            <a:ext cx="355600" cy="247650"/>
          </a:xfrm>
          <a:prstGeom prst="rect">
            <a:avLst/>
          </a:prstGeom>
        </p:spPr>
      </p:pic>
      <p:pic>
        <p:nvPicPr>
          <p:cNvPr id="36" name="Picture 35"/>
          <p:cNvPicPr>
            <a:picLocks noChangeAspect="1"/>
          </p:cNvPicPr>
          <p:nvPr/>
        </p:nvPicPr>
        <p:blipFill>
          <a:blip r:embed="rId5"/>
          <a:stretch>
            <a:fillRect/>
          </a:stretch>
        </p:blipFill>
        <p:spPr>
          <a:xfrm>
            <a:off x="2692400" y="438090"/>
            <a:ext cx="355600" cy="247650"/>
          </a:xfrm>
          <a:prstGeom prst="rect">
            <a:avLst/>
          </a:prstGeom>
        </p:spPr>
      </p:pic>
      <p:sp>
        <p:nvSpPr>
          <p:cNvPr id="38" name="TextBox 37"/>
          <p:cNvSpPr txBox="1"/>
          <p:nvPr/>
        </p:nvSpPr>
        <p:spPr>
          <a:xfrm>
            <a:off x="4114800" y="389691"/>
            <a:ext cx="990600" cy="276999"/>
          </a:xfrm>
          <a:prstGeom prst="rect">
            <a:avLst/>
          </a:prstGeom>
          <a:noFill/>
        </p:spPr>
        <p:txBody>
          <a:bodyPr wrap="square" rtlCol="0">
            <a:spAutoFit/>
          </a:bodyPr>
          <a:lstStyle/>
          <a:p>
            <a:pPr algn="ctr"/>
            <a:r>
              <a:rPr lang="en-US" sz="1200" b="1" dirty="0" smtClean="0"/>
              <a:t>MIRRORING</a:t>
            </a:r>
            <a:endParaRPr lang="en-US" sz="1200" b="1" dirty="0"/>
          </a:p>
        </p:txBody>
      </p:sp>
      <p:pic>
        <p:nvPicPr>
          <p:cNvPr id="39" name="Picture 38"/>
          <p:cNvPicPr>
            <a:picLocks noChangeAspect="1"/>
          </p:cNvPicPr>
          <p:nvPr/>
        </p:nvPicPr>
        <p:blipFill>
          <a:blip r:embed="rId5"/>
          <a:stretch>
            <a:fillRect/>
          </a:stretch>
        </p:blipFill>
        <p:spPr>
          <a:xfrm>
            <a:off x="3022600" y="438090"/>
            <a:ext cx="355600" cy="247650"/>
          </a:xfrm>
          <a:prstGeom prst="rect">
            <a:avLst/>
          </a:prstGeom>
        </p:spPr>
      </p:pic>
      <p:pic>
        <p:nvPicPr>
          <p:cNvPr id="40" name="Picture 39"/>
          <p:cNvPicPr>
            <a:picLocks noChangeAspect="1"/>
          </p:cNvPicPr>
          <p:nvPr/>
        </p:nvPicPr>
        <p:blipFill>
          <a:blip r:embed="rId5"/>
          <a:stretch>
            <a:fillRect/>
          </a:stretch>
        </p:blipFill>
        <p:spPr>
          <a:xfrm>
            <a:off x="3352800" y="438090"/>
            <a:ext cx="355600" cy="247650"/>
          </a:xfrm>
          <a:prstGeom prst="rect">
            <a:avLst/>
          </a:prstGeom>
        </p:spPr>
      </p:pic>
      <p:pic>
        <p:nvPicPr>
          <p:cNvPr id="41" name="Picture 40"/>
          <p:cNvPicPr>
            <a:picLocks noChangeAspect="1"/>
          </p:cNvPicPr>
          <p:nvPr/>
        </p:nvPicPr>
        <p:blipFill>
          <a:blip r:embed="rId5"/>
          <a:stretch>
            <a:fillRect/>
          </a:stretch>
        </p:blipFill>
        <p:spPr>
          <a:xfrm>
            <a:off x="2387600" y="438090"/>
            <a:ext cx="355600" cy="247650"/>
          </a:xfrm>
          <a:prstGeom prst="rect">
            <a:avLst/>
          </a:prstGeom>
        </p:spPr>
      </p:pic>
      <p:pic>
        <p:nvPicPr>
          <p:cNvPr id="42" name="Picture 41"/>
          <p:cNvPicPr>
            <a:picLocks noChangeAspect="1"/>
          </p:cNvPicPr>
          <p:nvPr/>
        </p:nvPicPr>
        <p:blipFill>
          <a:blip r:embed="rId4"/>
          <a:stretch>
            <a:fillRect/>
          </a:stretch>
        </p:blipFill>
        <p:spPr>
          <a:xfrm>
            <a:off x="5918200" y="438090"/>
            <a:ext cx="355600" cy="247650"/>
          </a:xfrm>
          <a:prstGeom prst="rect">
            <a:avLst/>
          </a:prstGeom>
        </p:spPr>
      </p:pic>
      <p:pic>
        <p:nvPicPr>
          <p:cNvPr id="43" name="Picture 42"/>
          <p:cNvPicPr>
            <a:picLocks noChangeAspect="1"/>
          </p:cNvPicPr>
          <p:nvPr/>
        </p:nvPicPr>
        <p:blipFill>
          <a:blip r:embed="rId4"/>
          <a:stretch>
            <a:fillRect/>
          </a:stretch>
        </p:blipFill>
        <p:spPr>
          <a:xfrm>
            <a:off x="6273800" y="438090"/>
            <a:ext cx="355600" cy="247650"/>
          </a:xfrm>
          <a:prstGeom prst="rect">
            <a:avLst/>
          </a:prstGeom>
        </p:spPr>
      </p:pic>
      <p:pic>
        <p:nvPicPr>
          <p:cNvPr id="44" name="Picture 43"/>
          <p:cNvPicPr>
            <a:picLocks noChangeAspect="1"/>
          </p:cNvPicPr>
          <p:nvPr/>
        </p:nvPicPr>
        <p:blipFill>
          <a:blip r:embed="rId4"/>
          <a:stretch>
            <a:fillRect/>
          </a:stretch>
        </p:blipFill>
        <p:spPr>
          <a:xfrm>
            <a:off x="6629400" y="438090"/>
            <a:ext cx="355600" cy="247650"/>
          </a:xfrm>
          <a:prstGeom prst="rect">
            <a:avLst/>
          </a:prstGeom>
        </p:spPr>
      </p:pic>
      <p:sp>
        <p:nvSpPr>
          <p:cNvPr id="45" name="TextBox 44"/>
          <p:cNvSpPr txBox="1"/>
          <p:nvPr/>
        </p:nvSpPr>
        <p:spPr>
          <a:xfrm>
            <a:off x="-50800" y="694492"/>
            <a:ext cx="2489200" cy="246221"/>
          </a:xfrm>
          <a:prstGeom prst="rect">
            <a:avLst/>
          </a:prstGeom>
          <a:noFill/>
        </p:spPr>
        <p:txBody>
          <a:bodyPr wrap="square" rtlCol="0">
            <a:spAutoFit/>
          </a:bodyPr>
          <a:lstStyle/>
          <a:p>
            <a:pPr algn="ctr"/>
            <a:r>
              <a:rPr lang="en-US" sz="1000" dirty="0" smtClean="0"/>
              <a:t>Hardware </a:t>
            </a:r>
            <a:r>
              <a:rPr lang="en-US" sz="1000" dirty="0"/>
              <a:t>4 nodes x</a:t>
            </a:r>
            <a:r>
              <a:rPr lang="en-US" sz="1000" dirty="0" smtClean="0"/>
              <a:t> 4 </a:t>
            </a:r>
            <a:r>
              <a:rPr lang="en-US" sz="1000" dirty="0"/>
              <a:t>vSWITCH =</a:t>
            </a:r>
            <a:r>
              <a:rPr lang="en-US" sz="1000" dirty="0" smtClean="0"/>
              <a:t> 16 </a:t>
            </a:r>
            <a:r>
              <a:rPr lang="en-US" sz="1000" dirty="0"/>
              <a:t>nodes</a:t>
            </a:r>
          </a:p>
        </p:txBody>
      </p:sp>
      <p:sp>
        <p:nvSpPr>
          <p:cNvPr id="46" name="TextBox 45"/>
          <p:cNvSpPr txBox="1"/>
          <p:nvPr/>
        </p:nvSpPr>
        <p:spPr>
          <a:xfrm>
            <a:off x="6705600" y="694490"/>
            <a:ext cx="2413000" cy="246221"/>
          </a:xfrm>
          <a:prstGeom prst="rect">
            <a:avLst/>
          </a:prstGeom>
          <a:noFill/>
        </p:spPr>
        <p:txBody>
          <a:bodyPr wrap="square" rtlCol="0">
            <a:spAutoFit/>
          </a:bodyPr>
          <a:lstStyle/>
          <a:p>
            <a:pPr algn="ctr"/>
            <a:r>
              <a:rPr lang="en-US" sz="1000" dirty="0" smtClean="0"/>
              <a:t>Hardware </a:t>
            </a:r>
            <a:r>
              <a:rPr lang="en-US" sz="1000" dirty="0"/>
              <a:t>4 nodes x</a:t>
            </a:r>
            <a:r>
              <a:rPr lang="en-US" sz="1000" dirty="0" smtClean="0"/>
              <a:t> 4 </a:t>
            </a:r>
            <a:r>
              <a:rPr lang="en-US" sz="1000" dirty="0"/>
              <a:t>vSWITCH =</a:t>
            </a:r>
            <a:r>
              <a:rPr lang="en-US" sz="1000" dirty="0" smtClean="0"/>
              <a:t> 16 </a:t>
            </a:r>
            <a:r>
              <a:rPr lang="en-US" sz="1000" dirty="0"/>
              <a:t>nodes</a:t>
            </a:r>
          </a:p>
        </p:txBody>
      </p:sp>
      <p:sp>
        <p:nvSpPr>
          <p:cNvPr id="55" name="Rectangle 54"/>
          <p:cNvSpPr/>
          <p:nvPr/>
        </p:nvSpPr>
        <p:spPr>
          <a:xfrm>
            <a:off x="457200" y="1047690"/>
            <a:ext cx="1428750" cy="426720"/>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900" dirty="0" smtClean="0"/>
              <a:t>Primary Controller</a:t>
            </a:r>
            <a:endParaRPr lang="en-US" sz="900" dirty="0"/>
          </a:p>
        </p:txBody>
      </p:sp>
      <p:sp>
        <p:nvSpPr>
          <p:cNvPr id="56" name="Rectangle 55"/>
          <p:cNvSpPr/>
          <p:nvPr/>
        </p:nvSpPr>
        <p:spPr>
          <a:xfrm>
            <a:off x="457200" y="14940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57" name="Rectangle 56"/>
          <p:cNvSpPr/>
          <p:nvPr/>
        </p:nvSpPr>
        <p:spPr>
          <a:xfrm>
            <a:off x="457200" y="16812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58" name="Rectangle 57"/>
          <p:cNvSpPr/>
          <p:nvPr/>
        </p:nvSpPr>
        <p:spPr>
          <a:xfrm>
            <a:off x="457200" y="18684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60" name="Rectangle 59"/>
          <p:cNvSpPr/>
          <p:nvPr/>
        </p:nvSpPr>
        <p:spPr>
          <a:xfrm>
            <a:off x="457200" y="22428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61" name="Rectangle 60"/>
          <p:cNvSpPr/>
          <p:nvPr/>
        </p:nvSpPr>
        <p:spPr>
          <a:xfrm>
            <a:off x="457200" y="24300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62" name="Rectangle 61"/>
          <p:cNvSpPr/>
          <p:nvPr/>
        </p:nvSpPr>
        <p:spPr>
          <a:xfrm>
            <a:off x="457200" y="26172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64" name="TextBox 63"/>
          <p:cNvSpPr txBox="1"/>
          <p:nvPr/>
        </p:nvSpPr>
        <p:spPr>
          <a:xfrm>
            <a:off x="25400" y="1195200"/>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73" name="TextBox 72"/>
          <p:cNvSpPr txBox="1"/>
          <p:nvPr/>
        </p:nvSpPr>
        <p:spPr>
          <a:xfrm>
            <a:off x="25400" y="1504800"/>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74" name="TextBox 73"/>
          <p:cNvSpPr txBox="1"/>
          <p:nvPr/>
        </p:nvSpPr>
        <p:spPr>
          <a:xfrm>
            <a:off x="25200" y="1684800"/>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76" name="TextBox 75"/>
          <p:cNvSpPr txBox="1"/>
          <p:nvPr/>
        </p:nvSpPr>
        <p:spPr>
          <a:xfrm>
            <a:off x="457200" y="5772090"/>
            <a:ext cx="4140200" cy="507831"/>
          </a:xfrm>
          <a:prstGeom prst="rect">
            <a:avLst/>
          </a:prstGeom>
          <a:noFill/>
        </p:spPr>
        <p:txBody>
          <a:bodyPr wrap="square" lIns="0" rtlCol="0">
            <a:spAutoFit/>
          </a:bodyPr>
          <a:lstStyle/>
          <a:p>
            <a:r>
              <a:rPr lang="ta-IN" sz="900" b="1" dirty="0" smtClean="0">
                <a:latin typeface="Arial"/>
                <a:cs typeface="Arial"/>
              </a:rPr>
              <a:t>Los Angeles</a:t>
            </a:r>
            <a:r>
              <a:rPr lang="en-GB" sz="900" dirty="0" smtClean="0">
                <a:latin typeface="Arial"/>
                <a:cs typeface="Arial"/>
              </a:rPr>
              <a:t> </a:t>
            </a:r>
            <a:endParaRPr lang="ta-IN" sz="900" dirty="0" smtClean="0">
              <a:latin typeface="Arial"/>
              <a:cs typeface="Arial"/>
            </a:endParaRPr>
          </a:p>
          <a:p>
            <a:r>
              <a:rPr lang="en-GB" sz="900" dirty="0" smtClean="0">
                <a:latin typeface="Arial"/>
                <a:cs typeface="Arial"/>
              </a:rPr>
              <a:t>Normal Operation Capacity 3000</a:t>
            </a:r>
            <a:r>
              <a:rPr lang="ta-IN" sz="900" dirty="0" smtClean="0">
                <a:latin typeface="Arial"/>
                <a:cs typeface="Arial"/>
              </a:rPr>
              <a:t> concurrent calls,</a:t>
            </a:r>
            <a:r>
              <a:rPr lang="en-GB" sz="900" dirty="0" smtClean="0">
                <a:latin typeface="Arial"/>
                <a:cs typeface="Arial"/>
              </a:rPr>
              <a:t> 30000 ext</a:t>
            </a:r>
            <a:r>
              <a:rPr lang="ta-IN" sz="900" dirty="0" smtClean="0">
                <a:latin typeface="Arial"/>
                <a:cs typeface="Arial"/>
              </a:rPr>
              <a:t>ensions</a:t>
            </a:r>
            <a:r>
              <a:rPr lang="en-GB" sz="900" dirty="0" smtClean="0">
                <a:latin typeface="Arial"/>
                <a:cs typeface="Arial"/>
              </a:rPr>
              <a:t> circa.</a:t>
            </a:r>
            <a:endParaRPr lang="ta-IN" sz="900" dirty="0" smtClean="0">
              <a:latin typeface="Arial"/>
              <a:cs typeface="Arial"/>
            </a:endParaRPr>
          </a:p>
          <a:p>
            <a:r>
              <a:rPr lang="en-GB" sz="900" dirty="0" smtClean="0">
                <a:latin typeface="Arial"/>
                <a:cs typeface="Arial"/>
              </a:rPr>
              <a:t>Melbourne Failover Operation Capacity 50000 extensions.</a:t>
            </a:r>
            <a:endParaRPr lang="en-US" sz="900" dirty="0" smtClean="0">
              <a:latin typeface="Arial"/>
              <a:cs typeface="Arial"/>
            </a:endParaRPr>
          </a:p>
        </p:txBody>
      </p:sp>
      <p:sp>
        <p:nvSpPr>
          <p:cNvPr id="79" name="TextBox 78"/>
          <p:cNvSpPr txBox="1"/>
          <p:nvPr/>
        </p:nvSpPr>
        <p:spPr>
          <a:xfrm>
            <a:off x="25400" y="1868400"/>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80" name="TextBox 79"/>
          <p:cNvSpPr txBox="1"/>
          <p:nvPr/>
        </p:nvSpPr>
        <p:spPr>
          <a:xfrm>
            <a:off x="25400" y="2066400"/>
            <a:ext cx="584200" cy="138499"/>
          </a:xfrm>
          <a:prstGeom prst="rect">
            <a:avLst/>
          </a:prstGeom>
          <a:noFill/>
        </p:spPr>
        <p:txBody>
          <a:bodyPr wrap="square" lIns="0" tIns="0" rIns="0" bIns="0" rtlCol="0">
            <a:spAutoFit/>
          </a:bodyPr>
          <a:lstStyle/>
          <a:p>
            <a:r>
              <a:rPr lang="en-US" sz="900" b="1" dirty="0" smtClean="0">
                <a:solidFill>
                  <a:srgbClr val="008000"/>
                </a:solidFill>
              </a:rPr>
              <a:t>Node</a:t>
            </a:r>
            <a:r>
              <a:rPr lang="en-US" sz="900" b="1" dirty="0" smtClean="0">
                <a:solidFill>
                  <a:srgbClr val="FF0000"/>
                </a:solidFill>
              </a:rPr>
              <a:t> </a:t>
            </a:r>
            <a:r>
              <a:rPr lang="en-US" sz="900" b="1" dirty="0" smtClean="0">
                <a:solidFill>
                  <a:srgbClr val="008000"/>
                </a:solidFill>
              </a:rPr>
              <a:t>5</a:t>
            </a:r>
            <a:endParaRPr lang="en-US" sz="900" b="1" dirty="0">
              <a:solidFill>
                <a:srgbClr val="008000"/>
              </a:solidFill>
            </a:endParaRPr>
          </a:p>
        </p:txBody>
      </p:sp>
      <p:sp>
        <p:nvSpPr>
          <p:cNvPr id="81" name="TextBox 80"/>
          <p:cNvSpPr txBox="1"/>
          <p:nvPr/>
        </p:nvSpPr>
        <p:spPr>
          <a:xfrm>
            <a:off x="25400" y="2257200"/>
            <a:ext cx="584200" cy="138499"/>
          </a:xfrm>
          <a:prstGeom prst="rect">
            <a:avLst/>
          </a:prstGeom>
          <a:noFill/>
        </p:spPr>
        <p:txBody>
          <a:bodyPr wrap="square" lIns="0" tIns="0" rIns="0" bIns="0" rtlCol="0">
            <a:spAutoFit/>
          </a:bodyPr>
          <a:lstStyle/>
          <a:p>
            <a:r>
              <a:rPr lang="en-US" sz="900" b="1" dirty="0" smtClean="0">
                <a:solidFill>
                  <a:srgbClr val="008000"/>
                </a:solidFill>
              </a:rPr>
              <a:t>Node 6</a:t>
            </a:r>
            <a:endParaRPr lang="en-US" sz="900" b="1" dirty="0">
              <a:solidFill>
                <a:srgbClr val="008000"/>
              </a:solidFill>
            </a:endParaRPr>
          </a:p>
        </p:txBody>
      </p:sp>
      <p:sp>
        <p:nvSpPr>
          <p:cNvPr id="82" name="TextBox 81"/>
          <p:cNvSpPr txBox="1"/>
          <p:nvPr/>
        </p:nvSpPr>
        <p:spPr>
          <a:xfrm>
            <a:off x="25400" y="2438400"/>
            <a:ext cx="584200" cy="138499"/>
          </a:xfrm>
          <a:prstGeom prst="rect">
            <a:avLst/>
          </a:prstGeom>
          <a:noFill/>
        </p:spPr>
        <p:txBody>
          <a:bodyPr wrap="square" lIns="0" tIns="0" rIns="0" bIns="0" rtlCol="0">
            <a:spAutoFit/>
          </a:bodyPr>
          <a:lstStyle/>
          <a:p>
            <a:r>
              <a:rPr lang="en-US" sz="900" b="1" dirty="0" smtClean="0">
                <a:solidFill>
                  <a:srgbClr val="008000"/>
                </a:solidFill>
              </a:rPr>
              <a:t>Node 7</a:t>
            </a:r>
            <a:endParaRPr lang="en-US" sz="900" b="1" dirty="0">
              <a:solidFill>
                <a:srgbClr val="008000"/>
              </a:solidFill>
            </a:endParaRPr>
          </a:p>
        </p:txBody>
      </p:sp>
      <p:sp>
        <p:nvSpPr>
          <p:cNvPr id="83" name="TextBox 82"/>
          <p:cNvSpPr txBox="1"/>
          <p:nvPr/>
        </p:nvSpPr>
        <p:spPr>
          <a:xfrm>
            <a:off x="25400" y="2635200"/>
            <a:ext cx="5842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sp>
        <p:nvSpPr>
          <p:cNvPr id="84" name="TextBox 83"/>
          <p:cNvSpPr txBox="1"/>
          <p:nvPr/>
        </p:nvSpPr>
        <p:spPr>
          <a:xfrm>
            <a:off x="4488550" y="5772090"/>
            <a:ext cx="4140200" cy="507831"/>
          </a:xfrm>
          <a:prstGeom prst="rect">
            <a:avLst/>
          </a:prstGeom>
          <a:noFill/>
        </p:spPr>
        <p:txBody>
          <a:bodyPr wrap="square" rIns="0" rtlCol="0">
            <a:spAutoFit/>
          </a:bodyPr>
          <a:lstStyle/>
          <a:p>
            <a:pPr algn="r"/>
            <a:r>
              <a:rPr lang="ta-IN" sz="900" b="1" dirty="0" smtClean="0">
                <a:latin typeface="Arial"/>
                <a:cs typeface="Arial"/>
              </a:rPr>
              <a:t>New York</a:t>
            </a:r>
            <a:r>
              <a:rPr lang="en-GB" sz="900" dirty="0" smtClean="0">
                <a:latin typeface="Arial"/>
                <a:cs typeface="Arial"/>
              </a:rPr>
              <a:t> </a:t>
            </a:r>
            <a:endParaRPr lang="ta-IN" sz="900" dirty="0" smtClean="0">
              <a:latin typeface="Arial"/>
              <a:cs typeface="Arial"/>
            </a:endParaRPr>
          </a:p>
          <a:p>
            <a:pPr algn="r"/>
            <a:r>
              <a:rPr lang="en-GB" sz="900" dirty="0" smtClean="0">
                <a:latin typeface="Arial"/>
                <a:cs typeface="Arial"/>
              </a:rPr>
              <a:t>Normal Operation Capacity 2000</a:t>
            </a:r>
            <a:r>
              <a:rPr lang="ta-IN" sz="900" dirty="0" smtClean="0">
                <a:latin typeface="Arial"/>
                <a:cs typeface="Arial"/>
              </a:rPr>
              <a:t> concurrent calls</a:t>
            </a:r>
            <a:r>
              <a:rPr lang="en-GB" sz="900" dirty="0" smtClean="0">
                <a:latin typeface="Arial"/>
                <a:cs typeface="Arial"/>
              </a:rPr>
              <a:t> 20000 ext</a:t>
            </a:r>
            <a:r>
              <a:rPr lang="ta-IN" sz="900" dirty="0" smtClean="0">
                <a:latin typeface="Arial"/>
                <a:cs typeface="Arial"/>
              </a:rPr>
              <a:t>ensions</a:t>
            </a:r>
            <a:r>
              <a:rPr lang="en-GB" sz="900" dirty="0" smtClean="0">
                <a:latin typeface="Arial"/>
                <a:cs typeface="Arial"/>
              </a:rPr>
              <a:t> circa.</a:t>
            </a:r>
            <a:endParaRPr lang="ta-IN" sz="900" dirty="0" smtClean="0">
              <a:latin typeface="Arial"/>
              <a:cs typeface="Arial"/>
            </a:endParaRPr>
          </a:p>
          <a:p>
            <a:pPr algn="r"/>
            <a:r>
              <a:rPr lang="en-GB" sz="900" dirty="0" smtClean="0">
                <a:latin typeface="Arial"/>
                <a:cs typeface="Arial"/>
              </a:rPr>
              <a:t>Failover Operation Capacity 50000 extensions.</a:t>
            </a:r>
            <a:endParaRPr lang="en-US" sz="900" dirty="0">
              <a:latin typeface="Arial"/>
              <a:cs typeface="Arial"/>
            </a:endParaRPr>
          </a:p>
        </p:txBody>
      </p:sp>
      <p:pic>
        <p:nvPicPr>
          <p:cNvPr id="189" name="Picture 188" descr="vswitch-small.png"/>
          <p:cNvPicPr>
            <a:picLocks noChangeAspect="1"/>
          </p:cNvPicPr>
          <p:nvPr/>
        </p:nvPicPr>
        <p:blipFill>
          <a:blip r:embed="rId3"/>
          <a:stretch>
            <a:fillRect/>
          </a:stretch>
        </p:blipFill>
        <p:spPr>
          <a:xfrm>
            <a:off x="2148881" y="990600"/>
            <a:ext cx="914286" cy="466286"/>
          </a:xfrm>
          <a:prstGeom prst="rect">
            <a:avLst/>
          </a:prstGeom>
        </p:spPr>
      </p:pic>
      <p:pic>
        <p:nvPicPr>
          <p:cNvPr id="190" name="Picture 189" descr="vswitch-small.png"/>
          <p:cNvPicPr>
            <a:picLocks noChangeAspect="1"/>
          </p:cNvPicPr>
          <p:nvPr/>
        </p:nvPicPr>
        <p:blipFill>
          <a:blip r:embed="rId3"/>
          <a:stretch>
            <a:fillRect/>
          </a:stretch>
        </p:blipFill>
        <p:spPr>
          <a:xfrm>
            <a:off x="2148881" y="1828800"/>
            <a:ext cx="914286" cy="466286"/>
          </a:xfrm>
          <a:prstGeom prst="rect">
            <a:avLst/>
          </a:prstGeom>
        </p:spPr>
      </p:pic>
      <p:pic>
        <p:nvPicPr>
          <p:cNvPr id="191" name="Picture 190" descr="vswitch-small.png"/>
          <p:cNvPicPr>
            <a:picLocks noChangeAspect="1"/>
          </p:cNvPicPr>
          <p:nvPr/>
        </p:nvPicPr>
        <p:blipFill>
          <a:blip r:embed="rId3"/>
          <a:stretch>
            <a:fillRect/>
          </a:stretch>
        </p:blipFill>
        <p:spPr>
          <a:xfrm>
            <a:off x="5806481" y="990600"/>
            <a:ext cx="914286" cy="466286"/>
          </a:xfrm>
          <a:prstGeom prst="rect">
            <a:avLst/>
          </a:prstGeom>
        </p:spPr>
      </p:pic>
      <p:pic>
        <p:nvPicPr>
          <p:cNvPr id="192" name="Picture 191" descr="vswitch-small.png"/>
          <p:cNvPicPr>
            <a:picLocks noChangeAspect="1"/>
          </p:cNvPicPr>
          <p:nvPr/>
        </p:nvPicPr>
        <p:blipFill>
          <a:blip r:embed="rId3"/>
          <a:stretch>
            <a:fillRect/>
          </a:stretch>
        </p:blipFill>
        <p:spPr>
          <a:xfrm>
            <a:off x="5806481" y="1828800"/>
            <a:ext cx="914286" cy="466286"/>
          </a:xfrm>
          <a:prstGeom prst="rect">
            <a:avLst/>
          </a:prstGeom>
        </p:spPr>
      </p:pic>
      <p:sp>
        <p:nvSpPr>
          <p:cNvPr id="193" name="Right Brace 192"/>
          <p:cNvSpPr/>
          <p:nvPr/>
        </p:nvSpPr>
        <p:spPr>
          <a:xfrm>
            <a:off x="1905000" y="1047690"/>
            <a:ext cx="406400" cy="4742598"/>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00" name="Straight Arrow Connector 199"/>
          <p:cNvCxnSpPr/>
          <p:nvPr/>
        </p:nvCxnSpPr>
        <p:spPr>
          <a:xfrm rot="16200000" flipH="1">
            <a:off x="2535018" y="2627532"/>
            <a:ext cx="1476814" cy="5651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3" name="Straight Arrow Connector 202"/>
          <p:cNvCxnSpPr/>
          <p:nvPr/>
        </p:nvCxnSpPr>
        <p:spPr>
          <a:xfrm rot="16200000" flipH="1">
            <a:off x="2990100" y="3176998"/>
            <a:ext cx="561500" cy="49650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9" name="Straight Arrow Connector 208"/>
          <p:cNvCxnSpPr/>
          <p:nvPr/>
        </p:nvCxnSpPr>
        <p:spPr>
          <a:xfrm rot="5400000">
            <a:off x="5372102" y="2510987"/>
            <a:ext cx="914399" cy="48260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3" name="Straight Arrow Connector 212"/>
          <p:cNvCxnSpPr/>
          <p:nvPr/>
        </p:nvCxnSpPr>
        <p:spPr>
          <a:xfrm rot="10800000" flipV="1">
            <a:off x="5683162" y="3178801"/>
            <a:ext cx="235038" cy="1120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7" name="TextBox 216"/>
          <p:cNvSpPr txBox="1"/>
          <p:nvPr/>
        </p:nvSpPr>
        <p:spPr>
          <a:xfrm>
            <a:off x="2990850" y="1047691"/>
            <a:ext cx="742950" cy="276999"/>
          </a:xfrm>
          <a:prstGeom prst="rect">
            <a:avLst/>
          </a:prstGeom>
          <a:noFill/>
        </p:spPr>
        <p:txBody>
          <a:bodyPr wrap="square" rtlCol="0">
            <a:spAutoFit/>
          </a:bodyPr>
          <a:lstStyle/>
          <a:p>
            <a:r>
              <a:rPr lang="en-US" sz="1200" dirty="0" smtClean="0"/>
              <a:t>vSWITCH</a:t>
            </a:r>
            <a:endParaRPr lang="en-US" sz="1200" dirty="0"/>
          </a:p>
        </p:txBody>
      </p:sp>
      <p:sp>
        <p:nvSpPr>
          <p:cNvPr id="218" name="TextBox 217"/>
          <p:cNvSpPr txBox="1"/>
          <p:nvPr/>
        </p:nvSpPr>
        <p:spPr>
          <a:xfrm>
            <a:off x="2320925" y="2514600"/>
            <a:ext cx="742950" cy="276999"/>
          </a:xfrm>
          <a:prstGeom prst="rect">
            <a:avLst/>
          </a:prstGeom>
          <a:noFill/>
        </p:spPr>
        <p:txBody>
          <a:bodyPr wrap="square" rtlCol="0">
            <a:spAutoFit/>
          </a:bodyPr>
          <a:lstStyle/>
          <a:p>
            <a:r>
              <a:rPr lang="en-US" sz="1200" dirty="0" smtClean="0"/>
              <a:t>vSWITCH</a:t>
            </a:r>
            <a:endParaRPr lang="en-US" sz="1200" dirty="0"/>
          </a:p>
        </p:txBody>
      </p:sp>
      <p:sp>
        <p:nvSpPr>
          <p:cNvPr id="219" name="TextBox 218"/>
          <p:cNvSpPr txBox="1"/>
          <p:nvPr/>
        </p:nvSpPr>
        <p:spPr>
          <a:xfrm>
            <a:off x="6013450" y="2514600"/>
            <a:ext cx="742950" cy="276999"/>
          </a:xfrm>
          <a:prstGeom prst="rect">
            <a:avLst/>
          </a:prstGeom>
          <a:noFill/>
        </p:spPr>
        <p:txBody>
          <a:bodyPr wrap="square" rtlCol="0">
            <a:spAutoFit/>
          </a:bodyPr>
          <a:lstStyle/>
          <a:p>
            <a:r>
              <a:rPr lang="en-US" sz="1200" dirty="0" smtClean="0"/>
              <a:t>vSWITCH</a:t>
            </a:r>
            <a:endParaRPr lang="en-US" sz="1200" dirty="0"/>
          </a:p>
        </p:txBody>
      </p:sp>
      <p:sp>
        <p:nvSpPr>
          <p:cNvPr id="220" name="TextBox 219"/>
          <p:cNvSpPr txBox="1"/>
          <p:nvPr/>
        </p:nvSpPr>
        <p:spPr>
          <a:xfrm>
            <a:off x="5181600" y="1042600"/>
            <a:ext cx="742950" cy="276999"/>
          </a:xfrm>
          <a:prstGeom prst="rect">
            <a:avLst/>
          </a:prstGeom>
          <a:noFill/>
        </p:spPr>
        <p:txBody>
          <a:bodyPr wrap="square" rtlCol="0">
            <a:spAutoFit/>
          </a:bodyPr>
          <a:lstStyle/>
          <a:p>
            <a:r>
              <a:rPr lang="en-US" sz="1200" dirty="0" smtClean="0"/>
              <a:t>vSWITCH</a:t>
            </a:r>
            <a:endParaRPr lang="en-US" sz="1200" dirty="0"/>
          </a:p>
        </p:txBody>
      </p:sp>
      <p:sp>
        <p:nvSpPr>
          <p:cNvPr id="70" name="Rectangle 69"/>
          <p:cNvSpPr/>
          <p:nvPr/>
        </p:nvSpPr>
        <p:spPr>
          <a:xfrm>
            <a:off x="457200" y="28044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71" name="Rectangle 70"/>
          <p:cNvSpPr/>
          <p:nvPr/>
        </p:nvSpPr>
        <p:spPr>
          <a:xfrm>
            <a:off x="457200" y="31788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72" name="Rectangle 71"/>
          <p:cNvSpPr/>
          <p:nvPr/>
        </p:nvSpPr>
        <p:spPr>
          <a:xfrm>
            <a:off x="457200" y="33660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75" name="Rectangle 74"/>
          <p:cNvSpPr/>
          <p:nvPr/>
        </p:nvSpPr>
        <p:spPr>
          <a:xfrm>
            <a:off x="457200" y="3744000"/>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Cold Spare</a:t>
            </a:r>
            <a:endParaRPr lang="en-US" sz="900" dirty="0"/>
          </a:p>
        </p:txBody>
      </p:sp>
      <p:sp>
        <p:nvSpPr>
          <p:cNvPr id="78" name="Rectangle 77"/>
          <p:cNvSpPr/>
          <p:nvPr/>
        </p:nvSpPr>
        <p:spPr>
          <a:xfrm>
            <a:off x="457200" y="4122000"/>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Cold Spare</a:t>
            </a:r>
            <a:endParaRPr lang="en-US" sz="900" dirty="0"/>
          </a:p>
        </p:txBody>
      </p:sp>
      <p:sp>
        <p:nvSpPr>
          <p:cNvPr id="85" name="Rectangle 84"/>
          <p:cNvSpPr/>
          <p:nvPr/>
        </p:nvSpPr>
        <p:spPr>
          <a:xfrm>
            <a:off x="457200" y="43128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86" name="Rectangle 85"/>
          <p:cNvSpPr/>
          <p:nvPr/>
        </p:nvSpPr>
        <p:spPr>
          <a:xfrm>
            <a:off x="457200" y="45000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87" name="Rectangle 86"/>
          <p:cNvSpPr/>
          <p:nvPr/>
        </p:nvSpPr>
        <p:spPr>
          <a:xfrm>
            <a:off x="457200" y="46872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96" name="TextBox 95"/>
          <p:cNvSpPr txBox="1"/>
          <p:nvPr/>
        </p:nvSpPr>
        <p:spPr>
          <a:xfrm>
            <a:off x="25400" y="2819400"/>
            <a:ext cx="5842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97" name="TextBox 96"/>
          <p:cNvSpPr txBox="1"/>
          <p:nvPr/>
        </p:nvSpPr>
        <p:spPr>
          <a:xfrm>
            <a:off x="25400" y="3006000"/>
            <a:ext cx="584200" cy="138499"/>
          </a:xfrm>
          <a:prstGeom prst="rect">
            <a:avLst/>
          </a:prstGeom>
          <a:noFill/>
        </p:spPr>
        <p:txBody>
          <a:bodyPr wrap="square" lIns="0" tIns="0" rIns="0" bIns="0" rtlCol="0">
            <a:spAutoFit/>
          </a:bodyPr>
          <a:lstStyle/>
          <a:p>
            <a:r>
              <a:rPr lang="en-US" sz="900" b="1" dirty="0" smtClean="0">
                <a:solidFill>
                  <a:srgbClr val="FF0000"/>
                </a:solidFill>
              </a:rPr>
              <a:t>Node 10</a:t>
            </a:r>
            <a:endParaRPr lang="en-US" sz="900" b="1" dirty="0">
              <a:solidFill>
                <a:srgbClr val="FF0000"/>
              </a:solidFill>
            </a:endParaRPr>
          </a:p>
        </p:txBody>
      </p:sp>
      <p:sp>
        <p:nvSpPr>
          <p:cNvPr id="98" name="TextBox 97"/>
          <p:cNvSpPr txBox="1"/>
          <p:nvPr/>
        </p:nvSpPr>
        <p:spPr>
          <a:xfrm>
            <a:off x="25400" y="3200400"/>
            <a:ext cx="584200" cy="138499"/>
          </a:xfrm>
          <a:prstGeom prst="rect">
            <a:avLst/>
          </a:prstGeom>
          <a:noFill/>
        </p:spPr>
        <p:txBody>
          <a:bodyPr wrap="square" lIns="0" tIns="0" rIns="0" bIns="0" rtlCol="0">
            <a:spAutoFit/>
          </a:bodyPr>
          <a:lstStyle/>
          <a:p>
            <a:r>
              <a:rPr lang="en-US" sz="900" b="1" dirty="0" smtClean="0">
                <a:solidFill>
                  <a:srgbClr val="FF0000"/>
                </a:solidFill>
              </a:rPr>
              <a:t>Node 11</a:t>
            </a:r>
            <a:endParaRPr lang="en-US" sz="900" b="1" dirty="0">
              <a:solidFill>
                <a:srgbClr val="FF0000"/>
              </a:solidFill>
            </a:endParaRPr>
          </a:p>
        </p:txBody>
      </p:sp>
      <p:sp>
        <p:nvSpPr>
          <p:cNvPr id="99" name="TextBox 98"/>
          <p:cNvSpPr txBox="1"/>
          <p:nvPr/>
        </p:nvSpPr>
        <p:spPr>
          <a:xfrm>
            <a:off x="25400" y="3380400"/>
            <a:ext cx="584200" cy="138499"/>
          </a:xfrm>
          <a:prstGeom prst="rect">
            <a:avLst/>
          </a:prstGeom>
          <a:noFill/>
        </p:spPr>
        <p:txBody>
          <a:bodyPr wrap="square" lIns="0" tIns="0" rIns="0" bIns="0" rtlCol="0">
            <a:spAutoFit/>
          </a:bodyPr>
          <a:lstStyle/>
          <a:p>
            <a:r>
              <a:rPr lang="en-US" sz="900" b="1" dirty="0" smtClean="0">
                <a:solidFill>
                  <a:srgbClr val="FF0000"/>
                </a:solidFill>
              </a:rPr>
              <a:t>Node 12</a:t>
            </a:r>
            <a:endParaRPr lang="en-US" sz="900" b="1" dirty="0">
              <a:solidFill>
                <a:srgbClr val="FF0000"/>
              </a:solidFill>
            </a:endParaRPr>
          </a:p>
        </p:txBody>
      </p:sp>
      <p:sp>
        <p:nvSpPr>
          <p:cNvPr id="100" name="TextBox 99"/>
          <p:cNvSpPr txBox="1"/>
          <p:nvPr/>
        </p:nvSpPr>
        <p:spPr>
          <a:xfrm>
            <a:off x="25400" y="3574800"/>
            <a:ext cx="584200" cy="138499"/>
          </a:xfrm>
          <a:prstGeom prst="rect">
            <a:avLst/>
          </a:prstGeom>
          <a:noFill/>
        </p:spPr>
        <p:txBody>
          <a:bodyPr wrap="square" lIns="0" tIns="0" rIns="0" bIns="0" rtlCol="0">
            <a:spAutoFit/>
          </a:bodyPr>
          <a:lstStyle/>
          <a:p>
            <a:r>
              <a:rPr lang="en-US" sz="900" b="1" dirty="0" smtClean="0">
                <a:solidFill>
                  <a:srgbClr val="FF0000"/>
                </a:solidFill>
              </a:rPr>
              <a:t>Node 13</a:t>
            </a:r>
            <a:endParaRPr lang="en-US" sz="900" b="1" dirty="0">
              <a:solidFill>
                <a:srgbClr val="FF0000"/>
              </a:solidFill>
            </a:endParaRPr>
          </a:p>
        </p:txBody>
      </p:sp>
      <p:sp>
        <p:nvSpPr>
          <p:cNvPr id="101" name="TextBox 100"/>
          <p:cNvSpPr txBox="1"/>
          <p:nvPr/>
        </p:nvSpPr>
        <p:spPr>
          <a:xfrm>
            <a:off x="25400" y="3733800"/>
            <a:ext cx="584200" cy="138499"/>
          </a:xfrm>
          <a:prstGeom prst="rect">
            <a:avLst/>
          </a:prstGeom>
          <a:noFill/>
        </p:spPr>
        <p:txBody>
          <a:bodyPr wrap="square" lIns="0" tIns="0" rIns="0" bIns="0" rtlCol="0">
            <a:spAutoFit/>
          </a:bodyPr>
          <a:lstStyle/>
          <a:p>
            <a:r>
              <a:rPr lang="en-US" sz="900" b="1" dirty="0" smtClean="0">
                <a:solidFill>
                  <a:srgbClr val="3366FF"/>
                </a:solidFill>
              </a:rPr>
              <a:t>Node 14</a:t>
            </a:r>
            <a:endParaRPr lang="en-US" sz="900" b="1" dirty="0">
              <a:solidFill>
                <a:srgbClr val="3366FF"/>
              </a:solidFill>
            </a:endParaRPr>
          </a:p>
        </p:txBody>
      </p:sp>
      <p:sp>
        <p:nvSpPr>
          <p:cNvPr id="102" name="TextBox 101"/>
          <p:cNvSpPr txBox="1"/>
          <p:nvPr/>
        </p:nvSpPr>
        <p:spPr>
          <a:xfrm>
            <a:off x="25400" y="3945600"/>
            <a:ext cx="584200" cy="138499"/>
          </a:xfrm>
          <a:prstGeom prst="rect">
            <a:avLst/>
          </a:prstGeom>
          <a:noFill/>
        </p:spPr>
        <p:txBody>
          <a:bodyPr wrap="square" lIns="0" tIns="0" rIns="0" bIns="0" rtlCol="0">
            <a:spAutoFit/>
          </a:bodyPr>
          <a:lstStyle/>
          <a:p>
            <a:r>
              <a:rPr lang="en-US" sz="900" b="1" dirty="0" smtClean="0">
                <a:solidFill>
                  <a:srgbClr val="3366FF"/>
                </a:solidFill>
              </a:rPr>
              <a:t>Node 15</a:t>
            </a:r>
            <a:endParaRPr lang="en-US" sz="900" b="1" dirty="0">
              <a:solidFill>
                <a:srgbClr val="3366FF"/>
              </a:solidFill>
            </a:endParaRPr>
          </a:p>
        </p:txBody>
      </p:sp>
      <p:sp>
        <p:nvSpPr>
          <p:cNvPr id="103" name="TextBox 102"/>
          <p:cNvSpPr txBox="1"/>
          <p:nvPr/>
        </p:nvSpPr>
        <p:spPr>
          <a:xfrm>
            <a:off x="25400" y="4327200"/>
            <a:ext cx="584200" cy="138499"/>
          </a:xfrm>
          <a:prstGeom prst="rect">
            <a:avLst/>
          </a:prstGeom>
          <a:noFill/>
        </p:spPr>
        <p:txBody>
          <a:bodyPr wrap="square" lIns="0" tIns="0" rIns="0" bIns="0" rtlCol="0">
            <a:spAutoFit/>
          </a:bodyPr>
          <a:lstStyle/>
          <a:p>
            <a:r>
              <a:rPr lang="en-US" sz="900" b="1" dirty="0" smtClean="0"/>
              <a:t>Node 17</a:t>
            </a:r>
            <a:endParaRPr lang="en-US" sz="900" b="1" dirty="0"/>
          </a:p>
        </p:txBody>
      </p:sp>
      <p:sp>
        <p:nvSpPr>
          <p:cNvPr id="121" name="TextBox 120"/>
          <p:cNvSpPr txBox="1"/>
          <p:nvPr/>
        </p:nvSpPr>
        <p:spPr>
          <a:xfrm>
            <a:off x="2279650" y="3442900"/>
            <a:ext cx="742950" cy="276999"/>
          </a:xfrm>
          <a:prstGeom prst="rect">
            <a:avLst/>
          </a:prstGeom>
          <a:noFill/>
        </p:spPr>
        <p:txBody>
          <a:bodyPr wrap="square" rtlCol="0">
            <a:spAutoFit/>
          </a:bodyPr>
          <a:lstStyle/>
          <a:p>
            <a:r>
              <a:rPr lang="en-US" sz="1200" dirty="0" smtClean="0"/>
              <a:t>vSWITCH</a:t>
            </a:r>
            <a:endParaRPr lang="en-US" sz="1200" dirty="0"/>
          </a:p>
        </p:txBody>
      </p:sp>
      <p:sp>
        <p:nvSpPr>
          <p:cNvPr id="123" name="TextBox 122"/>
          <p:cNvSpPr txBox="1"/>
          <p:nvPr/>
        </p:nvSpPr>
        <p:spPr>
          <a:xfrm>
            <a:off x="5978525" y="3429000"/>
            <a:ext cx="742950" cy="276999"/>
          </a:xfrm>
          <a:prstGeom prst="rect">
            <a:avLst/>
          </a:prstGeom>
          <a:noFill/>
        </p:spPr>
        <p:txBody>
          <a:bodyPr wrap="square" rtlCol="0">
            <a:spAutoFit/>
          </a:bodyPr>
          <a:lstStyle/>
          <a:p>
            <a:r>
              <a:rPr lang="en-US" sz="1200" dirty="0" smtClean="0"/>
              <a:t>vSWITCH</a:t>
            </a:r>
            <a:endParaRPr lang="en-US" sz="1200" dirty="0"/>
          </a:p>
        </p:txBody>
      </p:sp>
      <p:sp>
        <p:nvSpPr>
          <p:cNvPr id="125" name="TextBox 124"/>
          <p:cNvSpPr txBox="1"/>
          <p:nvPr/>
        </p:nvSpPr>
        <p:spPr>
          <a:xfrm>
            <a:off x="2320925" y="5057001"/>
            <a:ext cx="742950" cy="276999"/>
          </a:xfrm>
          <a:prstGeom prst="rect">
            <a:avLst/>
          </a:prstGeom>
          <a:noFill/>
        </p:spPr>
        <p:txBody>
          <a:bodyPr wrap="square" rtlCol="0">
            <a:spAutoFit/>
          </a:bodyPr>
          <a:lstStyle/>
          <a:p>
            <a:r>
              <a:rPr lang="en-US" sz="1200" dirty="0" smtClean="0"/>
              <a:t>vSWITCH</a:t>
            </a:r>
            <a:endParaRPr lang="en-US" sz="1200" dirty="0"/>
          </a:p>
        </p:txBody>
      </p:sp>
      <p:sp>
        <p:nvSpPr>
          <p:cNvPr id="127" name="TextBox 126"/>
          <p:cNvSpPr txBox="1"/>
          <p:nvPr/>
        </p:nvSpPr>
        <p:spPr>
          <a:xfrm>
            <a:off x="5978525" y="4267200"/>
            <a:ext cx="742950" cy="276999"/>
          </a:xfrm>
          <a:prstGeom prst="rect">
            <a:avLst/>
          </a:prstGeom>
          <a:noFill/>
        </p:spPr>
        <p:txBody>
          <a:bodyPr wrap="square" rtlCol="0">
            <a:spAutoFit/>
          </a:bodyPr>
          <a:lstStyle/>
          <a:p>
            <a:r>
              <a:rPr lang="en-US" sz="1200" dirty="0" smtClean="0"/>
              <a:t>vSWITCH</a:t>
            </a:r>
            <a:endParaRPr lang="en-US" sz="1200" dirty="0"/>
          </a:p>
        </p:txBody>
      </p:sp>
      <p:cxnSp>
        <p:nvCxnSpPr>
          <p:cNvPr id="146" name="Straight Arrow Connector 145"/>
          <p:cNvCxnSpPr/>
          <p:nvPr/>
        </p:nvCxnSpPr>
        <p:spPr>
          <a:xfrm flipV="1">
            <a:off x="3048000" y="3810000"/>
            <a:ext cx="457200" cy="32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9" name="Straight Arrow Connector 148"/>
          <p:cNvCxnSpPr/>
          <p:nvPr/>
        </p:nvCxnSpPr>
        <p:spPr>
          <a:xfrm rot="5400000" flipH="1" flipV="1">
            <a:off x="2862520" y="3906584"/>
            <a:ext cx="690862" cy="62229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5" name="Straight Arrow Connector 154"/>
          <p:cNvCxnSpPr/>
          <p:nvPr/>
        </p:nvCxnSpPr>
        <p:spPr>
          <a:xfrm rot="16200000" flipV="1">
            <a:off x="5568125" y="3485774"/>
            <a:ext cx="413201" cy="2996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9" name="Straight Arrow Connector 158"/>
          <p:cNvCxnSpPr/>
          <p:nvPr/>
        </p:nvCxnSpPr>
        <p:spPr>
          <a:xfrm rot="16200000" flipV="1">
            <a:off x="5135055" y="3856551"/>
            <a:ext cx="1257125" cy="42982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2" name="Rectangle 161"/>
          <p:cNvSpPr/>
          <p:nvPr/>
        </p:nvSpPr>
        <p:spPr>
          <a:xfrm>
            <a:off x="457200" y="62280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163" name="TextBox 162"/>
          <p:cNvSpPr txBox="1"/>
          <p:nvPr/>
        </p:nvSpPr>
        <p:spPr>
          <a:xfrm>
            <a:off x="25400" y="6338501"/>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164" name="Rectangle 163"/>
          <p:cNvSpPr/>
          <p:nvPr/>
        </p:nvSpPr>
        <p:spPr>
          <a:xfrm>
            <a:off x="457200" y="65532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165" name="TextBox 164"/>
          <p:cNvSpPr txBox="1"/>
          <p:nvPr/>
        </p:nvSpPr>
        <p:spPr>
          <a:xfrm>
            <a:off x="25400" y="6588000"/>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sp>
        <p:nvSpPr>
          <p:cNvPr id="170" name="TextBox 169"/>
          <p:cNvSpPr txBox="1"/>
          <p:nvPr/>
        </p:nvSpPr>
        <p:spPr>
          <a:xfrm>
            <a:off x="3222950" y="6649555"/>
            <a:ext cx="3025450" cy="153888"/>
          </a:xfrm>
          <a:prstGeom prst="rect">
            <a:avLst/>
          </a:prstGeom>
          <a:noFill/>
        </p:spPr>
        <p:txBody>
          <a:bodyPr wrap="square" lIns="0" tIns="0" rIns="0" bIns="0" rtlCol="0">
            <a:spAutoFit/>
          </a:bodyPr>
          <a:lstStyle/>
          <a:p>
            <a:r>
              <a:rPr lang="en-US" sz="1000" dirty="0"/>
              <a:t>Switch 2 is a backup for the Switch 1 in case of failure.</a:t>
            </a:r>
          </a:p>
        </p:txBody>
      </p:sp>
      <p:sp>
        <p:nvSpPr>
          <p:cNvPr id="128" name="Rectangle 127"/>
          <p:cNvSpPr/>
          <p:nvPr/>
        </p:nvSpPr>
        <p:spPr>
          <a:xfrm>
            <a:off x="457200" y="2055600"/>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129" name="Rectangle 128"/>
          <p:cNvSpPr/>
          <p:nvPr/>
        </p:nvSpPr>
        <p:spPr>
          <a:xfrm>
            <a:off x="457200" y="29916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130" name="Rectangle 129"/>
          <p:cNvSpPr/>
          <p:nvPr/>
        </p:nvSpPr>
        <p:spPr>
          <a:xfrm>
            <a:off x="457200" y="3553200"/>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131" name="Rectangle 130"/>
          <p:cNvSpPr/>
          <p:nvPr/>
        </p:nvSpPr>
        <p:spPr>
          <a:xfrm>
            <a:off x="457200" y="3931200"/>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Cold Spare</a:t>
            </a:r>
            <a:endParaRPr lang="en-US" sz="900" dirty="0"/>
          </a:p>
        </p:txBody>
      </p:sp>
      <p:sp>
        <p:nvSpPr>
          <p:cNvPr id="132" name="Rectangle 131"/>
          <p:cNvSpPr/>
          <p:nvPr/>
        </p:nvSpPr>
        <p:spPr>
          <a:xfrm>
            <a:off x="457200" y="48708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133" name="Rectangle 132"/>
          <p:cNvSpPr/>
          <p:nvPr/>
        </p:nvSpPr>
        <p:spPr>
          <a:xfrm>
            <a:off x="457200" y="50580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134" name="Rectangle 133"/>
          <p:cNvSpPr/>
          <p:nvPr/>
        </p:nvSpPr>
        <p:spPr>
          <a:xfrm>
            <a:off x="457200" y="52452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135" name="Rectangle 134"/>
          <p:cNvSpPr/>
          <p:nvPr/>
        </p:nvSpPr>
        <p:spPr>
          <a:xfrm>
            <a:off x="457200" y="54324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136" name="Rectangle 135"/>
          <p:cNvSpPr/>
          <p:nvPr/>
        </p:nvSpPr>
        <p:spPr>
          <a:xfrm>
            <a:off x="457200" y="56196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137" name="TextBox 136"/>
          <p:cNvSpPr txBox="1"/>
          <p:nvPr/>
        </p:nvSpPr>
        <p:spPr>
          <a:xfrm>
            <a:off x="25400" y="4136400"/>
            <a:ext cx="584200" cy="138499"/>
          </a:xfrm>
          <a:prstGeom prst="rect">
            <a:avLst/>
          </a:prstGeom>
          <a:noFill/>
        </p:spPr>
        <p:txBody>
          <a:bodyPr wrap="square" lIns="0" tIns="0" rIns="0" bIns="0" rtlCol="0">
            <a:spAutoFit/>
          </a:bodyPr>
          <a:lstStyle/>
          <a:p>
            <a:r>
              <a:rPr lang="en-US" sz="900" b="1" dirty="0" smtClean="0">
                <a:solidFill>
                  <a:srgbClr val="3366FF"/>
                </a:solidFill>
              </a:rPr>
              <a:t>Node 16</a:t>
            </a:r>
            <a:endParaRPr lang="en-US" sz="900" b="1" dirty="0">
              <a:solidFill>
                <a:srgbClr val="3366FF"/>
              </a:solidFill>
            </a:endParaRPr>
          </a:p>
        </p:txBody>
      </p:sp>
      <p:sp>
        <p:nvSpPr>
          <p:cNvPr id="138" name="TextBox 137"/>
          <p:cNvSpPr txBox="1"/>
          <p:nvPr/>
        </p:nvSpPr>
        <p:spPr>
          <a:xfrm>
            <a:off x="25400" y="4518000"/>
            <a:ext cx="584200" cy="138499"/>
          </a:xfrm>
          <a:prstGeom prst="rect">
            <a:avLst/>
          </a:prstGeom>
          <a:noFill/>
        </p:spPr>
        <p:txBody>
          <a:bodyPr wrap="square" lIns="0" tIns="0" rIns="0" bIns="0" rtlCol="0">
            <a:spAutoFit/>
          </a:bodyPr>
          <a:lstStyle/>
          <a:p>
            <a:r>
              <a:rPr lang="en-US" sz="900" b="1" dirty="0" smtClean="0"/>
              <a:t>Node 18</a:t>
            </a:r>
            <a:endParaRPr lang="en-US" sz="900" b="1" dirty="0"/>
          </a:p>
        </p:txBody>
      </p:sp>
      <p:sp>
        <p:nvSpPr>
          <p:cNvPr id="139" name="TextBox 138"/>
          <p:cNvSpPr txBox="1"/>
          <p:nvPr/>
        </p:nvSpPr>
        <p:spPr>
          <a:xfrm>
            <a:off x="25400" y="4700025"/>
            <a:ext cx="584200" cy="138499"/>
          </a:xfrm>
          <a:prstGeom prst="rect">
            <a:avLst/>
          </a:prstGeom>
          <a:noFill/>
        </p:spPr>
        <p:txBody>
          <a:bodyPr wrap="square" lIns="0" tIns="0" rIns="0" bIns="0" rtlCol="0">
            <a:spAutoFit/>
          </a:bodyPr>
          <a:lstStyle/>
          <a:p>
            <a:r>
              <a:rPr lang="en-US" sz="900" b="1" dirty="0" smtClean="0"/>
              <a:t>Node 19</a:t>
            </a:r>
            <a:endParaRPr lang="en-US" sz="900" b="1" dirty="0"/>
          </a:p>
        </p:txBody>
      </p:sp>
      <p:sp>
        <p:nvSpPr>
          <p:cNvPr id="140" name="TextBox 139"/>
          <p:cNvSpPr txBox="1"/>
          <p:nvPr/>
        </p:nvSpPr>
        <p:spPr>
          <a:xfrm>
            <a:off x="25200" y="4881600"/>
            <a:ext cx="584200" cy="138499"/>
          </a:xfrm>
          <a:prstGeom prst="rect">
            <a:avLst/>
          </a:prstGeom>
          <a:noFill/>
        </p:spPr>
        <p:txBody>
          <a:bodyPr wrap="square" lIns="0" tIns="0" rIns="0" bIns="0" rtlCol="0">
            <a:spAutoFit/>
          </a:bodyPr>
          <a:lstStyle/>
          <a:p>
            <a:r>
              <a:rPr lang="en-US" sz="900" b="1" dirty="0" smtClean="0"/>
              <a:t>Node 20</a:t>
            </a:r>
            <a:endParaRPr lang="en-US" sz="900" b="1" dirty="0"/>
          </a:p>
        </p:txBody>
      </p:sp>
      <p:sp>
        <p:nvSpPr>
          <p:cNvPr id="141" name="TextBox 140"/>
          <p:cNvSpPr txBox="1"/>
          <p:nvPr/>
        </p:nvSpPr>
        <p:spPr>
          <a:xfrm>
            <a:off x="25200" y="5076000"/>
            <a:ext cx="584200" cy="138499"/>
          </a:xfrm>
          <a:prstGeom prst="rect">
            <a:avLst/>
          </a:prstGeom>
          <a:noFill/>
        </p:spPr>
        <p:txBody>
          <a:bodyPr wrap="square" lIns="0" tIns="0" rIns="0" bIns="0" rtlCol="0">
            <a:spAutoFit/>
          </a:bodyPr>
          <a:lstStyle/>
          <a:p>
            <a:r>
              <a:rPr lang="en-US" sz="900" b="1" dirty="0" smtClean="0"/>
              <a:t>Node 21</a:t>
            </a:r>
            <a:endParaRPr lang="en-US" sz="900" b="1" dirty="0"/>
          </a:p>
        </p:txBody>
      </p:sp>
      <p:sp>
        <p:nvSpPr>
          <p:cNvPr id="142" name="TextBox 141"/>
          <p:cNvSpPr txBox="1"/>
          <p:nvPr/>
        </p:nvSpPr>
        <p:spPr>
          <a:xfrm>
            <a:off x="25200" y="5256000"/>
            <a:ext cx="584200" cy="138499"/>
          </a:xfrm>
          <a:prstGeom prst="rect">
            <a:avLst/>
          </a:prstGeom>
          <a:noFill/>
        </p:spPr>
        <p:txBody>
          <a:bodyPr wrap="square" lIns="0" tIns="0" rIns="0" bIns="0" rtlCol="0">
            <a:spAutoFit/>
          </a:bodyPr>
          <a:lstStyle/>
          <a:p>
            <a:r>
              <a:rPr lang="en-US" sz="900" b="1" dirty="0" smtClean="0"/>
              <a:t>Node 22</a:t>
            </a:r>
            <a:endParaRPr lang="en-US" sz="900" b="1" dirty="0"/>
          </a:p>
        </p:txBody>
      </p:sp>
      <p:sp>
        <p:nvSpPr>
          <p:cNvPr id="143" name="TextBox 142"/>
          <p:cNvSpPr txBox="1"/>
          <p:nvPr/>
        </p:nvSpPr>
        <p:spPr>
          <a:xfrm>
            <a:off x="25200" y="5450400"/>
            <a:ext cx="584200" cy="138499"/>
          </a:xfrm>
          <a:prstGeom prst="rect">
            <a:avLst/>
          </a:prstGeom>
          <a:noFill/>
        </p:spPr>
        <p:txBody>
          <a:bodyPr wrap="square" lIns="0" tIns="0" rIns="0" bIns="0" rtlCol="0">
            <a:spAutoFit/>
          </a:bodyPr>
          <a:lstStyle/>
          <a:p>
            <a:r>
              <a:rPr lang="en-US" sz="900" b="1" dirty="0" smtClean="0"/>
              <a:t>Node 23</a:t>
            </a:r>
            <a:endParaRPr lang="en-US" sz="900" b="1" dirty="0"/>
          </a:p>
        </p:txBody>
      </p:sp>
      <p:sp>
        <p:nvSpPr>
          <p:cNvPr id="144" name="TextBox 143"/>
          <p:cNvSpPr txBox="1"/>
          <p:nvPr/>
        </p:nvSpPr>
        <p:spPr>
          <a:xfrm>
            <a:off x="25400" y="5633591"/>
            <a:ext cx="584200" cy="138499"/>
          </a:xfrm>
          <a:prstGeom prst="rect">
            <a:avLst/>
          </a:prstGeom>
          <a:noFill/>
        </p:spPr>
        <p:txBody>
          <a:bodyPr wrap="square" lIns="0" tIns="0" rIns="0" bIns="0" rtlCol="0">
            <a:spAutoFit/>
          </a:bodyPr>
          <a:lstStyle/>
          <a:p>
            <a:r>
              <a:rPr lang="en-US" sz="900" b="1" dirty="0" smtClean="0"/>
              <a:t>Node 24</a:t>
            </a:r>
            <a:endParaRPr lang="en-US" sz="900" b="1" dirty="0"/>
          </a:p>
        </p:txBody>
      </p:sp>
      <p:sp>
        <p:nvSpPr>
          <p:cNvPr id="243" name="Rectangle 242"/>
          <p:cNvSpPr/>
          <p:nvPr/>
        </p:nvSpPr>
        <p:spPr>
          <a:xfrm>
            <a:off x="7200000" y="1047691"/>
            <a:ext cx="1428750" cy="426720"/>
          </a:xfrm>
          <a:prstGeom prst="rect">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ta-IN" sz="900" dirty="0" smtClean="0"/>
              <a:t>Secondary Controller</a:t>
            </a:r>
            <a:endParaRPr lang="en-US" sz="900" dirty="0"/>
          </a:p>
        </p:txBody>
      </p:sp>
      <p:sp>
        <p:nvSpPr>
          <p:cNvPr id="244" name="Rectangle 243"/>
          <p:cNvSpPr/>
          <p:nvPr/>
        </p:nvSpPr>
        <p:spPr>
          <a:xfrm>
            <a:off x="7200000" y="14940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245" name="Rectangle 244"/>
          <p:cNvSpPr/>
          <p:nvPr/>
        </p:nvSpPr>
        <p:spPr>
          <a:xfrm>
            <a:off x="7200000" y="16812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246" name="Rectangle 245"/>
          <p:cNvSpPr/>
          <p:nvPr/>
        </p:nvSpPr>
        <p:spPr>
          <a:xfrm>
            <a:off x="7200000" y="18684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247" name="Rectangle 246"/>
          <p:cNvSpPr/>
          <p:nvPr/>
        </p:nvSpPr>
        <p:spPr>
          <a:xfrm>
            <a:off x="7200000" y="22428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48" name="Rectangle 247"/>
          <p:cNvSpPr/>
          <p:nvPr/>
        </p:nvSpPr>
        <p:spPr>
          <a:xfrm>
            <a:off x="7200000" y="24300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49" name="Rectangle 248"/>
          <p:cNvSpPr/>
          <p:nvPr/>
        </p:nvSpPr>
        <p:spPr>
          <a:xfrm>
            <a:off x="7200000" y="26172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50" name="TextBox 249"/>
          <p:cNvSpPr txBox="1"/>
          <p:nvPr/>
        </p:nvSpPr>
        <p:spPr>
          <a:xfrm>
            <a:off x="8712200" y="1195201"/>
            <a:ext cx="584200" cy="138499"/>
          </a:xfrm>
          <a:prstGeom prst="rect">
            <a:avLst/>
          </a:prstGeom>
          <a:noFill/>
        </p:spPr>
        <p:txBody>
          <a:bodyPr wrap="square" lIns="0" tIns="0" rIns="0" bIns="0" rtlCol="0">
            <a:spAutoFit/>
          </a:bodyPr>
          <a:lstStyle/>
          <a:p>
            <a:r>
              <a:rPr lang="en-US" sz="900" b="1" dirty="0" smtClean="0">
                <a:solidFill>
                  <a:srgbClr val="660066"/>
                </a:solidFill>
              </a:rPr>
              <a:t>Node 1</a:t>
            </a:r>
            <a:endParaRPr lang="en-US" sz="900" b="1" dirty="0">
              <a:solidFill>
                <a:srgbClr val="660066"/>
              </a:solidFill>
            </a:endParaRPr>
          </a:p>
        </p:txBody>
      </p:sp>
      <p:sp>
        <p:nvSpPr>
          <p:cNvPr id="251" name="TextBox 250"/>
          <p:cNvSpPr txBox="1"/>
          <p:nvPr/>
        </p:nvSpPr>
        <p:spPr>
          <a:xfrm>
            <a:off x="8712200" y="1504801"/>
            <a:ext cx="584200" cy="138499"/>
          </a:xfrm>
          <a:prstGeom prst="rect">
            <a:avLst/>
          </a:prstGeom>
          <a:noFill/>
        </p:spPr>
        <p:txBody>
          <a:bodyPr wrap="square" lIns="0" tIns="0" rIns="0" bIns="0" rtlCol="0">
            <a:spAutoFit/>
          </a:bodyPr>
          <a:lstStyle/>
          <a:p>
            <a:r>
              <a:rPr lang="en-US" sz="900" b="1" dirty="0" smtClean="0">
                <a:solidFill>
                  <a:srgbClr val="008000"/>
                </a:solidFill>
              </a:rPr>
              <a:t>Node 2</a:t>
            </a:r>
            <a:endParaRPr lang="en-US" sz="900" b="1" dirty="0">
              <a:solidFill>
                <a:srgbClr val="008000"/>
              </a:solidFill>
            </a:endParaRPr>
          </a:p>
        </p:txBody>
      </p:sp>
      <p:sp>
        <p:nvSpPr>
          <p:cNvPr id="252" name="TextBox 251"/>
          <p:cNvSpPr txBox="1"/>
          <p:nvPr/>
        </p:nvSpPr>
        <p:spPr>
          <a:xfrm>
            <a:off x="8712000" y="1684801"/>
            <a:ext cx="584200" cy="138499"/>
          </a:xfrm>
          <a:prstGeom prst="rect">
            <a:avLst/>
          </a:prstGeom>
          <a:noFill/>
        </p:spPr>
        <p:txBody>
          <a:bodyPr wrap="square" lIns="0" tIns="0" rIns="0" bIns="0" rtlCol="0">
            <a:spAutoFit/>
          </a:bodyPr>
          <a:lstStyle/>
          <a:p>
            <a:r>
              <a:rPr lang="en-US" sz="900" b="1" dirty="0" smtClean="0">
                <a:solidFill>
                  <a:srgbClr val="008000"/>
                </a:solidFill>
              </a:rPr>
              <a:t>Node 3</a:t>
            </a:r>
            <a:endParaRPr lang="en-US" sz="900" b="1" dirty="0">
              <a:solidFill>
                <a:srgbClr val="008000"/>
              </a:solidFill>
            </a:endParaRPr>
          </a:p>
        </p:txBody>
      </p:sp>
      <p:sp>
        <p:nvSpPr>
          <p:cNvPr id="253" name="TextBox 252"/>
          <p:cNvSpPr txBox="1"/>
          <p:nvPr/>
        </p:nvSpPr>
        <p:spPr>
          <a:xfrm>
            <a:off x="8712200" y="1868401"/>
            <a:ext cx="584200" cy="138499"/>
          </a:xfrm>
          <a:prstGeom prst="rect">
            <a:avLst/>
          </a:prstGeom>
          <a:noFill/>
        </p:spPr>
        <p:txBody>
          <a:bodyPr wrap="square" lIns="0" tIns="0" rIns="0" bIns="0" rtlCol="0">
            <a:spAutoFit/>
          </a:bodyPr>
          <a:lstStyle/>
          <a:p>
            <a:r>
              <a:rPr lang="en-US" sz="900" b="1" dirty="0" smtClean="0">
                <a:solidFill>
                  <a:srgbClr val="008000"/>
                </a:solidFill>
              </a:rPr>
              <a:t>Node 4</a:t>
            </a:r>
            <a:endParaRPr lang="en-US" sz="900" b="1" dirty="0">
              <a:solidFill>
                <a:srgbClr val="008000"/>
              </a:solidFill>
            </a:endParaRPr>
          </a:p>
        </p:txBody>
      </p:sp>
      <p:sp>
        <p:nvSpPr>
          <p:cNvPr id="254" name="TextBox 253"/>
          <p:cNvSpPr txBox="1"/>
          <p:nvPr/>
        </p:nvSpPr>
        <p:spPr>
          <a:xfrm>
            <a:off x="8712200" y="2066401"/>
            <a:ext cx="584200" cy="138499"/>
          </a:xfrm>
          <a:prstGeom prst="rect">
            <a:avLst/>
          </a:prstGeom>
          <a:noFill/>
        </p:spPr>
        <p:txBody>
          <a:bodyPr wrap="square" lIns="0" tIns="0" rIns="0" bIns="0" rtlCol="0">
            <a:spAutoFit/>
          </a:bodyPr>
          <a:lstStyle/>
          <a:p>
            <a:r>
              <a:rPr lang="en-US" sz="900" b="1" dirty="0" smtClean="0">
                <a:solidFill>
                  <a:srgbClr val="008000"/>
                </a:solidFill>
              </a:rPr>
              <a:t>Node</a:t>
            </a:r>
            <a:r>
              <a:rPr lang="en-US" sz="900" b="1" dirty="0" smtClean="0">
                <a:solidFill>
                  <a:srgbClr val="FF0000"/>
                </a:solidFill>
              </a:rPr>
              <a:t> </a:t>
            </a:r>
            <a:r>
              <a:rPr lang="en-US" sz="900" b="1" dirty="0" smtClean="0">
                <a:solidFill>
                  <a:srgbClr val="008000"/>
                </a:solidFill>
              </a:rPr>
              <a:t>5</a:t>
            </a:r>
            <a:endParaRPr lang="en-US" sz="900" b="1" dirty="0">
              <a:solidFill>
                <a:srgbClr val="008000"/>
              </a:solidFill>
            </a:endParaRPr>
          </a:p>
        </p:txBody>
      </p:sp>
      <p:sp>
        <p:nvSpPr>
          <p:cNvPr id="255" name="TextBox 254"/>
          <p:cNvSpPr txBox="1"/>
          <p:nvPr/>
        </p:nvSpPr>
        <p:spPr>
          <a:xfrm>
            <a:off x="8712200" y="2257201"/>
            <a:ext cx="584200" cy="138499"/>
          </a:xfrm>
          <a:prstGeom prst="rect">
            <a:avLst/>
          </a:prstGeom>
          <a:noFill/>
        </p:spPr>
        <p:txBody>
          <a:bodyPr wrap="square" lIns="0" tIns="0" rIns="0" bIns="0" rtlCol="0">
            <a:spAutoFit/>
          </a:bodyPr>
          <a:lstStyle/>
          <a:p>
            <a:r>
              <a:rPr lang="en-US" sz="900" b="1" dirty="0" smtClean="0">
                <a:solidFill>
                  <a:srgbClr val="FF0000"/>
                </a:solidFill>
              </a:rPr>
              <a:t>Node 6</a:t>
            </a:r>
            <a:endParaRPr lang="en-US" sz="900" b="1" dirty="0">
              <a:solidFill>
                <a:srgbClr val="FF0000"/>
              </a:solidFill>
            </a:endParaRPr>
          </a:p>
        </p:txBody>
      </p:sp>
      <p:sp>
        <p:nvSpPr>
          <p:cNvPr id="256" name="TextBox 255"/>
          <p:cNvSpPr txBox="1"/>
          <p:nvPr/>
        </p:nvSpPr>
        <p:spPr>
          <a:xfrm>
            <a:off x="8712200" y="2438401"/>
            <a:ext cx="584200" cy="138499"/>
          </a:xfrm>
          <a:prstGeom prst="rect">
            <a:avLst/>
          </a:prstGeom>
          <a:noFill/>
        </p:spPr>
        <p:txBody>
          <a:bodyPr wrap="square" lIns="0" tIns="0" rIns="0" bIns="0" rtlCol="0">
            <a:spAutoFit/>
          </a:bodyPr>
          <a:lstStyle/>
          <a:p>
            <a:r>
              <a:rPr lang="en-US" sz="900" b="1" dirty="0" smtClean="0">
                <a:solidFill>
                  <a:srgbClr val="FF0000"/>
                </a:solidFill>
              </a:rPr>
              <a:t>Node 7</a:t>
            </a:r>
            <a:endParaRPr lang="en-US" sz="900" b="1" dirty="0">
              <a:solidFill>
                <a:srgbClr val="FF0000"/>
              </a:solidFill>
            </a:endParaRPr>
          </a:p>
        </p:txBody>
      </p:sp>
      <p:sp>
        <p:nvSpPr>
          <p:cNvPr id="257" name="TextBox 256"/>
          <p:cNvSpPr txBox="1"/>
          <p:nvPr/>
        </p:nvSpPr>
        <p:spPr>
          <a:xfrm>
            <a:off x="8712200" y="2635201"/>
            <a:ext cx="584200" cy="138499"/>
          </a:xfrm>
          <a:prstGeom prst="rect">
            <a:avLst/>
          </a:prstGeom>
          <a:noFill/>
        </p:spPr>
        <p:txBody>
          <a:bodyPr wrap="square" lIns="0" tIns="0" rIns="0" bIns="0" rtlCol="0">
            <a:spAutoFit/>
          </a:bodyPr>
          <a:lstStyle/>
          <a:p>
            <a:r>
              <a:rPr lang="en-US" sz="900" b="1" dirty="0" smtClean="0">
                <a:solidFill>
                  <a:srgbClr val="FF0000"/>
                </a:solidFill>
              </a:rPr>
              <a:t>Node 8</a:t>
            </a:r>
            <a:endParaRPr lang="en-US" sz="900" b="1" dirty="0">
              <a:solidFill>
                <a:srgbClr val="FF0000"/>
              </a:solidFill>
            </a:endParaRPr>
          </a:p>
        </p:txBody>
      </p:sp>
      <p:sp>
        <p:nvSpPr>
          <p:cNvPr id="258" name="Rectangle 257"/>
          <p:cNvSpPr/>
          <p:nvPr/>
        </p:nvSpPr>
        <p:spPr>
          <a:xfrm>
            <a:off x="7200000" y="28044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59" name="Rectangle 258"/>
          <p:cNvSpPr/>
          <p:nvPr/>
        </p:nvSpPr>
        <p:spPr>
          <a:xfrm>
            <a:off x="7200000" y="31788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60" name="Rectangle 259"/>
          <p:cNvSpPr/>
          <p:nvPr/>
        </p:nvSpPr>
        <p:spPr>
          <a:xfrm>
            <a:off x="7200000" y="33660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61" name="Rectangle 260"/>
          <p:cNvSpPr/>
          <p:nvPr/>
        </p:nvSpPr>
        <p:spPr>
          <a:xfrm>
            <a:off x="7200000" y="3744001"/>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Cold Spare</a:t>
            </a:r>
            <a:endParaRPr lang="en-US" sz="900" dirty="0"/>
          </a:p>
        </p:txBody>
      </p:sp>
      <p:sp>
        <p:nvSpPr>
          <p:cNvPr id="262" name="Rectangle 261"/>
          <p:cNvSpPr/>
          <p:nvPr/>
        </p:nvSpPr>
        <p:spPr>
          <a:xfrm>
            <a:off x="7200000" y="4122001"/>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Cold Spare</a:t>
            </a:r>
            <a:endParaRPr lang="en-US" sz="900" dirty="0"/>
          </a:p>
        </p:txBody>
      </p:sp>
      <p:sp>
        <p:nvSpPr>
          <p:cNvPr id="263" name="Rectangle 262"/>
          <p:cNvSpPr/>
          <p:nvPr/>
        </p:nvSpPr>
        <p:spPr>
          <a:xfrm>
            <a:off x="7200000" y="43128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64" name="Rectangle 263"/>
          <p:cNvSpPr/>
          <p:nvPr/>
        </p:nvSpPr>
        <p:spPr>
          <a:xfrm>
            <a:off x="7200000" y="45000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65" name="Rectangle 264"/>
          <p:cNvSpPr/>
          <p:nvPr/>
        </p:nvSpPr>
        <p:spPr>
          <a:xfrm>
            <a:off x="7200000" y="46872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66" name="TextBox 265"/>
          <p:cNvSpPr txBox="1"/>
          <p:nvPr/>
        </p:nvSpPr>
        <p:spPr>
          <a:xfrm>
            <a:off x="8712200" y="2819401"/>
            <a:ext cx="584200" cy="138499"/>
          </a:xfrm>
          <a:prstGeom prst="rect">
            <a:avLst/>
          </a:prstGeom>
          <a:noFill/>
        </p:spPr>
        <p:txBody>
          <a:bodyPr wrap="square" lIns="0" tIns="0" rIns="0" bIns="0" rtlCol="0">
            <a:spAutoFit/>
          </a:bodyPr>
          <a:lstStyle/>
          <a:p>
            <a:r>
              <a:rPr lang="en-US" sz="900" b="1" dirty="0" smtClean="0">
                <a:solidFill>
                  <a:srgbClr val="FF0000"/>
                </a:solidFill>
              </a:rPr>
              <a:t>Node 9</a:t>
            </a:r>
            <a:endParaRPr lang="en-US" sz="900" b="1" dirty="0">
              <a:solidFill>
                <a:srgbClr val="FF0000"/>
              </a:solidFill>
            </a:endParaRPr>
          </a:p>
        </p:txBody>
      </p:sp>
      <p:sp>
        <p:nvSpPr>
          <p:cNvPr id="267" name="TextBox 266"/>
          <p:cNvSpPr txBox="1"/>
          <p:nvPr/>
        </p:nvSpPr>
        <p:spPr>
          <a:xfrm>
            <a:off x="8712200" y="3006001"/>
            <a:ext cx="584200" cy="138499"/>
          </a:xfrm>
          <a:prstGeom prst="rect">
            <a:avLst/>
          </a:prstGeom>
          <a:noFill/>
        </p:spPr>
        <p:txBody>
          <a:bodyPr wrap="square" lIns="0" tIns="0" rIns="0" bIns="0" rtlCol="0">
            <a:spAutoFit/>
          </a:bodyPr>
          <a:lstStyle/>
          <a:p>
            <a:r>
              <a:rPr lang="en-US" sz="900" b="1" dirty="0" smtClean="0">
                <a:solidFill>
                  <a:srgbClr val="FF0000"/>
                </a:solidFill>
              </a:rPr>
              <a:t>Node 10</a:t>
            </a:r>
            <a:endParaRPr lang="en-US" sz="900" b="1" dirty="0">
              <a:solidFill>
                <a:srgbClr val="FF0000"/>
              </a:solidFill>
            </a:endParaRPr>
          </a:p>
        </p:txBody>
      </p:sp>
      <p:sp>
        <p:nvSpPr>
          <p:cNvPr id="268" name="TextBox 267"/>
          <p:cNvSpPr txBox="1"/>
          <p:nvPr/>
        </p:nvSpPr>
        <p:spPr>
          <a:xfrm>
            <a:off x="8712200" y="3200401"/>
            <a:ext cx="584200" cy="138499"/>
          </a:xfrm>
          <a:prstGeom prst="rect">
            <a:avLst/>
          </a:prstGeom>
          <a:noFill/>
        </p:spPr>
        <p:txBody>
          <a:bodyPr wrap="square" lIns="0" tIns="0" rIns="0" bIns="0" rtlCol="0">
            <a:spAutoFit/>
          </a:bodyPr>
          <a:lstStyle/>
          <a:p>
            <a:r>
              <a:rPr lang="en-US" sz="900" b="1" dirty="0" smtClean="0">
                <a:solidFill>
                  <a:srgbClr val="FF0000"/>
                </a:solidFill>
              </a:rPr>
              <a:t>Node 11</a:t>
            </a:r>
            <a:endParaRPr lang="en-US" sz="900" b="1" dirty="0">
              <a:solidFill>
                <a:srgbClr val="FF0000"/>
              </a:solidFill>
            </a:endParaRPr>
          </a:p>
        </p:txBody>
      </p:sp>
      <p:sp>
        <p:nvSpPr>
          <p:cNvPr id="269" name="TextBox 268"/>
          <p:cNvSpPr txBox="1"/>
          <p:nvPr/>
        </p:nvSpPr>
        <p:spPr>
          <a:xfrm>
            <a:off x="8712200" y="3380401"/>
            <a:ext cx="584200" cy="138499"/>
          </a:xfrm>
          <a:prstGeom prst="rect">
            <a:avLst/>
          </a:prstGeom>
          <a:noFill/>
        </p:spPr>
        <p:txBody>
          <a:bodyPr wrap="square" lIns="0" tIns="0" rIns="0" bIns="0" rtlCol="0">
            <a:spAutoFit/>
          </a:bodyPr>
          <a:lstStyle/>
          <a:p>
            <a:r>
              <a:rPr lang="en-US" sz="900" b="1" dirty="0" smtClean="0">
                <a:solidFill>
                  <a:srgbClr val="FF0000"/>
                </a:solidFill>
              </a:rPr>
              <a:t>Node 12</a:t>
            </a:r>
            <a:endParaRPr lang="en-US" sz="900" b="1" dirty="0">
              <a:solidFill>
                <a:srgbClr val="FF0000"/>
              </a:solidFill>
            </a:endParaRPr>
          </a:p>
        </p:txBody>
      </p:sp>
      <p:sp>
        <p:nvSpPr>
          <p:cNvPr id="270" name="TextBox 269"/>
          <p:cNvSpPr txBox="1"/>
          <p:nvPr/>
        </p:nvSpPr>
        <p:spPr>
          <a:xfrm>
            <a:off x="8712200" y="3574801"/>
            <a:ext cx="584200" cy="138499"/>
          </a:xfrm>
          <a:prstGeom prst="rect">
            <a:avLst/>
          </a:prstGeom>
          <a:noFill/>
        </p:spPr>
        <p:txBody>
          <a:bodyPr wrap="square" lIns="0" tIns="0" rIns="0" bIns="0" rtlCol="0">
            <a:spAutoFit/>
          </a:bodyPr>
          <a:lstStyle/>
          <a:p>
            <a:r>
              <a:rPr lang="en-US" sz="900" b="1" dirty="0" smtClean="0">
                <a:solidFill>
                  <a:srgbClr val="FF0000"/>
                </a:solidFill>
              </a:rPr>
              <a:t>Node 13</a:t>
            </a:r>
            <a:endParaRPr lang="en-US" sz="900" b="1" dirty="0">
              <a:solidFill>
                <a:srgbClr val="FF0000"/>
              </a:solidFill>
            </a:endParaRPr>
          </a:p>
        </p:txBody>
      </p:sp>
      <p:sp>
        <p:nvSpPr>
          <p:cNvPr id="271" name="TextBox 270"/>
          <p:cNvSpPr txBox="1"/>
          <p:nvPr/>
        </p:nvSpPr>
        <p:spPr>
          <a:xfrm>
            <a:off x="8712200" y="3733801"/>
            <a:ext cx="584200" cy="138499"/>
          </a:xfrm>
          <a:prstGeom prst="rect">
            <a:avLst/>
          </a:prstGeom>
          <a:noFill/>
        </p:spPr>
        <p:txBody>
          <a:bodyPr wrap="square" lIns="0" tIns="0" rIns="0" bIns="0" rtlCol="0">
            <a:spAutoFit/>
          </a:bodyPr>
          <a:lstStyle/>
          <a:p>
            <a:r>
              <a:rPr lang="en-US" sz="900" b="1" dirty="0" smtClean="0">
                <a:solidFill>
                  <a:srgbClr val="3366FF"/>
                </a:solidFill>
              </a:rPr>
              <a:t>Node 14</a:t>
            </a:r>
            <a:endParaRPr lang="en-US" sz="900" b="1" dirty="0">
              <a:solidFill>
                <a:srgbClr val="3366FF"/>
              </a:solidFill>
            </a:endParaRPr>
          </a:p>
        </p:txBody>
      </p:sp>
      <p:sp>
        <p:nvSpPr>
          <p:cNvPr id="272" name="TextBox 271"/>
          <p:cNvSpPr txBox="1"/>
          <p:nvPr/>
        </p:nvSpPr>
        <p:spPr>
          <a:xfrm>
            <a:off x="8712200" y="3945601"/>
            <a:ext cx="584200" cy="138499"/>
          </a:xfrm>
          <a:prstGeom prst="rect">
            <a:avLst/>
          </a:prstGeom>
          <a:noFill/>
        </p:spPr>
        <p:txBody>
          <a:bodyPr wrap="square" lIns="0" tIns="0" rIns="0" bIns="0" rtlCol="0">
            <a:spAutoFit/>
          </a:bodyPr>
          <a:lstStyle/>
          <a:p>
            <a:r>
              <a:rPr lang="en-US" sz="900" b="1" dirty="0" smtClean="0">
                <a:solidFill>
                  <a:srgbClr val="3366FF"/>
                </a:solidFill>
              </a:rPr>
              <a:t>Node 15</a:t>
            </a:r>
            <a:endParaRPr lang="en-US" sz="900" b="1" dirty="0">
              <a:solidFill>
                <a:srgbClr val="3366FF"/>
              </a:solidFill>
            </a:endParaRPr>
          </a:p>
        </p:txBody>
      </p:sp>
      <p:sp>
        <p:nvSpPr>
          <p:cNvPr id="273" name="TextBox 272"/>
          <p:cNvSpPr txBox="1"/>
          <p:nvPr/>
        </p:nvSpPr>
        <p:spPr>
          <a:xfrm>
            <a:off x="8712200" y="4327201"/>
            <a:ext cx="584200" cy="138499"/>
          </a:xfrm>
          <a:prstGeom prst="rect">
            <a:avLst/>
          </a:prstGeom>
          <a:noFill/>
        </p:spPr>
        <p:txBody>
          <a:bodyPr wrap="square" lIns="0" tIns="0" rIns="0" bIns="0" rtlCol="0">
            <a:spAutoFit/>
          </a:bodyPr>
          <a:lstStyle/>
          <a:p>
            <a:r>
              <a:rPr lang="en-US" sz="900" b="1" dirty="0" smtClean="0"/>
              <a:t>Node 17</a:t>
            </a:r>
            <a:endParaRPr lang="en-US" sz="900" b="1" dirty="0"/>
          </a:p>
        </p:txBody>
      </p:sp>
      <p:sp>
        <p:nvSpPr>
          <p:cNvPr id="274" name="Rectangle 273"/>
          <p:cNvSpPr/>
          <p:nvPr/>
        </p:nvSpPr>
        <p:spPr>
          <a:xfrm>
            <a:off x="7200000" y="2055601"/>
            <a:ext cx="1428750" cy="17068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Live Host 500cc</a:t>
            </a:r>
            <a:endParaRPr lang="en-US" sz="900" dirty="0"/>
          </a:p>
        </p:txBody>
      </p:sp>
      <p:sp>
        <p:nvSpPr>
          <p:cNvPr id="275" name="Rectangle 274"/>
          <p:cNvSpPr/>
          <p:nvPr/>
        </p:nvSpPr>
        <p:spPr>
          <a:xfrm>
            <a:off x="7200000" y="29916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76" name="Rectangle 275"/>
          <p:cNvSpPr/>
          <p:nvPr/>
        </p:nvSpPr>
        <p:spPr>
          <a:xfrm>
            <a:off x="7200000" y="3553201"/>
            <a:ext cx="1428750" cy="170688"/>
          </a:xfrm>
          <a:prstGeom prst="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Hot Spare</a:t>
            </a:r>
            <a:endParaRPr lang="en-US" sz="900" dirty="0"/>
          </a:p>
        </p:txBody>
      </p:sp>
      <p:sp>
        <p:nvSpPr>
          <p:cNvPr id="277" name="Rectangle 276"/>
          <p:cNvSpPr/>
          <p:nvPr/>
        </p:nvSpPr>
        <p:spPr>
          <a:xfrm>
            <a:off x="7200000" y="3931201"/>
            <a:ext cx="1428750" cy="170688"/>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Cold Spare</a:t>
            </a:r>
            <a:endParaRPr lang="en-US" sz="900" dirty="0"/>
          </a:p>
        </p:txBody>
      </p:sp>
      <p:sp>
        <p:nvSpPr>
          <p:cNvPr id="278" name="Rectangle 277"/>
          <p:cNvSpPr/>
          <p:nvPr/>
        </p:nvSpPr>
        <p:spPr>
          <a:xfrm>
            <a:off x="7200000" y="48708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79" name="Rectangle 278"/>
          <p:cNvSpPr/>
          <p:nvPr/>
        </p:nvSpPr>
        <p:spPr>
          <a:xfrm>
            <a:off x="7200000" y="50580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80" name="Rectangle 279"/>
          <p:cNvSpPr/>
          <p:nvPr/>
        </p:nvSpPr>
        <p:spPr>
          <a:xfrm>
            <a:off x="7200000" y="52452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81" name="Rectangle 280"/>
          <p:cNvSpPr/>
          <p:nvPr/>
        </p:nvSpPr>
        <p:spPr>
          <a:xfrm>
            <a:off x="7200000" y="5432401"/>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82" name="TextBox 281"/>
          <p:cNvSpPr txBox="1"/>
          <p:nvPr/>
        </p:nvSpPr>
        <p:spPr>
          <a:xfrm>
            <a:off x="8712200" y="4136401"/>
            <a:ext cx="584200" cy="138499"/>
          </a:xfrm>
          <a:prstGeom prst="rect">
            <a:avLst/>
          </a:prstGeom>
          <a:noFill/>
        </p:spPr>
        <p:txBody>
          <a:bodyPr wrap="square" lIns="0" tIns="0" rIns="0" bIns="0" rtlCol="0">
            <a:spAutoFit/>
          </a:bodyPr>
          <a:lstStyle/>
          <a:p>
            <a:r>
              <a:rPr lang="en-US" sz="900" b="1" dirty="0" smtClean="0">
                <a:solidFill>
                  <a:srgbClr val="3366FF"/>
                </a:solidFill>
              </a:rPr>
              <a:t>Node 16</a:t>
            </a:r>
            <a:endParaRPr lang="en-US" sz="900" b="1" dirty="0">
              <a:solidFill>
                <a:srgbClr val="3366FF"/>
              </a:solidFill>
            </a:endParaRPr>
          </a:p>
        </p:txBody>
      </p:sp>
      <p:sp>
        <p:nvSpPr>
          <p:cNvPr id="283" name="TextBox 282"/>
          <p:cNvSpPr txBox="1"/>
          <p:nvPr/>
        </p:nvSpPr>
        <p:spPr>
          <a:xfrm>
            <a:off x="8712200" y="4518001"/>
            <a:ext cx="584200" cy="138499"/>
          </a:xfrm>
          <a:prstGeom prst="rect">
            <a:avLst/>
          </a:prstGeom>
          <a:noFill/>
        </p:spPr>
        <p:txBody>
          <a:bodyPr wrap="square" lIns="0" tIns="0" rIns="0" bIns="0" rtlCol="0">
            <a:spAutoFit/>
          </a:bodyPr>
          <a:lstStyle/>
          <a:p>
            <a:r>
              <a:rPr lang="en-US" sz="900" b="1" dirty="0" smtClean="0"/>
              <a:t>Node 18</a:t>
            </a:r>
            <a:endParaRPr lang="en-US" sz="900" b="1" dirty="0"/>
          </a:p>
        </p:txBody>
      </p:sp>
      <p:sp>
        <p:nvSpPr>
          <p:cNvPr id="284" name="TextBox 283"/>
          <p:cNvSpPr txBox="1"/>
          <p:nvPr/>
        </p:nvSpPr>
        <p:spPr>
          <a:xfrm>
            <a:off x="8712200" y="4700026"/>
            <a:ext cx="584200" cy="138499"/>
          </a:xfrm>
          <a:prstGeom prst="rect">
            <a:avLst/>
          </a:prstGeom>
          <a:noFill/>
        </p:spPr>
        <p:txBody>
          <a:bodyPr wrap="square" lIns="0" tIns="0" rIns="0" bIns="0" rtlCol="0">
            <a:spAutoFit/>
          </a:bodyPr>
          <a:lstStyle/>
          <a:p>
            <a:r>
              <a:rPr lang="en-US" sz="900" b="1" dirty="0" smtClean="0"/>
              <a:t>Node 19</a:t>
            </a:r>
            <a:endParaRPr lang="en-US" sz="900" b="1" dirty="0"/>
          </a:p>
        </p:txBody>
      </p:sp>
      <p:sp>
        <p:nvSpPr>
          <p:cNvPr id="285" name="TextBox 284"/>
          <p:cNvSpPr txBox="1"/>
          <p:nvPr/>
        </p:nvSpPr>
        <p:spPr>
          <a:xfrm>
            <a:off x="8712000" y="4881601"/>
            <a:ext cx="584200" cy="138499"/>
          </a:xfrm>
          <a:prstGeom prst="rect">
            <a:avLst/>
          </a:prstGeom>
          <a:noFill/>
        </p:spPr>
        <p:txBody>
          <a:bodyPr wrap="square" lIns="0" tIns="0" rIns="0" bIns="0" rtlCol="0">
            <a:spAutoFit/>
          </a:bodyPr>
          <a:lstStyle/>
          <a:p>
            <a:r>
              <a:rPr lang="en-US" sz="900" b="1" dirty="0" smtClean="0"/>
              <a:t>Node 20</a:t>
            </a:r>
            <a:endParaRPr lang="en-US" sz="900" b="1" dirty="0"/>
          </a:p>
        </p:txBody>
      </p:sp>
      <p:sp>
        <p:nvSpPr>
          <p:cNvPr id="286" name="TextBox 285"/>
          <p:cNvSpPr txBox="1"/>
          <p:nvPr/>
        </p:nvSpPr>
        <p:spPr>
          <a:xfrm>
            <a:off x="8712000" y="5076001"/>
            <a:ext cx="584200" cy="138499"/>
          </a:xfrm>
          <a:prstGeom prst="rect">
            <a:avLst/>
          </a:prstGeom>
          <a:noFill/>
        </p:spPr>
        <p:txBody>
          <a:bodyPr wrap="square" lIns="0" tIns="0" rIns="0" bIns="0" rtlCol="0">
            <a:spAutoFit/>
          </a:bodyPr>
          <a:lstStyle/>
          <a:p>
            <a:r>
              <a:rPr lang="en-US" sz="900" b="1" dirty="0" smtClean="0"/>
              <a:t>Node 21</a:t>
            </a:r>
            <a:endParaRPr lang="en-US" sz="900" b="1" dirty="0"/>
          </a:p>
        </p:txBody>
      </p:sp>
      <p:sp>
        <p:nvSpPr>
          <p:cNvPr id="287" name="TextBox 286"/>
          <p:cNvSpPr txBox="1"/>
          <p:nvPr/>
        </p:nvSpPr>
        <p:spPr>
          <a:xfrm>
            <a:off x="8712000" y="5256001"/>
            <a:ext cx="584200" cy="138499"/>
          </a:xfrm>
          <a:prstGeom prst="rect">
            <a:avLst/>
          </a:prstGeom>
          <a:noFill/>
        </p:spPr>
        <p:txBody>
          <a:bodyPr wrap="square" lIns="0" tIns="0" rIns="0" bIns="0" rtlCol="0">
            <a:spAutoFit/>
          </a:bodyPr>
          <a:lstStyle/>
          <a:p>
            <a:r>
              <a:rPr lang="en-US" sz="900" b="1" dirty="0" smtClean="0"/>
              <a:t>Node 22</a:t>
            </a:r>
            <a:endParaRPr lang="en-US" sz="900" b="1" dirty="0"/>
          </a:p>
        </p:txBody>
      </p:sp>
      <p:sp>
        <p:nvSpPr>
          <p:cNvPr id="288" name="TextBox 287"/>
          <p:cNvSpPr txBox="1"/>
          <p:nvPr/>
        </p:nvSpPr>
        <p:spPr>
          <a:xfrm>
            <a:off x="8712000" y="5450401"/>
            <a:ext cx="584200" cy="138499"/>
          </a:xfrm>
          <a:prstGeom prst="rect">
            <a:avLst/>
          </a:prstGeom>
          <a:noFill/>
        </p:spPr>
        <p:txBody>
          <a:bodyPr wrap="square" lIns="0" tIns="0" rIns="0" bIns="0" rtlCol="0">
            <a:spAutoFit/>
          </a:bodyPr>
          <a:lstStyle/>
          <a:p>
            <a:r>
              <a:rPr lang="en-US" sz="900" b="1" dirty="0" smtClean="0"/>
              <a:t>Node 23</a:t>
            </a:r>
            <a:endParaRPr lang="en-US" sz="900" b="1" dirty="0"/>
          </a:p>
        </p:txBody>
      </p:sp>
      <p:sp>
        <p:nvSpPr>
          <p:cNvPr id="289" name="TextBox 288"/>
          <p:cNvSpPr txBox="1"/>
          <p:nvPr/>
        </p:nvSpPr>
        <p:spPr>
          <a:xfrm>
            <a:off x="8712200" y="5633592"/>
            <a:ext cx="584200" cy="138499"/>
          </a:xfrm>
          <a:prstGeom prst="rect">
            <a:avLst/>
          </a:prstGeom>
          <a:noFill/>
        </p:spPr>
        <p:txBody>
          <a:bodyPr wrap="square" lIns="0" tIns="0" rIns="0" bIns="0" rtlCol="0">
            <a:spAutoFit/>
          </a:bodyPr>
          <a:lstStyle/>
          <a:p>
            <a:r>
              <a:rPr lang="en-US" sz="900" b="1" dirty="0" smtClean="0"/>
              <a:t>Node 24</a:t>
            </a:r>
            <a:endParaRPr lang="en-US" sz="900" b="1" dirty="0"/>
          </a:p>
        </p:txBody>
      </p:sp>
      <p:sp>
        <p:nvSpPr>
          <p:cNvPr id="290" name="Rectangle 289"/>
          <p:cNvSpPr/>
          <p:nvPr/>
        </p:nvSpPr>
        <p:spPr>
          <a:xfrm>
            <a:off x="7200000" y="5619600"/>
            <a:ext cx="1428750" cy="170688"/>
          </a:xfrm>
          <a:prstGeom prst="rect">
            <a:avLst/>
          </a:prstGeom>
          <a:solidFill>
            <a:schemeClr val="tx1">
              <a:lumMod val="95000"/>
              <a:lumOff val="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smtClean="0"/>
              <a:t>Storage Cluster</a:t>
            </a:r>
            <a:endParaRPr lang="en-US" sz="900" dirty="0"/>
          </a:p>
        </p:txBody>
      </p:sp>
      <p:sp>
        <p:nvSpPr>
          <p:cNvPr id="291" name="Rectangle 290"/>
          <p:cNvSpPr/>
          <p:nvPr/>
        </p:nvSpPr>
        <p:spPr>
          <a:xfrm>
            <a:off x="7188200" y="62280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292" name="TextBox 291"/>
          <p:cNvSpPr txBox="1"/>
          <p:nvPr/>
        </p:nvSpPr>
        <p:spPr>
          <a:xfrm>
            <a:off x="8712000" y="6338501"/>
            <a:ext cx="584200" cy="138499"/>
          </a:xfrm>
          <a:prstGeom prst="rect">
            <a:avLst/>
          </a:prstGeom>
          <a:noFill/>
        </p:spPr>
        <p:txBody>
          <a:bodyPr wrap="square" lIns="0" tIns="0" rIns="0" bIns="0" rtlCol="0">
            <a:spAutoFit/>
          </a:bodyPr>
          <a:lstStyle/>
          <a:p>
            <a:r>
              <a:rPr lang="en-US" sz="900" b="1" dirty="0" smtClean="0"/>
              <a:t>Switch 1</a:t>
            </a:r>
            <a:endParaRPr lang="en-US" sz="900" b="1" dirty="0"/>
          </a:p>
        </p:txBody>
      </p:sp>
      <p:sp>
        <p:nvSpPr>
          <p:cNvPr id="293" name="Rectangle 292"/>
          <p:cNvSpPr/>
          <p:nvPr/>
        </p:nvSpPr>
        <p:spPr>
          <a:xfrm>
            <a:off x="7188200" y="6553200"/>
            <a:ext cx="1428750" cy="304800"/>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US" sz="900" dirty="0">
                <a:solidFill>
                  <a:schemeClr val="tx1"/>
                </a:solidFill>
              </a:rPr>
              <a:t>24 port </a:t>
            </a:r>
            <a:r>
              <a:rPr lang="en-US" sz="900" dirty="0" err="1">
                <a:solidFill>
                  <a:schemeClr val="tx1"/>
                </a:solidFill>
              </a:rPr>
              <a:t>Infiniband</a:t>
            </a:r>
            <a:r>
              <a:rPr lang="en-US" sz="900" dirty="0">
                <a:solidFill>
                  <a:schemeClr val="tx1"/>
                </a:solidFill>
              </a:rPr>
              <a:t> SAN Switch</a:t>
            </a:r>
          </a:p>
        </p:txBody>
      </p:sp>
      <p:sp>
        <p:nvSpPr>
          <p:cNvPr id="294" name="TextBox 293"/>
          <p:cNvSpPr txBox="1"/>
          <p:nvPr/>
        </p:nvSpPr>
        <p:spPr>
          <a:xfrm>
            <a:off x="8712200" y="6643301"/>
            <a:ext cx="584200" cy="138499"/>
          </a:xfrm>
          <a:prstGeom prst="rect">
            <a:avLst/>
          </a:prstGeom>
          <a:noFill/>
        </p:spPr>
        <p:txBody>
          <a:bodyPr wrap="square" lIns="0" tIns="0" rIns="0" bIns="0" rtlCol="0">
            <a:spAutoFit/>
          </a:bodyPr>
          <a:lstStyle/>
          <a:p>
            <a:r>
              <a:rPr lang="en-US" sz="900" b="1" dirty="0" smtClean="0"/>
              <a:t>Switch 2</a:t>
            </a:r>
            <a:endParaRPr lang="en-US" sz="900" b="1" dirty="0"/>
          </a:p>
        </p:txBody>
      </p:sp>
      <p:pic>
        <p:nvPicPr>
          <p:cNvPr id="295" name="Picture 294" descr="vswitch-small.png"/>
          <p:cNvPicPr>
            <a:picLocks noChangeAspect="1"/>
          </p:cNvPicPr>
          <p:nvPr/>
        </p:nvPicPr>
        <p:blipFill>
          <a:blip r:embed="rId3"/>
          <a:stretch>
            <a:fillRect/>
          </a:stretch>
        </p:blipFill>
        <p:spPr>
          <a:xfrm>
            <a:off x="2184514" y="4563163"/>
            <a:ext cx="914286" cy="466286"/>
          </a:xfrm>
          <a:prstGeom prst="rect">
            <a:avLst/>
          </a:prstGeom>
        </p:spPr>
      </p:pic>
      <p:pic>
        <p:nvPicPr>
          <p:cNvPr id="296" name="Picture 295" descr="vswitch-small.png"/>
          <p:cNvPicPr>
            <a:picLocks noChangeAspect="1"/>
          </p:cNvPicPr>
          <p:nvPr/>
        </p:nvPicPr>
        <p:blipFill>
          <a:blip r:embed="rId3"/>
          <a:stretch>
            <a:fillRect/>
          </a:stretch>
        </p:blipFill>
        <p:spPr>
          <a:xfrm>
            <a:off x="5842114" y="4495800"/>
            <a:ext cx="914286" cy="466286"/>
          </a:xfrm>
          <a:prstGeom prst="rect">
            <a:avLst/>
          </a:prstGeom>
        </p:spPr>
      </p:pic>
      <p:pic>
        <p:nvPicPr>
          <p:cNvPr id="297" name="Picture 296" descr="vswitch-small.png"/>
          <p:cNvPicPr>
            <a:picLocks noChangeAspect="1"/>
          </p:cNvPicPr>
          <p:nvPr/>
        </p:nvPicPr>
        <p:blipFill>
          <a:blip r:embed="rId3"/>
          <a:stretch>
            <a:fillRect/>
          </a:stretch>
        </p:blipFill>
        <p:spPr>
          <a:xfrm>
            <a:off x="2179340" y="5324914"/>
            <a:ext cx="914286" cy="466286"/>
          </a:xfrm>
          <a:prstGeom prst="rect">
            <a:avLst/>
          </a:prstGeom>
        </p:spPr>
      </p:pic>
      <p:pic>
        <p:nvPicPr>
          <p:cNvPr id="298" name="Picture 297" descr="vswitch-small.png"/>
          <p:cNvPicPr>
            <a:picLocks noChangeAspect="1"/>
          </p:cNvPicPr>
          <p:nvPr/>
        </p:nvPicPr>
        <p:blipFill>
          <a:blip r:embed="rId3"/>
          <a:stretch>
            <a:fillRect/>
          </a:stretch>
        </p:blipFill>
        <p:spPr>
          <a:xfrm>
            <a:off x="5836940" y="5256639"/>
            <a:ext cx="914286" cy="466286"/>
          </a:xfrm>
          <a:prstGeom prst="rect">
            <a:avLst/>
          </a:prstGeom>
        </p:spPr>
      </p:pic>
      <p:sp>
        <p:nvSpPr>
          <p:cNvPr id="299" name="TextBox 298"/>
          <p:cNvSpPr txBox="1"/>
          <p:nvPr/>
        </p:nvSpPr>
        <p:spPr>
          <a:xfrm>
            <a:off x="6165850" y="1526188"/>
            <a:ext cx="742950" cy="276999"/>
          </a:xfrm>
          <a:prstGeom prst="rect">
            <a:avLst/>
          </a:prstGeom>
          <a:noFill/>
        </p:spPr>
        <p:txBody>
          <a:bodyPr wrap="square" rtlCol="0">
            <a:spAutoFit/>
          </a:bodyPr>
          <a:lstStyle/>
          <a:p>
            <a:r>
              <a:rPr lang="en-US" sz="1200" dirty="0" smtClean="0"/>
              <a:t>vSWITCH</a:t>
            </a:r>
            <a:endParaRPr lang="en-US" sz="1200" dirty="0"/>
          </a:p>
        </p:txBody>
      </p:sp>
      <p:sp>
        <p:nvSpPr>
          <p:cNvPr id="300" name="TextBox 299"/>
          <p:cNvSpPr txBox="1"/>
          <p:nvPr/>
        </p:nvSpPr>
        <p:spPr>
          <a:xfrm>
            <a:off x="6013450" y="4980801"/>
            <a:ext cx="742950" cy="276999"/>
          </a:xfrm>
          <a:prstGeom prst="rect">
            <a:avLst/>
          </a:prstGeom>
          <a:noFill/>
        </p:spPr>
        <p:txBody>
          <a:bodyPr wrap="square" rtlCol="0">
            <a:spAutoFit/>
          </a:bodyPr>
          <a:lstStyle/>
          <a:p>
            <a:r>
              <a:rPr lang="en-US" sz="1200" dirty="0" smtClean="0"/>
              <a:t>vSWITCH</a:t>
            </a:r>
            <a:endParaRPr lang="en-US" sz="1200" dirty="0"/>
          </a:p>
        </p:txBody>
      </p:sp>
      <p:sp>
        <p:nvSpPr>
          <p:cNvPr id="301" name="TextBox 300"/>
          <p:cNvSpPr txBox="1"/>
          <p:nvPr/>
        </p:nvSpPr>
        <p:spPr>
          <a:xfrm>
            <a:off x="2286000" y="4267200"/>
            <a:ext cx="742950" cy="276999"/>
          </a:xfrm>
          <a:prstGeom prst="rect">
            <a:avLst/>
          </a:prstGeom>
          <a:noFill/>
        </p:spPr>
        <p:txBody>
          <a:bodyPr wrap="square" rtlCol="0">
            <a:spAutoFit/>
          </a:bodyPr>
          <a:lstStyle/>
          <a:p>
            <a:r>
              <a:rPr lang="en-US" sz="1200" dirty="0" smtClean="0"/>
              <a:t>vSWITCH</a:t>
            </a:r>
            <a:endParaRPr lang="en-US" sz="1200" dirty="0"/>
          </a:p>
        </p:txBody>
      </p:sp>
      <p:sp>
        <p:nvSpPr>
          <p:cNvPr id="302" name="TextBox 301"/>
          <p:cNvSpPr txBox="1"/>
          <p:nvPr/>
        </p:nvSpPr>
        <p:spPr>
          <a:xfrm>
            <a:off x="2279650" y="1524000"/>
            <a:ext cx="742950" cy="276999"/>
          </a:xfrm>
          <a:prstGeom prst="rect">
            <a:avLst/>
          </a:prstGeom>
          <a:noFill/>
        </p:spPr>
        <p:txBody>
          <a:bodyPr wrap="square" rtlCol="0">
            <a:spAutoFit/>
          </a:bodyPr>
          <a:lstStyle/>
          <a:p>
            <a:r>
              <a:rPr lang="en-US" sz="1200" dirty="0" smtClean="0"/>
              <a:t>vSWITCH</a:t>
            </a:r>
            <a:endParaRPr lang="en-US" sz="1200" dirty="0"/>
          </a:p>
        </p:txBody>
      </p:sp>
      <p:cxnSp>
        <p:nvCxnSpPr>
          <p:cNvPr id="306" name="Straight Arrow Connector 305"/>
          <p:cNvCxnSpPr/>
          <p:nvPr/>
        </p:nvCxnSpPr>
        <p:spPr>
          <a:xfrm rot="16200000" flipH="1">
            <a:off x="2174233" y="2222632"/>
            <a:ext cx="2372300" cy="59443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0" name="Straight Arrow Connector 309"/>
          <p:cNvCxnSpPr/>
          <p:nvPr/>
        </p:nvCxnSpPr>
        <p:spPr>
          <a:xfrm rot="5400000" flipH="1" flipV="1">
            <a:off x="2562225" y="4314825"/>
            <a:ext cx="1447800" cy="5905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3" name="Straight Arrow Connector 312"/>
          <p:cNvCxnSpPr/>
          <p:nvPr/>
        </p:nvCxnSpPr>
        <p:spPr>
          <a:xfrm rot="16200000" flipV="1">
            <a:off x="4749714" y="4165686"/>
            <a:ext cx="1965500" cy="49212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9" name="Straight Arrow Connector 318"/>
          <p:cNvCxnSpPr/>
          <p:nvPr/>
        </p:nvCxnSpPr>
        <p:spPr>
          <a:xfrm rot="5400000">
            <a:off x="4837008" y="2106279"/>
            <a:ext cx="1790913" cy="49212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67" name="Oval 166"/>
          <p:cNvSpPr/>
          <p:nvPr/>
        </p:nvSpPr>
        <p:spPr>
          <a:xfrm>
            <a:off x="3519101" y="3709901"/>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8" name="Oval 167"/>
          <p:cNvSpPr/>
          <p:nvPr/>
        </p:nvSpPr>
        <p:spPr>
          <a:xfrm>
            <a:off x="5486400" y="3247800"/>
            <a:ext cx="138499" cy="138499"/>
          </a:xfrm>
          <a:prstGeom prst="ellipse">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9" name="TextBox 168"/>
          <p:cNvSpPr txBox="1"/>
          <p:nvPr/>
        </p:nvSpPr>
        <p:spPr>
          <a:xfrm>
            <a:off x="5652702" y="3276600"/>
            <a:ext cx="976698" cy="276999"/>
          </a:xfrm>
          <a:prstGeom prst="rect">
            <a:avLst/>
          </a:prstGeom>
          <a:noFill/>
        </p:spPr>
        <p:txBody>
          <a:bodyPr wrap="square" rtlCol="0">
            <a:spAutoFit/>
          </a:bodyPr>
          <a:lstStyle/>
          <a:p>
            <a:r>
              <a:rPr lang="ta-IN" sz="1200" dirty="0" smtClean="0">
                <a:solidFill>
                  <a:schemeClr val="accent1"/>
                </a:solidFill>
              </a:rPr>
              <a:t>New York</a:t>
            </a:r>
            <a:endParaRPr lang="en-US" sz="1200" dirty="0">
              <a:solidFill>
                <a:schemeClr val="accent1"/>
              </a:solidFill>
            </a:endParaRPr>
          </a:p>
        </p:txBody>
      </p:sp>
      <p:sp>
        <p:nvSpPr>
          <p:cNvPr id="171" name="TextBox 170"/>
          <p:cNvSpPr txBox="1"/>
          <p:nvPr/>
        </p:nvSpPr>
        <p:spPr>
          <a:xfrm>
            <a:off x="3556000" y="3810000"/>
            <a:ext cx="1244600" cy="276999"/>
          </a:xfrm>
          <a:prstGeom prst="rect">
            <a:avLst/>
          </a:prstGeom>
          <a:noFill/>
        </p:spPr>
        <p:txBody>
          <a:bodyPr wrap="square" rtlCol="0">
            <a:spAutoFit/>
          </a:bodyPr>
          <a:lstStyle/>
          <a:p>
            <a:r>
              <a:rPr lang="ta-IN" sz="1200" dirty="0" smtClean="0">
                <a:solidFill>
                  <a:schemeClr val="accent1"/>
                </a:solidFill>
              </a:rPr>
              <a:t>Los Angeles</a:t>
            </a:r>
            <a:endParaRPr lang="en-US" sz="1200" dirty="0">
              <a:solidFill>
                <a:schemeClr val="accent1"/>
              </a:solidFill>
            </a:endParaRP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Advanced Telephony Computing </a:t>
            </a:r>
            <a:r>
              <a:rPr lang="en-US" sz="1400" b="1" dirty="0" smtClean="0"/>
              <a:t>Architecture</a:t>
            </a:r>
            <a:r>
              <a:rPr lang="ta-IN" sz="1400" b="1" dirty="0" smtClean="0"/>
              <a:t> </a:t>
            </a:r>
            <a:r>
              <a:rPr lang="ta-IN" sz="1400" b="1" dirty="0" smtClean="0">
                <a:latin typeface="Calibri"/>
                <a:cs typeface="Calibri"/>
              </a:rPr>
              <a:t>3</a:t>
            </a:r>
            <a:r>
              <a:rPr lang="ta-IN" sz="1400" b="1" baseline="30000" dirty="0" smtClean="0">
                <a:latin typeface="Calibri"/>
                <a:cs typeface="Calibri"/>
              </a:rPr>
              <a:t>rd</a:t>
            </a:r>
            <a:r>
              <a:rPr lang="ta-IN" sz="1400" b="1" dirty="0" smtClean="0">
                <a:latin typeface="Calibri"/>
                <a:cs typeface="Calibri"/>
              </a:rPr>
              <a:t> Year</a:t>
            </a:r>
            <a:endParaRPr kumimoji="0" lang="en-US" sz="1400" b="1" i="0" u="none" strike="noStrike" kern="0" cap="none" spc="0" normalizeH="0" baseline="0" noProof="0" dirty="0">
              <a:ln>
                <a:noFill/>
              </a:ln>
              <a:effectLst/>
              <a:uLnTx/>
              <a:uFillTx/>
            </a:endParaRPr>
          </a:p>
        </p:txBody>
      </p:sp>
      <p:sp>
        <p:nvSpPr>
          <p:cNvPr id="4" name="TextBox 3"/>
          <p:cNvSpPr txBox="1"/>
          <p:nvPr/>
        </p:nvSpPr>
        <p:spPr>
          <a:xfrm>
            <a:off x="457200" y="712800"/>
            <a:ext cx="4140200" cy="2169825"/>
          </a:xfrm>
          <a:prstGeom prst="rect">
            <a:avLst/>
          </a:prstGeom>
          <a:noFill/>
        </p:spPr>
        <p:txBody>
          <a:bodyPr wrap="square" lIns="0" tIns="0" rIns="0" bIns="0" rtlCol="0">
            <a:spAutoFit/>
          </a:bodyPr>
          <a:lstStyle/>
          <a:p>
            <a:r>
              <a:rPr lang="en-US" sz="1100" b="1" dirty="0" smtClean="0">
                <a:latin typeface="Arial"/>
                <a:cs typeface="Arial"/>
              </a:rPr>
              <a:t>LEGEND</a:t>
            </a:r>
          </a:p>
          <a:p>
            <a:endParaRPr lang="en-US" sz="1100" b="1" dirty="0" smtClean="0">
              <a:latin typeface="Arial"/>
              <a:cs typeface="Arial"/>
            </a:endParaRPr>
          </a:p>
          <a:p>
            <a:r>
              <a:rPr lang="en-US" sz="1400" b="1" dirty="0" smtClean="0">
                <a:solidFill>
                  <a:srgbClr val="660066"/>
                </a:solidFill>
                <a:latin typeface="Arial"/>
                <a:cs typeface="Arial"/>
              </a:rPr>
              <a:t>Primary Controller</a:t>
            </a:r>
          </a:p>
          <a:p>
            <a:r>
              <a:rPr lang="en-US" sz="1100" dirty="0" smtClean="0">
                <a:latin typeface="Arial"/>
                <a:cs typeface="Arial"/>
              </a:rPr>
              <a:t>Monitors all nodes and ensure that services are working.</a:t>
            </a:r>
          </a:p>
          <a:p>
            <a:endParaRPr lang="en-US" sz="1100" dirty="0" smtClean="0">
              <a:latin typeface="Arial"/>
              <a:cs typeface="Arial"/>
            </a:endParaRPr>
          </a:p>
          <a:p>
            <a:r>
              <a:rPr lang="en-US" sz="1400" b="1" dirty="0" smtClean="0">
                <a:solidFill>
                  <a:srgbClr val="FF6600"/>
                </a:solidFill>
                <a:latin typeface="Arial"/>
                <a:cs typeface="Arial"/>
              </a:rPr>
              <a:t>Secondary Controller</a:t>
            </a:r>
          </a:p>
          <a:p>
            <a:r>
              <a:rPr lang="en-US" sz="1100" dirty="0" smtClean="0">
                <a:latin typeface="Arial"/>
                <a:cs typeface="Arial"/>
              </a:rPr>
              <a:t>Monitors </a:t>
            </a:r>
            <a:r>
              <a:rPr lang="en-US" sz="1100" b="1" dirty="0" smtClean="0">
                <a:solidFill>
                  <a:srgbClr val="660066"/>
                </a:solidFill>
                <a:latin typeface="Arial"/>
                <a:cs typeface="Arial"/>
              </a:rPr>
              <a:t>Primary Controller </a:t>
            </a:r>
            <a:r>
              <a:rPr lang="en-US" sz="1100" dirty="0" smtClean="0">
                <a:latin typeface="Arial"/>
                <a:cs typeface="Arial"/>
              </a:rPr>
              <a:t>and mirror to itself. Should </a:t>
            </a:r>
            <a:r>
              <a:rPr lang="en-US" sz="1100" b="1" dirty="0" smtClean="0">
                <a:solidFill>
                  <a:srgbClr val="660066"/>
                </a:solidFill>
                <a:latin typeface="Arial"/>
                <a:cs typeface="Arial"/>
              </a:rPr>
              <a:t>Primary Controller</a:t>
            </a:r>
            <a:r>
              <a:rPr lang="en-US" sz="1100" dirty="0" smtClean="0">
                <a:latin typeface="Arial"/>
                <a:cs typeface="Arial"/>
              </a:rPr>
              <a:t> fail or if Central Office should become unavailable it will assume </a:t>
            </a:r>
            <a:r>
              <a:rPr lang="en-US" sz="1100" b="1" dirty="0" smtClean="0">
                <a:solidFill>
                  <a:srgbClr val="660066"/>
                </a:solidFill>
                <a:latin typeface="Arial"/>
                <a:cs typeface="Arial"/>
              </a:rPr>
              <a:t>Primary Controller</a:t>
            </a:r>
            <a:r>
              <a:rPr lang="en-US" sz="1100" dirty="0" smtClean="0">
                <a:latin typeface="Arial"/>
                <a:cs typeface="Arial"/>
              </a:rPr>
              <a:t> role. </a:t>
            </a:r>
          </a:p>
          <a:p>
            <a:endParaRPr lang="en-US" sz="1100" dirty="0" smtClean="0">
              <a:latin typeface="Arial"/>
              <a:cs typeface="Arial"/>
            </a:endParaRPr>
          </a:p>
          <a:p>
            <a:r>
              <a:rPr lang="en-US" sz="1400" b="1" dirty="0" smtClean="0">
                <a:solidFill>
                  <a:srgbClr val="008000"/>
                </a:solidFill>
                <a:latin typeface="Arial"/>
                <a:cs typeface="Arial"/>
              </a:rPr>
              <a:t>Live Host</a:t>
            </a:r>
            <a:endParaRPr lang="ta-IN" sz="1400" b="1" dirty="0" smtClean="0">
              <a:solidFill>
                <a:srgbClr val="008000"/>
              </a:solidFill>
              <a:latin typeface="Arial"/>
              <a:cs typeface="Arial"/>
            </a:endParaRPr>
          </a:p>
          <a:p>
            <a:r>
              <a:rPr lang="ta-IN" sz="1100" dirty="0" smtClean="0">
                <a:latin typeface="Arial"/>
                <a:cs typeface="Arial"/>
              </a:rPr>
              <a:t>Working services.</a:t>
            </a:r>
          </a:p>
        </p:txBody>
      </p:sp>
      <p:sp>
        <p:nvSpPr>
          <p:cNvPr id="5" name="TextBox 4"/>
          <p:cNvSpPr txBox="1"/>
          <p:nvPr/>
        </p:nvSpPr>
        <p:spPr>
          <a:xfrm>
            <a:off x="4749800" y="712800"/>
            <a:ext cx="4140200" cy="2169825"/>
          </a:xfrm>
          <a:prstGeom prst="rect">
            <a:avLst/>
          </a:prstGeom>
          <a:noFill/>
        </p:spPr>
        <p:txBody>
          <a:bodyPr wrap="square" lIns="0" tIns="0" rIns="0" bIns="0" rtlCol="0">
            <a:spAutoFit/>
          </a:bodyPr>
          <a:lstStyle/>
          <a:p>
            <a:endParaRPr lang="en-US" sz="1100" b="1" dirty="0" smtClean="0">
              <a:latin typeface="Arial"/>
              <a:cs typeface="Arial"/>
            </a:endParaRPr>
          </a:p>
          <a:p>
            <a:endParaRPr lang="en-US" sz="1100" b="1" dirty="0" smtClean="0">
              <a:latin typeface="Arial"/>
              <a:cs typeface="Arial"/>
            </a:endParaRPr>
          </a:p>
          <a:p>
            <a:r>
              <a:rPr lang="en-US" sz="1400" b="1" dirty="0" smtClean="0">
                <a:solidFill>
                  <a:srgbClr val="FF0000"/>
                </a:solidFill>
                <a:latin typeface="Arial"/>
                <a:cs typeface="Arial"/>
              </a:rPr>
              <a:t>Hot Spare</a:t>
            </a:r>
          </a:p>
          <a:p>
            <a:r>
              <a:rPr lang="en-US" sz="1100" dirty="0" smtClean="0">
                <a:latin typeface="Arial"/>
                <a:cs typeface="Arial"/>
              </a:rPr>
              <a:t>Assume services for unavailable or failed </a:t>
            </a:r>
            <a:r>
              <a:rPr lang="en-US" sz="1100" b="1" dirty="0" smtClean="0">
                <a:solidFill>
                  <a:srgbClr val="008000"/>
                </a:solidFill>
                <a:latin typeface="Arial"/>
                <a:cs typeface="Arial"/>
              </a:rPr>
              <a:t>Live Host</a:t>
            </a:r>
            <a:r>
              <a:rPr lang="en-US" sz="1100" dirty="0" smtClean="0">
                <a:latin typeface="Arial"/>
                <a:cs typeface="Arial"/>
              </a:rPr>
              <a:t>. </a:t>
            </a:r>
          </a:p>
          <a:p>
            <a:endParaRPr lang="en-US" sz="1100" dirty="0" smtClean="0">
              <a:latin typeface="Arial"/>
              <a:cs typeface="Arial"/>
            </a:endParaRPr>
          </a:p>
          <a:p>
            <a:r>
              <a:rPr lang="en-US" sz="1400" b="1" dirty="0" smtClean="0">
                <a:solidFill>
                  <a:srgbClr val="3366FF"/>
                </a:solidFill>
                <a:latin typeface="Arial"/>
                <a:cs typeface="Arial"/>
              </a:rPr>
              <a:t>Cold Spare</a:t>
            </a:r>
          </a:p>
          <a:p>
            <a:r>
              <a:rPr sz="1100" b="1" dirty="0" smtClean="0">
                <a:solidFill>
                  <a:srgbClr val="3366FF"/>
                </a:solidFill>
                <a:latin typeface="Arial"/>
                <a:cs typeface="Arial"/>
              </a:rPr>
              <a:t>Cold Spares</a:t>
            </a:r>
            <a:r>
              <a:rPr sz="1100" b="1" dirty="0" smtClean="0">
                <a:latin typeface="Arial"/>
                <a:cs typeface="Arial"/>
              </a:rPr>
              <a:t> </a:t>
            </a:r>
            <a:r>
              <a:rPr sz="1100" dirty="0" smtClean="0">
                <a:latin typeface="Arial"/>
                <a:cs typeface="Arial"/>
              </a:rPr>
              <a:t>are switched off and are available as extra capacity or to become new </a:t>
            </a:r>
            <a:r>
              <a:rPr sz="1100" b="1" dirty="0" smtClean="0">
                <a:solidFill>
                  <a:srgbClr val="FF0000"/>
                </a:solidFill>
                <a:latin typeface="Arial"/>
                <a:cs typeface="Arial"/>
              </a:rPr>
              <a:t>Hot Spares</a:t>
            </a:r>
            <a:r>
              <a:rPr sz="1100" dirty="0" smtClean="0">
                <a:latin typeface="Arial"/>
                <a:cs typeface="Arial"/>
              </a:rPr>
              <a:t>.</a:t>
            </a:r>
            <a:endParaRPr lang="en-GB" sz="1100" dirty="0" smtClean="0">
              <a:latin typeface="Arial"/>
              <a:cs typeface="Arial"/>
            </a:endParaRPr>
          </a:p>
          <a:p>
            <a:endParaRPr lang="en-US" sz="1100" dirty="0" smtClean="0">
              <a:latin typeface="Arial"/>
              <a:cs typeface="Arial"/>
            </a:endParaRPr>
          </a:p>
          <a:p>
            <a:r>
              <a:rPr lang="en-US" sz="1400" b="1" dirty="0" smtClean="0">
                <a:latin typeface="Arial"/>
                <a:cs typeface="Arial"/>
              </a:rPr>
              <a:t>Storage Cluster</a:t>
            </a:r>
            <a:endParaRPr lang="ta-IN" sz="1400" b="1" dirty="0" smtClean="0">
              <a:latin typeface="Arial"/>
              <a:cs typeface="Arial"/>
            </a:endParaRPr>
          </a:p>
          <a:p>
            <a:r>
              <a:rPr lang="en-US" sz="1100" b="1" dirty="0" smtClean="0">
                <a:latin typeface="Arial"/>
                <a:cs typeface="Arial"/>
              </a:rPr>
              <a:t>Storage Cluster</a:t>
            </a:r>
            <a:r>
              <a:rPr lang="en-GB" sz="1100" b="1" dirty="0" smtClean="0">
                <a:latin typeface="Arial"/>
                <a:cs typeface="Arial"/>
              </a:rPr>
              <a:t> i</a:t>
            </a:r>
            <a:r>
              <a:rPr lang="en-GB" sz="1100" dirty="0" smtClean="0">
                <a:latin typeface="Arial"/>
                <a:cs typeface="Arial"/>
              </a:rPr>
              <a:t>s Network Redundant storage from which all services are running from</a:t>
            </a:r>
            <a:r>
              <a:rPr lang="ta-IN" sz="1100" dirty="0" smtClean="0">
                <a:latin typeface="Arial"/>
                <a:cs typeface="Arial"/>
              </a:rPr>
              <a:t>.</a:t>
            </a:r>
            <a:endParaRPr lang="en-US" sz="1100" dirty="0" smtClean="0">
              <a:latin typeface="Arial"/>
              <a:cs typeface="Aria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400" b="1" dirty="0" smtClean="0"/>
              <a:t>F</a:t>
            </a:r>
            <a:r>
              <a:rPr lang="en-US" sz="1400" b="1" dirty="0" err="1" smtClean="0"/>
              <a:t>ailover</a:t>
            </a:r>
            <a:r>
              <a:rPr lang="ta-IN" sz="1400" b="1" dirty="0" smtClean="0"/>
              <a:t> M</a:t>
            </a:r>
            <a:r>
              <a:rPr lang="en-US" sz="1400" b="1" dirty="0" err="1" smtClean="0"/>
              <a:t>echanism</a:t>
            </a:r>
            <a:endParaRPr kumimoji="0" lang="en-US" sz="1400" b="1" i="0" u="none" strike="noStrike" kern="0" cap="none" spc="0" normalizeH="0" baseline="0" noProof="0" dirty="0">
              <a:ln>
                <a:noFill/>
              </a:ln>
              <a:effectLst/>
              <a:uLnTx/>
              <a:uFillTx/>
            </a:endParaRPr>
          </a:p>
        </p:txBody>
      </p:sp>
      <p:sp>
        <p:nvSpPr>
          <p:cNvPr id="6" name="TextBox 5"/>
          <p:cNvSpPr txBox="1"/>
          <p:nvPr/>
        </p:nvSpPr>
        <p:spPr>
          <a:xfrm>
            <a:off x="533400" y="762000"/>
            <a:ext cx="8077200" cy="1446550"/>
          </a:xfrm>
          <a:prstGeom prst="rect">
            <a:avLst/>
          </a:prstGeom>
          <a:noFill/>
        </p:spPr>
        <p:txBody>
          <a:bodyPr wrap="square" rtlCol="0">
            <a:spAutoFit/>
          </a:bodyPr>
          <a:lstStyle/>
          <a:p>
            <a:r>
              <a:rPr lang="ta-IN" sz="1100" b="1" dirty="0" smtClean="0">
                <a:solidFill>
                  <a:srgbClr val="660066"/>
                </a:solidFill>
                <a:latin typeface="Arial"/>
                <a:cs typeface="Arial"/>
              </a:rPr>
              <a:t>Primary Controller node failure</a:t>
            </a:r>
          </a:p>
          <a:p>
            <a:r>
              <a:rPr lang="ta-IN" sz="1100" dirty="0" smtClean="0">
                <a:latin typeface="Arial"/>
                <a:cs typeface="Arial"/>
              </a:rPr>
              <a:t>If </a:t>
            </a:r>
            <a:r>
              <a:rPr lang="ta-IN" sz="1100" b="1" dirty="0" smtClean="0">
                <a:solidFill>
                  <a:srgbClr val="660066"/>
                </a:solidFill>
                <a:latin typeface="Arial"/>
                <a:cs typeface="Arial"/>
              </a:rPr>
              <a:t>Primary Controller</a:t>
            </a:r>
            <a:r>
              <a:rPr lang="ta-IN" sz="1100" dirty="0" smtClean="0">
                <a:latin typeface="Arial"/>
                <a:cs typeface="Arial"/>
              </a:rPr>
              <a:t> node only or complete vSWITCH with the with the </a:t>
            </a:r>
            <a:r>
              <a:rPr lang="ta-IN" sz="1100" b="1" dirty="0" smtClean="0">
                <a:solidFill>
                  <a:srgbClr val="660066"/>
                </a:solidFill>
                <a:latin typeface="Arial"/>
                <a:cs typeface="Arial"/>
              </a:rPr>
              <a:t>Controller</a:t>
            </a:r>
            <a:r>
              <a:rPr lang="ta-IN" sz="1100" dirty="0" smtClean="0">
                <a:latin typeface="Arial"/>
                <a:cs typeface="Arial"/>
              </a:rPr>
              <a:t> node goes down, tasks such as monitoring, replication and failover mechanism will be taken and executed insta</a:t>
            </a:r>
            <a:r>
              <a:rPr lang="en-GB" sz="1100" dirty="0" err="1" smtClean="0">
                <a:latin typeface="Arial"/>
                <a:cs typeface="Arial"/>
              </a:rPr>
              <a:t>nt</a:t>
            </a:r>
            <a:r>
              <a:rPr lang="ta-IN" sz="1100" dirty="0" smtClean="0">
                <a:latin typeface="Arial"/>
                <a:cs typeface="Arial"/>
              </a:rPr>
              <a:t>ly by </a:t>
            </a:r>
            <a:r>
              <a:rPr lang="ta-IN" sz="1100" b="1" dirty="0" smtClean="0">
                <a:solidFill>
                  <a:srgbClr val="FF6600"/>
                </a:solidFill>
                <a:latin typeface="Arial"/>
                <a:cs typeface="Arial"/>
              </a:rPr>
              <a:t>Secondary Controller</a:t>
            </a:r>
            <a:r>
              <a:rPr lang="ta-IN" sz="1100" dirty="0" smtClean="0">
                <a:latin typeface="Arial"/>
                <a:cs typeface="Arial"/>
              </a:rPr>
              <a:t> node, which basicaly is live backup of the main </a:t>
            </a:r>
            <a:r>
              <a:rPr lang="ta-IN" sz="1100" b="1" dirty="0" smtClean="0">
                <a:solidFill>
                  <a:srgbClr val="660066"/>
                </a:solidFill>
                <a:latin typeface="Arial"/>
                <a:cs typeface="Arial"/>
              </a:rPr>
              <a:t>Controller</a:t>
            </a:r>
            <a:r>
              <a:rPr lang="ta-IN" sz="1100" dirty="0" smtClean="0">
                <a:latin typeface="Arial"/>
                <a:cs typeface="Arial"/>
              </a:rPr>
              <a:t> node.</a:t>
            </a:r>
          </a:p>
          <a:p>
            <a:endParaRPr lang="ta-IN" sz="1100" b="1" dirty="0" smtClean="0">
              <a:solidFill>
                <a:srgbClr val="008000"/>
              </a:solidFill>
              <a:latin typeface="Arial"/>
              <a:cs typeface="Arial"/>
            </a:endParaRPr>
          </a:p>
          <a:p>
            <a:r>
              <a:rPr lang="ta-IN" sz="1100" b="1" dirty="0" smtClean="0">
                <a:solidFill>
                  <a:srgbClr val="008000"/>
                </a:solidFill>
                <a:latin typeface="Arial"/>
                <a:cs typeface="Arial"/>
              </a:rPr>
              <a:t>Live Host failure</a:t>
            </a:r>
          </a:p>
          <a:p>
            <a:r>
              <a:rPr lang="ta-IN" sz="1100" dirty="0" smtClean="0">
                <a:latin typeface="Arial"/>
                <a:cs typeface="Arial"/>
              </a:rPr>
              <a:t>If </a:t>
            </a:r>
            <a:r>
              <a:rPr lang="ta-IN" sz="1100" b="1" dirty="0" smtClean="0">
                <a:solidFill>
                  <a:srgbClr val="008000"/>
                </a:solidFill>
                <a:latin typeface="Arial"/>
                <a:cs typeface="Arial"/>
              </a:rPr>
              <a:t>Live Host</a:t>
            </a:r>
            <a:r>
              <a:rPr lang="ta-IN" sz="1100" dirty="0" smtClean="0">
                <a:latin typeface="Arial"/>
                <a:cs typeface="Arial"/>
              </a:rPr>
              <a:t> node goes down or is unavailable on the network, all data of that </a:t>
            </a:r>
            <a:r>
              <a:rPr lang="ta-IN" sz="1100" b="1" dirty="0" smtClean="0">
                <a:solidFill>
                  <a:srgbClr val="008000"/>
                </a:solidFill>
                <a:latin typeface="Arial"/>
                <a:cs typeface="Arial"/>
              </a:rPr>
              <a:t>Live Host</a:t>
            </a:r>
            <a:r>
              <a:rPr lang="ta-IN" sz="1100" dirty="0" smtClean="0">
                <a:latin typeface="Arial"/>
                <a:cs typeface="Arial"/>
              </a:rPr>
              <a:t> will be copied from the </a:t>
            </a:r>
            <a:r>
              <a:rPr lang="ta-IN" sz="1100" b="1" dirty="0" smtClean="0">
                <a:latin typeface="Arial"/>
                <a:cs typeface="Arial"/>
              </a:rPr>
              <a:t>Storage Cluster</a:t>
            </a:r>
            <a:r>
              <a:rPr lang="ta-IN" sz="1100" dirty="0" smtClean="0">
                <a:latin typeface="Arial"/>
                <a:cs typeface="Arial"/>
              </a:rPr>
              <a:t> node to the available </a:t>
            </a:r>
            <a:r>
              <a:rPr lang="ta-IN" sz="1100" b="1" dirty="0" smtClean="0">
                <a:solidFill>
                  <a:srgbClr val="FF0000"/>
                </a:solidFill>
                <a:latin typeface="Arial"/>
                <a:cs typeface="Arial"/>
              </a:rPr>
              <a:t>Hot Swap</a:t>
            </a:r>
            <a:r>
              <a:rPr lang="ta-IN" sz="1100" dirty="0" smtClean="0">
                <a:latin typeface="Arial"/>
                <a:cs typeface="Arial"/>
              </a:rPr>
              <a:t> node and continue to operate on that node.</a:t>
            </a:r>
            <a:endParaRPr lang="en-US" sz="1100" dirty="0">
              <a:latin typeface="Arial"/>
              <a:cs typeface="Arial"/>
            </a:endParaRPr>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ta-IN" sz="1400" b="1" dirty="0" smtClean="0"/>
              <a:t>Hardware Specification</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5247592"/>
          </a:xfrm>
          <a:prstGeom prst="rect">
            <a:avLst/>
          </a:prstGeom>
          <a:noFill/>
        </p:spPr>
        <p:txBody>
          <a:bodyPr wrap="square" lIns="0" tIns="0" rIns="0" bIns="0" rtlCol="0">
            <a:spAutoFit/>
          </a:bodyPr>
          <a:lstStyle/>
          <a:p>
            <a:r>
              <a:rPr lang="en-US" sz="1100" b="1" dirty="0" smtClean="0">
                <a:latin typeface="Arial"/>
                <a:ea typeface="Calibri"/>
                <a:cs typeface="Arial"/>
              </a:rPr>
              <a:t>Computer Node 1:  </a:t>
            </a:r>
            <a:r>
              <a:rPr lang="ta-IN" sz="1100" b="1" dirty="0" smtClean="0">
                <a:solidFill>
                  <a:srgbClr val="660066"/>
                </a:solidFill>
                <a:latin typeface="Arial"/>
                <a:ea typeface="Calibri"/>
                <a:cs typeface="Arial"/>
              </a:rPr>
              <a:t>PRIMARY </a:t>
            </a:r>
            <a:r>
              <a:rPr lang="en-US" sz="1100" b="1" dirty="0" smtClean="0">
                <a:solidFill>
                  <a:srgbClr val="660066"/>
                </a:solidFill>
                <a:latin typeface="Arial"/>
                <a:ea typeface="Calibri"/>
                <a:cs typeface="Arial"/>
              </a:rPr>
              <a:t>CONTROLLER </a:t>
            </a:r>
            <a:r>
              <a:rPr lang="en-US" sz="1100" b="1" dirty="0" smtClean="0">
                <a:latin typeface="Arial"/>
                <a:ea typeface="Calibri"/>
                <a:cs typeface="Arial"/>
              </a:rPr>
              <a:t>&amp; </a:t>
            </a:r>
            <a:r>
              <a:rPr lang="ta-IN" sz="1100" b="1" dirty="0" smtClean="0">
                <a:solidFill>
                  <a:srgbClr val="FF6600"/>
                </a:solidFill>
                <a:latin typeface="Arial"/>
                <a:ea typeface="Calibri"/>
                <a:cs typeface="Arial"/>
              </a:rPr>
              <a:t>SECONDARY CONTROLLER</a:t>
            </a:r>
            <a:endParaRPr lang="en-US" sz="1100" b="1" dirty="0" smtClean="0">
              <a:solidFill>
                <a:srgbClr val="FF6600"/>
              </a:solidFill>
              <a:latin typeface="Arial"/>
              <a:ea typeface="Calibri"/>
              <a:cs typeface="Arial"/>
            </a:endParaRPr>
          </a:p>
          <a:p>
            <a:pPr marL="180000"/>
            <a:endParaRPr lang="en-US" sz="1100" dirty="0" smtClean="0">
              <a:latin typeface="Arial"/>
              <a:ea typeface="Calibri"/>
              <a:cs typeface="Arial"/>
            </a:endParaRPr>
          </a:p>
          <a:p>
            <a:pPr marL="180000"/>
            <a:r>
              <a:rPr lang="en-US" sz="1100" dirty="0" smtClean="0">
                <a:latin typeface="Arial"/>
                <a:ea typeface="Calibri"/>
                <a:cs typeface="Arial"/>
              </a:rPr>
              <a:t>Interconnect: Dual Gigabit Ethernet (Intel 82576 Dual-Port)</a:t>
            </a:r>
            <a:endParaRPr lang="en-GB" sz="1100" dirty="0" smtClean="0">
              <a:latin typeface="Arial"/>
              <a:ea typeface="Calibri"/>
              <a:cs typeface="Arial"/>
            </a:endParaRPr>
          </a:p>
          <a:p>
            <a:pPr marL="180000"/>
            <a:r>
              <a:rPr lang="en-US" sz="1100" dirty="0" smtClean="0">
                <a:latin typeface="Arial"/>
                <a:ea typeface="Calibri"/>
                <a:cs typeface="Arial"/>
              </a:rPr>
              <a:t>CPU: 2 </a:t>
            </a:r>
            <a:r>
              <a:rPr lang="en-US" sz="1100" dirty="0" err="1" smtClean="0">
                <a:latin typeface="Arial"/>
                <a:ea typeface="Calibri"/>
                <a:cs typeface="Arial"/>
              </a:rPr>
              <a:t>x</a:t>
            </a:r>
            <a:r>
              <a:rPr lang="en-US" sz="1100" dirty="0" smtClean="0">
                <a:latin typeface="Arial"/>
                <a:ea typeface="Calibri"/>
                <a:cs typeface="Arial"/>
              </a:rPr>
              <a:t> Intel Xeon E5504 Quad-Core 2.00GHz 4MB Cache, CPU Processor</a:t>
            </a:r>
            <a:endParaRPr lang="ta-IN" sz="1100" dirty="0" smtClean="0">
              <a:latin typeface="Arial"/>
              <a:ea typeface="Calibri"/>
              <a:cs typeface="Arial"/>
            </a:endParaRPr>
          </a:p>
          <a:p>
            <a:pPr marL="180000"/>
            <a:r>
              <a:rPr lang="en-US" sz="1100" dirty="0" smtClean="0">
                <a:latin typeface="Arial"/>
                <a:ea typeface="Calibri"/>
                <a:cs typeface="Arial"/>
              </a:rPr>
              <a:t>RAM: 6GB (6 </a:t>
            </a:r>
            <a:r>
              <a:rPr lang="en-US" sz="1100" dirty="0" err="1" smtClean="0">
                <a:latin typeface="Arial"/>
                <a:ea typeface="Calibri"/>
                <a:cs typeface="Arial"/>
              </a:rPr>
              <a:t>x</a:t>
            </a:r>
            <a:r>
              <a:rPr lang="en-US" sz="1100" dirty="0" smtClean="0">
                <a:latin typeface="Arial"/>
                <a:ea typeface="Calibri"/>
                <a:cs typeface="Arial"/>
              </a:rPr>
              <a:t> 1GB) Kingston 1GB DDR3-11066Mgz ECC REG Memory# KVR1066D3S8R7S/1G </a:t>
            </a:r>
            <a:endParaRPr lang="ta-IN" sz="1100" dirty="0" smtClean="0">
              <a:latin typeface="Arial"/>
              <a:ea typeface="Calibri"/>
              <a:cs typeface="Arial"/>
            </a:endParaRPr>
          </a:p>
          <a:p>
            <a:pPr marL="180000"/>
            <a:r>
              <a:rPr lang="en-US" sz="1100" dirty="0" smtClean="0">
                <a:latin typeface="Arial"/>
                <a:ea typeface="Calibri"/>
                <a:cs typeface="Arial"/>
              </a:rPr>
              <a:t>Management: Integrated IPMI with KVM over LAN</a:t>
            </a:r>
            <a:endParaRPr lang="ta-IN" sz="1100" dirty="0" smtClean="0">
              <a:latin typeface="Arial"/>
              <a:ea typeface="Calibri"/>
              <a:cs typeface="Arial"/>
            </a:endParaRPr>
          </a:p>
          <a:p>
            <a:pPr marL="180000"/>
            <a:r>
              <a:rPr lang="en-US" sz="1100" dirty="0" smtClean="0">
                <a:latin typeface="Arial"/>
                <a:ea typeface="Calibri"/>
                <a:cs typeface="Arial"/>
              </a:rPr>
              <a:t>LP </a:t>
            </a:r>
            <a:r>
              <a:rPr lang="en-US" sz="1100" dirty="0" err="1" smtClean="0">
                <a:latin typeface="Arial"/>
                <a:ea typeface="Calibri"/>
                <a:cs typeface="Arial"/>
              </a:rPr>
              <a:t>PCIe</a:t>
            </a:r>
            <a:r>
              <a:rPr lang="en-US" sz="1100" dirty="0" smtClean="0">
                <a:latin typeface="Arial"/>
                <a:ea typeface="Calibri"/>
                <a:cs typeface="Arial"/>
              </a:rPr>
              <a:t> x16 2.0: No Item Selected</a:t>
            </a:r>
            <a:r>
              <a:rPr lang="ta-IN" sz="1100" dirty="0" smtClean="0">
                <a:latin typeface="Arial"/>
                <a:ea typeface="Calibri"/>
                <a:cs typeface="Arial"/>
              </a:rPr>
              <a:t> </a:t>
            </a:r>
          </a:p>
          <a:p>
            <a:pPr marL="180000"/>
            <a:r>
              <a:rPr lang="en-US" sz="1100" dirty="0" smtClean="0">
                <a:latin typeface="Arial"/>
                <a:ea typeface="Calibri"/>
                <a:cs typeface="Arial"/>
              </a:rPr>
              <a:t>Hot-Swap Drive - 1: SOLID STATE DISK 60GB WD5000AAKS SATAII 7200RPM 3.5" HDD</a:t>
            </a:r>
          </a:p>
          <a:p>
            <a:endParaRPr lang="en-US" sz="1100" dirty="0" smtClean="0">
              <a:latin typeface="Arial"/>
              <a:ea typeface="Calibri"/>
              <a:cs typeface="Arial"/>
            </a:endParaRPr>
          </a:p>
          <a:p>
            <a:endParaRPr lang="en-US" sz="1100" dirty="0" smtClean="0">
              <a:latin typeface="Arial"/>
              <a:ea typeface="Calibri"/>
              <a:cs typeface="Arial"/>
            </a:endParaRPr>
          </a:p>
          <a:p>
            <a:r>
              <a:rPr lang="en-US" sz="1100" b="1" dirty="0" smtClean="0">
                <a:latin typeface="Arial"/>
                <a:ea typeface="Calibri"/>
                <a:cs typeface="Arial"/>
              </a:rPr>
              <a:t>Extra Nodes :  </a:t>
            </a:r>
            <a:r>
              <a:rPr lang="en-US" sz="1100" b="1" dirty="0" smtClean="0">
                <a:solidFill>
                  <a:srgbClr val="008000"/>
                </a:solidFill>
                <a:latin typeface="Arial"/>
                <a:ea typeface="Calibri"/>
                <a:cs typeface="Arial"/>
              </a:rPr>
              <a:t>Live Hosts</a:t>
            </a:r>
            <a:r>
              <a:rPr lang="en-US" sz="1100" b="1" dirty="0" smtClean="0">
                <a:latin typeface="Arial"/>
                <a:ea typeface="Calibri"/>
                <a:cs typeface="Arial"/>
              </a:rPr>
              <a:t>, </a:t>
            </a:r>
            <a:r>
              <a:rPr lang="en-US" sz="1100" b="1" dirty="0" smtClean="0">
                <a:solidFill>
                  <a:srgbClr val="FF0000"/>
                </a:solidFill>
                <a:latin typeface="Arial"/>
                <a:ea typeface="Calibri"/>
                <a:cs typeface="Arial"/>
              </a:rPr>
              <a:t>Hot Spare</a:t>
            </a:r>
            <a:r>
              <a:rPr lang="en-US" sz="1100" b="1" dirty="0" smtClean="0">
                <a:latin typeface="Arial"/>
                <a:ea typeface="Calibri"/>
                <a:cs typeface="Arial"/>
              </a:rPr>
              <a:t>, </a:t>
            </a:r>
            <a:r>
              <a:rPr lang="en-US" sz="1100" b="1" dirty="0" smtClean="0">
                <a:solidFill>
                  <a:srgbClr val="3366FF"/>
                </a:solidFill>
                <a:latin typeface="Arial"/>
                <a:ea typeface="Calibri"/>
                <a:cs typeface="Arial"/>
              </a:rPr>
              <a:t>Cold Spare</a:t>
            </a:r>
          </a:p>
          <a:p>
            <a:pPr marL="180000"/>
            <a:endParaRPr lang="en-US" sz="1100" b="1" dirty="0" smtClean="0">
              <a:latin typeface="Arial"/>
              <a:ea typeface="Calibri"/>
              <a:cs typeface="Arial"/>
            </a:endParaRPr>
          </a:p>
          <a:p>
            <a:pPr marL="180000"/>
            <a:r>
              <a:rPr lang="en-US" sz="1100" dirty="0" smtClean="0">
                <a:latin typeface="Arial"/>
                <a:ea typeface="Calibri"/>
                <a:cs typeface="Arial"/>
              </a:rPr>
              <a:t>Interconnect: Dual Gigabit Ethernet (Intel 82576 Dual-Port)</a:t>
            </a:r>
          </a:p>
          <a:p>
            <a:pPr marL="180000"/>
            <a:r>
              <a:rPr lang="en-US" sz="1100" dirty="0" smtClean="0">
                <a:latin typeface="Arial"/>
                <a:ea typeface="Calibri"/>
                <a:cs typeface="Arial"/>
              </a:rPr>
              <a:t>CPU: 2 </a:t>
            </a:r>
            <a:r>
              <a:rPr lang="en-US" sz="1100" dirty="0" err="1" smtClean="0">
                <a:latin typeface="Arial"/>
                <a:ea typeface="Calibri"/>
                <a:cs typeface="Arial"/>
              </a:rPr>
              <a:t>x</a:t>
            </a:r>
            <a:r>
              <a:rPr lang="en-US" sz="1100" dirty="0" smtClean="0">
                <a:latin typeface="Arial"/>
                <a:ea typeface="Calibri"/>
                <a:cs typeface="Arial"/>
              </a:rPr>
              <a:t> Intel Xeon E5504 Quad-Core 2.00GHz 4MB Cache, CPU Processor</a:t>
            </a:r>
          </a:p>
          <a:p>
            <a:pPr marL="180000"/>
            <a:r>
              <a:rPr lang="en-US" sz="1100" dirty="0" smtClean="0">
                <a:latin typeface="Arial"/>
                <a:ea typeface="Calibri"/>
                <a:cs typeface="Arial"/>
              </a:rPr>
              <a:t>RAM: 6GB (6 </a:t>
            </a:r>
            <a:r>
              <a:rPr lang="en-US" sz="1100" dirty="0" err="1" smtClean="0">
                <a:latin typeface="Arial"/>
                <a:ea typeface="Calibri"/>
                <a:cs typeface="Arial"/>
              </a:rPr>
              <a:t>x</a:t>
            </a:r>
            <a:r>
              <a:rPr lang="en-US" sz="1100" dirty="0" smtClean="0">
                <a:latin typeface="Arial"/>
                <a:ea typeface="Calibri"/>
                <a:cs typeface="Arial"/>
              </a:rPr>
              <a:t> 1GB) Kingston 1GB DDR3-11066Mgz ECC REG Memory# KVR1066D3S8R7S/1G </a:t>
            </a:r>
          </a:p>
          <a:p>
            <a:pPr marL="180000"/>
            <a:r>
              <a:rPr lang="en-US" sz="1100" dirty="0" smtClean="0">
                <a:latin typeface="Arial"/>
                <a:ea typeface="Calibri"/>
                <a:cs typeface="Arial"/>
              </a:rPr>
              <a:t>Management: Integrated IPMI with KVM over LAN</a:t>
            </a:r>
          </a:p>
          <a:p>
            <a:pPr marL="180000"/>
            <a:r>
              <a:rPr lang="en-US" sz="1100" dirty="0" smtClean="0">
                <a:latin typeface="Arial"/>
                <a:ea typeface="Calibri"/>
                <a:cs typeface="Arial"/>
              </a:rPr>
              <a:t>LP </a:t>
            </a:r>
            <a:r>
              <a:rPr lang="en-US" sz="1100" dirty="0" err="1" smtClean="0">
                <a:latin typeface="Arial"/>
                <a:ea typeface="Calibri"/>
                <a:cs typeface="Arial"/>
              </a:rPr>
              <a:t>PCIe</a:t>
            </a:r>
            <a:r>
              <a:rPr lang="en-US" sz="1100" dirty="0" smtClean="0">
                <a:latin typeface="Arial"/>
                <a:ea typeface="Calibri"/>
                <a:cs typeface="Arial"/>
              </a:rPr>
              <a:t> x16 2.0: No Item Selected</a:t>
            </a:r>
          </a:p>
          <a:p>
            <a:pPr marL="180000"/>
            <a:r>
              <a:rPr lang="en-US" sz="1100" dirty="0" smtClean="0">
                <a:latin typeface="Arial"/>
                <a:ea typeface="Calibri"/>
                <a:cs typeface="Arial"/>
              </a:rPr>
              <a:t>Hot-Swap Drive - 1: SOLID STATE DISK 60GB WD5000AAKS SATAII 7200RPM 3.5" HDD</a:t>
            </a:r>
          </a:p>
          <a:p>
            <a:endParaRPr lang="en-US" sz="1100" dirty="0" smtClean="0">
              <a:latin typeface="Arial"/>
              <a:ea typeface="Calibri"/>
              <a:cs typeface="Arial"/>
            </a:endParaRPr>
          </a:p>
          <a:p>
            <a:endParaRPr lang="en-US" sz="1100" dirty="0" smtClean="0">
              <a:latin typeface="Arial"/>
              <a:ea typeface="Calibri"/>
              <a:cs typeface="Arial"/>
            </a:endParaRPr>
          </a:p>
          <a:p>
            <a:endParaRPr lang="en-US" sz="1100" dirty="0" smtClean="0">
              <a:latin typeface="Arial"/>
              <a:ea typeface="Calibri"/>
              <a:cs typeface="Arial"/>
            </a:endParaRPr>
          </a:p>
          <a:p>
            <a:r>
              <a:rPr lang="en-US" sz="1100" b="1" dirty="0" smtClean="0">
                <a:latin typeface="Arial"/>
                <a:ea typeface="Calibri"/>
                <a:cs typeface="Arial"/>
              </a:rPr>
              <a:t>Extra Nodes :  Storage Cluster</a:t>
            </a:r>
          </a:p>
          <a:p>
            <a:pPr marL="180000"/>
            <a:endParaRPr lang="en-US" sz="1100" dirty="0" smtClean="0">
              <a:latin typeface="Arial"/>
              <a:ea typeface="Calibri"/>
              <a:cs typeface="Arial"/>
            </a:endParaRPr>
          </a:p>
          <a:p>
            <a:pPr marL="180000"/>
            <a:r>
              <a:rPr lang="en-US" sz="1100" dirty="0" smtClean="0">
                <a:latin typeface="Arial"/>
                <a:ea typeface="Calibri"/>
                <a:cs typeface="Arial"/>
              </a:rPr>
              <a:t>Interconnect: Dual Gigabit Ethernet (Intel 82576 Dual-Port)</a:t>
            </a:r>
          </a:p>
          <a:p>
            <a:pPr marL="180000"/>
            <a:r>
              <a:rPr lang="en-US" sz="1100" dirty="0" smtClean="0">
                <a:latin typeface="Arial"/>
                <a:ea typeface="Calibri"/>
                <a:cs typeface="Arial"/>
              </a:rPr>
              <a:t>CPU: 2 </a:t>
            </a:r>
            <a:r>
              <a:rPr lang="en-US" sz="1100" dirty="0" err="1" smtClean="0">
                <a:latin typeface="Arial"/>
                <a:ea typeface="Calibri"/>
                <a:cs typeface="Arial"/>
              </a:rPr>
              <a:t>x</a:t>
            </a:r>
            <a:r>
              <a:rPr lang="en-US" sz="1100" dirty="0" smtClean="0">
                <a:latin typeface="Arial"/>
                <a:ea typeface="Calibri"/>
                <a:cs typeface="Arial"/>
              </a:rPr>
              <a:t> Intel Xeon E5504 Quad-Core 2.00GHz 4MB Cache, CPU Processor</a:t>
            </a:r>
          </a:p>
          <a:p>
            <a:pPr marL="180000"/>
            <a:r>
              <a:rPr lang="en-US" sz="1100" dirty="0" smtClean="0">
                <a:latin typeface="Arial"/>
                <a:ea typeface="Calibri"/>
                <a:cs typeface="Arial"/>
              </a:rPr>
              <a:t>RAM: 6GB (6 </a:t>
            </a:r>
            <a:r>
              <a:rPr lang="en-US" sz="1100" dirty="0" err="1" smtClean="0">
                <a:latin typeface="Arial"/>
                <a:ea typeface="Calibri"/>
                <a:cs typeface="Arial"/>
              </a:rPr>
              <a:t>x</a:t>
            </a:r>
            <a:r>
              <a:rPr lang="en-US" sz="1100" dirty="0" smtClean="0">
                <a:latin typeface="Arial"/>
                <a:ea typeface="Calibri"/>
                <a:cs typeface="Arial"/>
              </a:rPr>
              <a:t> 1GB) Kingston 1GB DDR3-11066Mgz ECC REG Memory# KVR1066D3S8R7S/1G </a:t>
            </a:r>
          </a:p>
          <a:p>
            <a:pPr marL="180000"/>
            <a:r>
              <a:rPr lang="en-US" sz="1100" dirty="0" smtClean="0">
                <a:latin typeface="Arial"/>
                <a:ea typeface="Calibri"/>
                <a:cs typeface="Arial"/>
              </a:rPr>
              <a:t>Management: Integrated IPMI with KVM over LAN</a:t>
            </a:r>
          </a:p>
          <a:p>
            <a:pPr marL="180000"/>
            <a:r>
              <a:rPr lang="en-US" sz="1100" dirty="0" smtClean="0">
                <a:latin typeface="Arial"/>
                <a:ea typeface="Calibri"/>
                <a:cs typeface="Arial"/>
              </a:rPr>
              <a:t>LP </a:t>
            </a:r>
            <a:r>
              <a:rPr lang="en-US" sz="1100" dirty="0" err="1" smtClean="0">
                <a:latin typeface="Arial"/>
                <a:ea typeface="Calibri"/>
                <a:cs typeface="Arial"/>
              </a:rPr>
              <a:t>PCIe</a:t>
            </a:r>
            <a:r>
              <a:rPr lang="en-US" sz="1100" dirty="0" smtClean="0">
                <a:latin typeface="Arial"/>
                <a:ea typeface="Calibri"/>
                <a:cs typeface="Arial"/>
              </a:rPr>
              <a:t> x16 2.0: No Item Selected</a:t>
            </a:r>
          </a:p>
          <a:p>
            <a:pPr marL="180000"/>
            <a:r>
              <a:rPr lang="en-US" sz="1100" dirty="0" smtClean="0">
                <a:latin typeface="Arial"/>
                <a:ea typeface="Calibri"/>
                <a:cs typeface="Arial"/>
              </a:rPr>
              <a:t>Hot-Swap Drive - 1: RAID 5 3TB Storage</a:t>
            </a:r>
          </a:p>
          <a:p>
            <a:pPr marL="180000"/>
            <a:r>
              <a:rPr lang="en-US" sz="1100" dirty="0" smtClean="0">
                <a:latin typeface="Arial"/>
                <a:ea typeface="Calibri"/>
                <a:cs typeface="Arial"/>
              </a:rPr>
              <a:t>Hot-Swap Drive - 2: RAID 5 3TB Storage</a:t>
            </a:r>
          </a:p>
          <a:p>
            <a:pPr marL="180000"/>
            <a:r>
              <a:rPr lang="en-US" sz="1100" dirty="0" smtClean="0">
                <a:latin typeface="Arial"/>
                <a:ea typeface="Calibri"/>
                <a:cs typeface="Arial"/>
              </a:rPr>
              <a:t>Hot-Swap Drive - 3: RAID 5 3TB Storage</a:t>
            </a:r>
            <a:endParaRPr lang="en-US" sz="1100" dirty="0">
              <a:latin typeface="Arial"/>
              <a:cs typeface="Arial"/>
            </a:endParaRPr>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 name="Straight Arrow Connector 60"/>
          <p:cNvCxnSpPr/>
          <p:nvPr/>
        </p:nvCxnSpPr>
        <p:spPr>
          <a:xfrm flipV="1">
            <a:off x="1524002" y="4267200"/>
            <a:ext cx="1371598" cy="381000"/>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p:cNvCxnSpPr>
          <p:nvPr/>
        </p:nvCxnSpPr>
        <p:spPr>
          <a:xfrm flipV="1">
            <a:off x="1524000" y="4038600"/>
            <a:ext cx="1295400" cy="76200"/>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cxnSp>
        <p:nvCxnSpPr>
          <p:cNvPr id="53" name="Straight Arrow Connector 52"/>
          <p:cNvCxnSpPr>
            <a:stCxn id="6" idx="3"/>
          </p:cNvCxnSpPr>
          <p:nvPr/>
        </p:nvCxnSpPr>
        <p:spPr>
          <a:xfrm>
            <a:off x="1524000" y="3581400"/>
            <a:ext cx="1295400" cy="240880"/>
          </a:xfrm>
          <a:prstGeom prst="straightConnector1">
            <a:avLst/>
          </a:prstGeom>
          <a:ln>
            <a:solidFill>
              <a:srgbClr val="3366FF"/>
            </a:solidFill>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5" idx="3"/>
          </p:cNvCxnSpPr>
          <p:nvPr/>
        </p:nvCxnSpPr>
        <p:spPr>
          <a:xfrm>
            <a:off x="1524000" y="3048000"/>
            <a:ext cx="1371599" cy="533400"/>
          </a:xfrm>
          <a:prstGeom prst="straightConnector1">
            <a:avLst/>
          </a:prstGeom>
          <a:ln>
            <a:solidFill>
              <a:srgbClr val="00FFFF"/>
            </a:solidFill>
            <a:tailEnd type="arrow"/>
          </a:ln>
        </p:spPr>
        <p:style>
          <a:lnRef idx="2">
            <a:schemeClr val="accent1"/>
          </a:lnRef>
          <a:fillRef idx="0">
            <a:schemeClr val="accent1"/>
          </a:fillRef>
          <a:effectRef idx="1">
            <a:schemeClr val="accent1"/>
          </a:effectRef>
          <a:fontRef idx="minor">
            <a:schemeClr val="tx1"/>
          </a:fontRef>
        </p:style>
      </p:cxnSp>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smtClean="0"/>
              <a:t>SIP Proxy</a:t>
            </a:r>
            <a:r>
              <a:rPr lang="en-US" sz="1400" b="1" dirty="0"/>
              <a:t>: Registration</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677108"/>
          </a:xfrm>
          <a:prstGeom prst="rect">
            <a:avLst/>
          </a:prstGeom>
          <a:noFill/>
        </p:spPr>
        <p:txBody>
          <a:bodyPr wrap="square" lIns="0" tIns="0" rIns="0" bIns="0" rtlCol="0">
            <a:spAutoFit/>
          </a:bodyPr>
          <a:lstStyle/>
          <a:p>
            <a:r>
              <a:rPr lang="en-US" sz="1100" dirty="0">
                <a:latin typeface="Arial"/>
                <a:cs typeface="Arial"/>
              </a:rPr>
              <a:t>SIP Client registration for all users (Residential, Business, Hosted PBXware and Wholesale) happens over SIP Proxy, which authenticate user "username", "password" or "IP address" in order to determine where the user belongs to, then forwards SIP registration to the appropriate VPS, except when it comes to the Wholesale type of user which does not register to the VPS but only to the Client Database.</a:t>
            </a:r>
          </a:p>
        </p:txBody>
      </p:sp>
      <p:sp>
        <p:nvSpPr>
          <p:cNvPr id="5" name="Rectangle 4"/>
          <p:cNvSpPr/>
          <p:nvPr/>
        </p:nvSpPr>
        <p:spPr>
          <a:xfrm>
            <a:off x="76200" y="2895600"/>
            <a:ext cx="1447800" cy="304800"/>
          </a:xfrm>
          <a:prstGeom prst="rect">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Residential</a:t>
            </a:r>
            <a:endParaRPr lang="en-US" sz="1400" dirty="0"/>
          </a:p>
        </p:txBody>
      </p:sp>
      <p:sp>
        <p:nvSpPr>
          <p:cNvPr id="6" name="Rectangle 5"/>
          <p:cNvSpPr/>
          <p:nvPr/>
        </p:nvSpPr>
        <p:spPr>
          <a:xfrm>
            <a:off x="76200" y="3429000"/>
            <a:ext cx="1447800" cy="304800"/>
          </a:xfrm>
          <a:prstGeom prst="rect">
            <a:avLst/>
          </a:prstGeom>
          <a:solidFill>
            <a:srgbClr val="3366F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Business</a:t>
            </a:r>
            <a:endParaRPr lang="en-US" sz="1400" dirty="0"/>
          </a:p>
        </p:txBody>
      </p:sp>
      <p:sp>
        <p:nvSpPr>
          <p:cNvPr id="7" name="Rectangle 6"/>
          <p:cNvSpPr/>
          <p:nvPr/>
        </p:nvSpPr>
        <p:spPr>
          <a:xfrm>
            <a:off x="76200" y="3962400"/>
            <a:ext cx="1447800" cy="304800"/>
          </a:xfrm>
          <a:prstGeom prst="rect">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Hosted PBXware</a:t>
            </a:r>
          </a:p>
        </p:txBody>
      </p:sp>
      <p:sp>
        <p:nvSpPr>
          <p:cNvPr id="8" name="Rectangle 7"/>
          <p:cNvSpPr/>
          <p:nvPr/>
        </p:nvSpPr>
        <p:spPr>
          <a:xfrm>
            <a:off x="76200" y="4495800"/>
            <a:ext cx="1447800" cy="304800"/>
          </a:xfrm>
          <a:prstGeom prst="rect">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Wholesale</a:t>
            </a:r>
            <a:endParaRPr lang="en-US" sz="1400" dirty="0"/>
          </a:p>
        </p:txBody>
      </p:sp>
      <p:sp>
        <p:nvSpPr>
          <p:cNvPr id="10" name="TextBox 9"/>
          <p:cNvSpPr txBox="1"/>
          <p:nvPr/>
        </p:nvSpPr>
        <p:spPr>
          <a:xfrm>
            <a:off x="76200" y="2438400"/>
            <a:ext cx="1447800" cy="276999"/>
          </a:xfrm>
          <a:prstGeom prst="rect">
            <a:avLst/>
          </a:prstGeom>
          <a:noFill/>
        </p:spPr>
        <p:txBody>
          <a:bodyPr wrap="square" rtlCol="0">
            <a:spAutoFit/>
          </a:bodyPr>
          <a:lstStyle/>
          <a:p>
            <a:pPr algn="ctr"/>
            <a:r>
              <a:rPr lang="en-US" sz="1200" dirty="0" smtClean="0"/>
              <a:t>SIP Clients</a:t>
            </a:r>
            <a:endParaRPr lang="en-US" sz="1200" dirty="0"/>
          </a:p>
        </p:txBody>
      </p:sp>
      <p:sp>
        <p:nvSpPr>
          <p:cNvPr id="11" name="TextBox 10"/>
          <p:cNvSpPr txBox="1"/>
          <p:nvPr/>
        </p:nvSpPr>
        <p:spPr>
          <a:xfrm>
            <a:off x="76200" y="4904601"/>
            <a:ext cx="1447800" cy="276999"/>
          </a:xfrm>
          <a:prstGeom prst="rect">
            <a:avLst/>
          </a:prstGeom>
          <a:noFill/>
        </p:spPr>
        <p:txBody>
          <a:bodyPr wrap="square" rtlCol="0">
            <a:spAutoFit/>
          </a:bodyPr>
          <a:lstStyle/>
          <a:p>
            <a:pPr algn="ctr"/>
            <a:r>
              <a:rPr lang="en-US" sz="1200" dirty="0" smtClean="0"/>
              <a:t>SIP Clients</a:t>
            </a:r>
            <a:endParaRPr lang="en-US" sz="1200" dirty="0"/>
          </a:p>
        </p:txBody>
      </p:sp>
      <p:sp>
        <p:nvSpPr>
          <p:cNvPr id="40" name="Oval 39"/>
          <p:cNvSpPr/>
          <p:nvPr/>
        </p:nvSpPr>
        <p:spPr>
          <a:xfrm>
            <a:off x="7315200" y="2819400"/>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2</a:t>
            </a:r>
            <a:endParaRPr lang="en-US" sz="1100" dirty="0"/>
          </a:p>
        </p:txBody>
      </p:sp>
      <p:sp>
        <p:nvSpPr>
          <p:cNvPr id="42" name="Oval 41"/>
          <p:cNvSpPr/>
          <p:nvPr/>
        </p:nvSpPr>
        <p:spPr>
          <a:xfrm>
            <a:off x="7315200" y="4495800"/>
            <a:ext cx="685800" cy="685800"/>
          </a:xfrm>
          <a:prstGeom prst="ellipse">
            <a:avLst/>
          </a:prstGeom>
          <a:solidFill>
            <a:srgbClr val="3366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4</a:t>
            </a:r>
            <a:endParaRPr lang="en-US" sz="1100" dirty="0"/>
          </a:p>
        </p:txBody>
      </p:sp>
      <p:sp>
        <p:nvSpPr>
          <p:cNvPr id="44" name="TextBox 43"/>
          <p:cNvSpPr txBox="1"/>
          <p:nvPr/>
        </p:nvSpPr>
        <p:spPr>
          <a:xfrm>
            <a:off x="8001000" y="2088000"/>
            <a:ext cx="1066800" cy="276999"/>
          </a:xfrm>
          <a:prstGeom prst="rect">
            <a:avLst/>
          </a:prstGeom>
          <a:noFill/>
        </p:spPr>
        <p:txBody>
          <a:bodyPr wrap="square" rtlCol="0">
            <a:spAutoFit/>
          </a:bodyPr>
          <a:lstStyle/>
          <a:p>
            <a:r>
              <a:rPr lang="en-US" sz="1200" b="1" dirty="0" smtClean="0">
                <a:solidFill>
                  <a:srgbClr val="00FFFF"/>
                </a:solidFill>
              </a:rPr>
              <a:t>Residential</a:t>
            </a:r>
            <a:endParaRPr lang="en-US" sz="1200" b="1" dirty="0">
              <a:solidFill>
                <a:srgbClr val="00FFFF"/>
              </a:solidFill>
            </a:endParaRPr>
          </a:p>
        </p:txBody>
      </p:sp>
      <p:sp>
        <p:nvSpPr>
          <p:cNvPr id="45" name="TextBox 44"/>
          <p:cNvSpPr txBox="1"/>
          <p:nvPr/>
        </p:nvSpPr>
        <p:spPr>
          <a:xfrm>
            <a:off x="8001000" y="2923401"/>
            <a:ext cx="1066800" cy="276999"/>
          </a:xfrm>
          <a:prstGeom prst="rect">
            <a:avLst/>
          </a:prstGeom>
          <a:noFill/>
        </p:spPr>
        <p:txBody>
          <a:bodyPr wrap="square" rtlCol="0">
            <a:spAutoFit/>
          </a:bodyPr>
          <a:lstStyle/>
          <a:p>
            <a:r>
              <a:rPr lang="en-US" sz="1200" b="1" dirty="0" smtClean="0">
                <a:solidFill>
                  <a:srgbClr val="00FFFF"/>
                </a:solidFill>
              </a:rPr>
              <a:t>Residential</a:t>
            </a:r>
            <a:endParaRPr lang="en-US" sz="1200" b="1" dirty="0">
              <a:solidFill>
                <a:srgbClr val="00FFFF"/>
              </a:solidFill>
            </a:endParaRPr>
          </a:p>
        </p:txBody>
      </p:sp>
      <p:sp>
        <p:nvSpPr>
          <p:cNvPr id="46" name="TextBox 45"/>
          <p:cNvSpPr txBox="1"/>
          <p:nvPr/>
        </p:nvSpPr>
        <p:spPr>
          <a:xfrm>
            <a:off x="8001000" y="3780000"/>
            <a:ext cx="1066800" cy="276999"/>
          </a:xfrm>
          <a:prstGeom prst="rect">
            <a:avLst/>
          </a:prstGeom>
          <a:noFill/>
        </p:spPr>
        <p:txBody>
          <a:bodyPr wrap="square" rtlCol="0">
            <a:spAutoFit/>
          </a:bodyPr>
          <a:lstStyle/>
          <a:p>
            <a:r>
              <a:rPr lang="en-US" sz="1200" dirty="0" smtClean="0">
                <a:solidFill>
                  <a:srgbClr val="3366FF"/>
                </a:solidFill>
              </a:rPr>
              <a:t>Business</a:t>
            </a:r>
            <a:endParaRPr lang="en-US" sz="1200" dirty="0">
              <a:solidFill>
                <a:srgbClr val="3366FF"/>
              </a:solidFill>
            </a:endParaRPr>
          </a:p>
        </p:txBody>
      </p:sp>
      <p:sp>
        <p:nvSpPr>
          <p:cNvPr id="47" name="TextBox 46"/>
          <p:cNvSpPr txBox="1"/>
          <p:nvPr/>
        </p:nvSpPr>
        <p:spPr>
          <a:xfrm>
            <a:off x="8001000" y="4626000"/>
            <a:ext cx="1066800" cy="276999"/>
          </a:xfrm>
          <a:prstGeom prst="rect">
            <a:avLst/>
          </a:prstGeom>
          <a:noFill/>
        </p:spPr>
        <p:txBody>
          <a:bodyPr wrap="square" rtlCol="0">
            <a:spAutoFit/>
          </a:bodyPr>
          <a:lstStyle/>
          <a:p>
            <a:r>
              <a:rPr lang="en-US" sz="1200" b="1" dirty="0" smtClean="0">
                <a:solidFill>
                  <a:srgbClr val="3366FF"/>
                </a:solidFill>
              </a:rPr>
              <a:t>Business</a:t>
            </a:r>
            <a:endParaRPr lang="en-US" sz="1200" b="1" dirty="0">
              <a:solidFill>
                <a:srgbClr val="3366FF"/>
              </a:solidFill>
            </a:endParaRPr>
          </a:p>
        </p:txBody>
      </p:sp>
      <p:sp>
        <p:nvSpPr>
          <p:cNvPr id="48" name="TextBox 47"/>
          <p:cNvSpPr txBox="1"/>
          <p:nvPr/>
        </p:nvSpPr>
        <p:spPr>
          <a:xfrm>
            <a:off x="8001000" y="5486400"/>
            <a:ext cx="1295400" cy="276999"/>
          </a:xfrm>
          <a:prstGeom prst="rect">
            <a:avLst/>
          </a:prstGeom>
          <a:noFill/>
        </p:spPr>
        <p:txBody>
          <a:bodyPr wrap="square" rtlCol="0">
            <a:spAutoFit/>
          </a:bodyPr>
          <a:lstStyle/>
          <a:p>
            <a:r>
              <a:rPr lang="en-US" sz="1200" b="1" dirty="0" smtClean="0">
                <a:solidFill>
                  <a:srgbClr val="FF6600"/>
                </a:solidFill>
              </a:rPr>
              <a:t>Hosted PBXware</a:t>
            </a:r>
            <a:endParaRPr lang="en-US" sz="1200" b="1" dirty="0">
              <a:solidFill>
                <a:srgbClr val="FF6600"/>
              </a:solidFill>
            </a:endParaRPr>
          </a:p>
        </p:txBody>
      </p:sp>
      <p:sp>
        <p:nvSpPr>
          <p:cNvPr id="65" name="TextBox 64"/>
          <p:cNvSpPr txBox="1"/>
          <p:nvPr/>
        </p:nvSpPr>
        <p:spPr>
          <a:xfrm rot="1326046">
            <a:off x="1588804" y="3131120"/>
            <a:ext cx="1371600" cy="184666"/>
          </a:xfrm>
          <a:prstGeom prst="rect">
            <a:avLst/>
          </a:prstGeom>
          <a:noFill/>
        </p:spPr>
        <p:txBody>
          <a:bodyPr wrap="square" lIns="0" tIns="0" rIns="0" bIns="0" rtlCol="0">
            <a:spAutoFit/>
          </a:bodyPr>
          <a:lstStyle/>
          <a:p>
            <a:pPr algn="ctr"/>
            <a:r>
              <a:rPr lang="en-US" sz="1200" dirty="0" smtClean="0">
                <a:solidFill>
                  <a:srgbClr val="00FFFF"/>
                </a:solidFill>
              </a:rPr>
              <a:t>SIP Reg. Request</a:t>
            </a:r>
            <a:endParaRPr lang="en-US" sz="1200" dirty="0">
              <a:solidFill>
                <a:srgbClr val="00FFFF"/>
              </a:solidFill>
            </a:endParaRPr>
          </a:p>
        </p:txBody>
      </p:sp>
      <p:sp>
        <p:nvSpPr>
          <p:cNvPr id="68" name="TextBox 67"/>
          <p:cNvSpPr txBox="1"/>
          <p:nvPr/>
        </p:nvSpPr>
        <p:spPr>
          <a:xfrm rot="640195">
            <a:off x="1452057" y="3485336"/>
            <a:ext cx="1371600" cy="184666"/>
          </a:xfrm>
          <a:prstGeom prst="rect">
            <a:avLst/>
          </a:prstGeom>
          <a:noFill/>
        </p:spPr>
        <p:txBody>
          <a:bodyPr wrap="square" lIns="0" tIns="0" rIns="0" bIns="0" rtlCol="0">
            <a:spAutoFit/>
          </a:bodyPr>
          <a:lstStyle/>
          <a:p>
            <a:pPr algn="ctr"/>
            <a:r>
              <a:rPr lang="en-US" sz="1200" dirty="0" smtClean="0">
                <a:solidFill>
                  <a:srgbClr val="3366FF"/>
                </a:solidFill>
              </a:rPr>
              <a:t>SIP Reg. Request</a:t>
            </a:r>
            <a:endParaRPr lang="en-US" sz="1200" dirty="0">
              <a:solidFill>
                <a:srgbClr val="3366FF"/>
              </a:solidFill>
            </a:endParaRPr>
          </a:p>
        </p:txBody>
      </p:sp>
      <p:sp>
        <p:nvSpPr>
          <p:cNvPr id="69" name="TextBox 68"/>
          <p:cNvSpPr txBox="1"/>
          <p:nvPr/>
        </p:nvSpPr>
        <p:spPr>
          <a:xfrm rot="21414650">
            <a:off x="1447800" y="3873797"/>
            <a:ext cx="1371600" cy="184666"/>
          </a:xfrm>
          <a:prstGeom prst="rect">
            <a:avLst/>
          </a:prstGeom>
          <a:noFill/>
        </p:spPr>
        <p:txBody>
          <a:bodyPr wrap="square" lIns="0" tIns="0" rIns="0" bIns="0" rtlCol="0">
            <a:spAutoFit/>
          </a:bodyPr>
          <a:lstStyle/>
          <a:p>
            <a:pPr algn="ctr"/>
            <a:r>
              <a:rPr lang="en-US" sz="1200" dirty="0" smtClean="0">
                <a:solidFill>
                  <a:srgbClr val="FF6600"/>
                </a:solidFill>
              </a:rPr>
              <a:t>SIP Reg. Request</a:t>
            </a:r>
            <a:endParaRPr lang="en-US" sz="1200" dirty="0">
              <a:solidFill>
                <a:srgbClr val="FF6600"/>
              </a:solidFill>
            </a:endParaRPr>
          </a:p>
        </p:txBody>
      </p:sp>
      <p:sp>
        <p:nvSpPr>
          <p:cNvPr id="70" name="TextBox 69"/>
          <p:cNvSpPr txBox="1"/>
          <p:nvPr/>
        </p:nvSpPr>
        <p:spPr>
          <a:xfrm rot="20663756">
            <a:off x="1446088" y="4274387"/>
            <a:ext cx="1371600" cy="184666"/>
          </a:xfrm>
          <a:prstGeom prst="rect">
            <a:avLst/>
          </a:prstGeom>
          <a:noFill/>
        </p:spPr>
        <p:txBody>
          <a:bodyPr wrap="square" lIns="0" tIns="0" rIns="0" bIns="0" rtlCol="0">
            <a:spAutoFit/>
          </a:bodyPr>
          <a:lstStyle/>
          <a:p>
            <a:pPr algn="ctr"/>
            <a:r>
              <a:rPr lang="en-US" sz="1200" dirty="0" smtClean="0">
                <a:solidFill>
                  <a:srgbClr val="FF0000"/>
                </a:solidFill>
              </a:rPr>
              <a:t>SIP Reg. Request</a:t>
            </a:r>
            <a:endParaRPr lang="en-US" sz="1200" dirty="0">
              <a:solidFill>
                <a:srgbClr val="FF0000"/>
              </a:solidFill>
            </a:endParaRPr>
          </a:p>
        </p:txBody>
      </p:sp>
      <p:cxnSp>
        <p:nvCxnSpPr>
          <p:cNvPr id="82" name="Straight Arrow Connector 81"/>
          <p:cNvCxnSpPr/>
          <p:nvPr/>
        </p:nvCxnSpPr>
        <p:spPr>
          <a:xfrm>
            <a:off x="3505200" y="3581401"/>
            <a:ext cx="1371599" cy="1588"/>
          </a:xfrm>
          <a:prstGeom prst="straightConnector1">
            <a:avLst/>
          </a:prstGeom>
          <a:ln>
            <a:solidFill>
              <a:srgbClr val="00FFFF"/>
            </a:solidFill>
            <a:tailEnd type="arrow"/>
          </a:ln>
        </p:spPr>
        <p:style>
          <a:lnRef idx="2">
            <a:schemeClr val="accent1"/>
          </a:lnRef>
          <a:fillRef idx="0">
            <a:schemeClr val="accent1"/>
          </a:fillRef>
          <a:effectRef idx="1">
            <a:schemeClr val="accent1"/>
          </a:effectRef>
          <a:fontRef idx="minor">
            <a:schemeClr val="tx1"/>
          </a:fontRef>
        </p:style>
      </p:cxnSp>
      <p:cxnSp>
        <p:nvCxnSpPr>
          <p:cNvPr id="85" name="Straight Arrow Connector 84"/>
          <p:cNvCxnSpPr/>
          <p:nvPr/>
        </p:nvCxnSpPr>
        <p:spPr>
          <a:xfrm>
            <a:off x="3676088" y="3811588"/>
            <a:ext cx="1200712" cy="1588"/>
          </a:xfrm>
          <a:prstGeom prst="straightConnector1">
            <a:avLst/>
          </a:prstGeom>
          <a:ln>
            <a:solidFill>
              <a:srgbClr val="3366FF"/>
            </a:solidFill>
            <a:tailEnd type="arrow"/>
          </a:ln>
        </p:spPr>
        <p:style>
          <a:lnRef idx="2">
            <a:schemeClr val="accent1"/>
          </a:lnRef>
          <a:fillRef idx="0">
            <a:schemeClr val="accent1"/>
          </a:fillRef>
          <a:effectRef idx="1">
            <a:schemeClr val="accent1"/>
          </a:effectRef>
          <a:fontRef idx="minor">
            <a:schemeClr val="tx1"/>
          </a:fontRef>
        </p:style>
      </p:cxnSp>
      <p:cxnSp>
        <p:nvCxnSpPr>
          <p:cNvPr id="88" name="Straight Arrow Connector 87"/>
          <p:cNvCxnSpPr/>
          <p:nvPr/>
        </p:nvCxnSpPr>
        <p:spPr>
          <a:xfrm rot="16200000" flipH="1">
            <a:off x="4276445" y="3514443"/>
            <a:ext cx="1" cy="1200712"/>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cxnSp>
        <p:nvCxnSpPr>
          <p:cNvPr id="91" name="Straight Arrow Connector 90"/>
          <p:cNvCxnSpPr/>
          <p:nvPr/>
        </p:nvCxnSpPr>
        <p:spPr>
          <a:xfrm>
            <a:off x="3505200" y="4343400"/>
            <a:ext cx="1371600" cy="1588"/>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9" name="Oval 8"/>
          <p:cNvSpPr/>
          <p:nvPr/>
        </p:nvSpPr>
        <p:spPr>
          <a:xfrm>
            <a:off x="2895600" y="3505200"/>
            <a:ext cx="914400" cy="9144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sp>
        <p:nvSpPr>
          <p:cNvPr id="96" name="TextBox 95"/>
          <p:cNvSpPr txBox="1"/>
          <p:nvPr/>
        </p:nvSpPr>
        <p:spPr>
          <a:xfrm>
            <a:off x="3810000" y="3412800"/>
            <a:ext cx="838200" cy="153888"/>
          </a:xfrm>
          <a:prstGeom prst="rect">
            <a:avLst/>
          </a:prstGeom>
          <a:noFill/>
        </p:spPr>
        <p:txBody>
          <a:bodyPr wrap="square" lIns="0" tIns="0" rIns="0" bIns="0" rtlCol="0">
            <a:spAutoFit/>
          </a:bodyPr>
          <a:lstStyle/>
          <a:p>
            <a:r>
              <a:rPr lang="en-US" sz="1000" dirty="0" smtClean="0">
                <a:solidFill>
                  <a:srgbClr val="00FFFF"/>
                </a:solidFill>
              </a:rPr>
              <a:t>Client Checking</a:t>
            </a:r>
            <a:endParaRPr lang="en-US" sz="1000" dirty="0">
              <a:solidFill>
                <a:srgbClr val="00FFFF"/>
              </a:solidFill>
            </a:endParaRPr>
          </a:p>
        </p:txBody>
      </p:sp>
      <p:sp>
        <p:nvSpPr>
          <p:cNvPr id="97" name="TextBox 96"/>
          <p:cNvSpPr txBox="1"/>
          <p:nvPr/>
        </p:nvSpPr>
        <p:spPr>
          <a:xfrm>
            <a:off x="3810000" y="3643200"/>
            <a:ext cx="838200" cy="153888"/>
          </a:xfrm>
          <a:prstGeom prst="rect">
            <a:avLst/>
          </a:prstGeom>
          <a:noFill/>
        </p:spPr>
        <p:txBody>
          <a:bodyPr wrap="square" lIns="0" tIns="0" rIns="0" bIns="0" rtlCol="0">
            <a:spAutoFit/>
          </a:bodyPr>
          <a:lstStyle/>
          <a:p>
            <a:r>
              <a:rPr lang="en-US" sz="1000" dirty="0" smtClean="0">
                <a:solidFill>
                  <a:srgbClr val="3366FF"/>
                </a:solidFill>
              </a:rPr>
              <a:t>Client Checking</a:t>
            </a:r>
            <a:endParaRPr lang="en-US" sz="1000" dirty="0">
              <a:solidFill>
                <a:srgbClr val="3366FF"/>
              </a:solidFill>
            </a:endParaRPr>
          </a:p>
        </p:txBody>
      </p:sp>
      <p:sp>
        <p:nvSpPr>
          <p:cNvPr id="98" name="TextBox 97"/>
          <p:cNvSpPr txBox="1"/>
          <p:nvPr/>
        </p:nvSpPr>
        <p:spPr>
          <a:xfrm>
            <a:off x="3810000" y="3945600"/>
            <a:ext cx="838200" cy="153888"/>
          </a:xfrm>
          <a:prstGeom prst="rect">
            <a:avLst/>
          </a:prstGeom>
          <a:noFill/>
        </p:spPr>
        <p:txBody>
          <a:bodyPr wrap="square" lIns="0" tIns="0" rIns="0" bIns="0" rtlCol="0">
            <a:spAutoFit/>
          </a:bodyPr>
          <a:lstStyle/>
          <a:p>
            <a:r>
              <a:rPr lang="en-US" sz="1000" dirty="0" smtClean="0">
                <a:solidFill>
                  <a:srgbClr val="FF6600"/>
                </a:solidFill>
              </a:rPr>
              <a:t>Client Checking</a:t>
            </a:r>
            <a:endParaRPr lang="en-US" sz="1000" dirty="0">
              <a:solidFill>
                <a:srgbClr val="FF6600"/>
              </a:solidFill>
            </a:endParaRPr>
          </a:p>
        </p:txBody>
      </p:sp>
      <p:sp>
        <p:nvSpPr>
          <p:cNvPr id="99" name="TextBox 98"/>
          <p:cNvSpPr txBox="1"/>
          <p:nvPr/>
        </p:nvSpPr>
        <p:spPr>
          <a:xfrm>
            <a:off x="3810000" y="4176000"/>
            <a:ext cx="838200" cy="153888"/>
          </a:xfrm>
          <a:prstGeom prst="rect">
            <a:avLst/>
          </a:prstGeom>
          <a:noFill/>
        </p:spPr>
        <p:txBody>
          <a:bodyPr wrap="square" lIns="0" tIns="0" rIns="0" bIns="0" rtlCol="0">
            <a:spAutoFit/>
          </a:bodyPr>
          <a:lstStyle/>
          <a:p>
            <a:r>
              <a:rPr lang="en-US" sz="1000" dirty="0" smtClean="0">
                <a:solidFill>
                  <a:srgbClr val="FF0000"/>
                </a:solidFill>
              </a:rPr>
              <a:t>Client Checking</a:t>
            </a:r>
            <a:endParaRPr lang="en-US" sz="1000" dirty="0">
              <a:solidFill>
                <a:srgbClr val="FF0000"/>
              </a:solidFill>
            </a:endParaRPr>
          </a:p>
        </p:txBody>
      </p:sp>
      <p:cxnSp>
        <p:nvCxnSpPr>
          <p:cNvPr id="100" name="Straight Arrow Connector 99"/>
          <p:cNvCxnSpPr/>
          <p:nvPr/>
        </p:nvCxnSpPr>
        <p:spPr>
          <a:xfrm>
            <a:off x="6400800" y="4002088"/>
            <a:ext cx="914400" cy="1588"/>
          </a:xfrm>
          <a:prstGeom prst="straightConnector1">
            <a:avLst/>
          </a:prstGeom>
          <a:ln>
            <a:solidFill>
              <a:srgbClr val="3366FF"/>
            </a:solidFill>
            <a:tailEnd type="arrow"/>
          </a:ln>
        </p:spPr>
        <p:style>
          <a:lnRef idx="2">
            <a:schemeClr val="accent1"/>
          </a:lnRef>
          <a:fillRef idx="0">
            <a:schemeClr val="accent1"/>
          </a:fillRef>
          <a:effectRef idx="1">
            <a:schemeClr val="accent1"/>
          </a:effectRef>
          <a:fontRef idx="minor">
            <a:schemeClr val="tx1"/>
          </a:fontRef>
        </p:style>
      </p:cxnSp>
      <p:cxnSp>
        <p:nvCxnSpPr>
          <p:cNvPr id="101" name="Straight Arrow Connector 100"/>
          <p:cNvCxnSpPr>
            <a:endCxn id="39" idx="3"/>
          </p:cNvCxnSpPr>
          <p:nvPr/>
        </p:nvCxnSpPr>
        <p:spPr>
          <a:xfrm rot="5400000" flipH="1" flipV="1">
            <a:off x="6210300" y="2757068"/>
            <a:ext cx="1395833" cy="1014833"/>
          </a:xfrm>
          <a:prstGeom prst="straightConnector1">
            <a:avLst/>
          </a:prstGeom>
          <a:ln>
            <a:solidFill>
              <a:srgbClr val="00FFFF"/>
            </a:solidFill>
            <a:tailEnd type="arrow"/>
          </a:ln>
        </p:spPr>
        <p:style>
          <a:lnRef idx="2">
            <a:schemeClr val="accent1"/>
          </a:lnRef>
          <a:fillRef idx="0">
            <a:schemeClr val="accent1"/>
          </a:fillRef>
          <a:effectRef idx="1">
            <a:schemeClr val="accent1"/>
          </a:effectRef>
          <a:fontRef idx="minor">
            <a:schemeClr val="tx1"/>
          </a:fontRef>
        </p:style>
      </p:cxnSp>
      <p:cxnSp>
        <p:nvCxnSpPr>
          <p:cNvPr id="109" name="Straight Arrow Connector 108"/>
          <p:cNvCxnSpPr>
            <a:endCxn id="43" idx="1"/>
          </p:cNvCxnSpPr>
          <p:nvPr/>
        </p:nvCxnSpPr>
        <p:spPr>
          <a:xfrm rot="16200000" flipH="1">
            <a:off x="6219502" y="4238301"/>
            <a:ext cx="1377433" cy="1014830"/>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sp>
        <p:nvSpPr>
          <p:cNvPr id="38" name="Rectangle 37"/>
          <p:cNvSpPr/>
          <p:nvPr/>
        </p:nvSpPr>
        <p:spPr>
          <a:xfrm>
            <a:off x="4876800" y="3505200"/>
            <a:ext cx="1676400" cy="914399"/>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Client Database</a:t>
            </a:r>
            <a:endParaRPr lang="en-US" sz="1400" dirty="0"/>
          </a:p>
        </p:txBody>
      </p:sp>
      <p:sp>
        <p:nvSpPr>
          <p:cNvPr id="119" name="TextBox 118"/>
          <p:cNvSpPr txBox="1"/>
          <p:nvPr/>
        </p:nvSpPr>
        <p:spPr>
          <a:xfrm>
            <a:off x="6648236" y="3683780"/>
            <a:ext cx="1104898" cy="276999"/>
          </a:xfrm>
          <a:prstGeom prst="rect">
            <a:avLst/>
          </a:prstGeom>
          <a:noFill/>
        </p:spPr>
        <p:txBody>
          <a:bodyPr wrap="square" lIns="0" tIns="0" rIns="0" bIns="0" rtlCol="0">
            <a:spAutoFit/>
          </a:bodyPr>
          <a:lstStyle/>
          <a:p>
            <a:r>
              <a:rPr lang="en-US" sz="900" dirty="0" smtClean="0">
                <a:solidFill>
                  <a:srgbClr val="3366FF"/>
                </a:solidFill>
              </a:rPr>
              <a:t>SIP Client</a:t>
            </a:r>
          </a:p>
          <a:p>
            <a:r>
              <a:rPr lang="en-US" sz="900" dirty="0" smtClean="0">
                <a:solidFill>
                  <a:srgbClr val="3366FF"/>
                </a:solidFill>
              </a:rPr>
              <a:t>Registration</a:t>
            </a:r>
            <a:endParaRPr lang="en-US" sz="900" dirty="0">
              <a:solidFill>
                <a:srgbClr val="3366FF"/>
              </a:solidFill>
            </a:endParaRPr>
          </a:p>
        </p:txBody>
      </p:sp>
      <p:sp>
        <p:nvSpPr>
          <p:cNvPr id="120" name="TextBox 119"/>
          <p:cNvSpPr txBox="1"/>
          <p:nvPr/>
        </p:nvSpPr>
        <p:spPr>
          <a:xfrm rot="3225013">
            <a:off x="6429269" y="4913019"/>
            <a:ext cx="1104898" cy="138499"/>
          </a:xfrm>
          <a:prstGeom prst="rect">
            <a:avLst/>
          </a:prstGeom>
          <a:noFill/>
        </p:spPr>
        <p:txBody>
          <a:bodyPr wrap="square" lIns="0" tIns="0" rIns="0" bIns="0" rtlCol="0">
            <a:spAutoFit/>
          </a:bodyPr>
          <a:lstStyle/>
          <a:p>
            <a:r>
              <a:rPr lang="en-US" sz="900" dirty="0" smtClean="0">
                <a:solidFill>
                  <a:srgbClr val="FF6600"/>
                </a:solidFill>
              </a:rPr>
              <a:t>SIP Client Registration</a:t>
            </a:r>
            <a:endParaRPr lang="en-US" sz="900" dirty="0">
              <a:solidFill>
                <a:srgbClr val="FF6600"/>
              </a:solidFill>
            </a:endParaRPr>
          </a:p>
        </p:txBody>
      </p:sp>
      <p:sp>
        <p:nvSpPr>
          <p:cNvPr id="121" name="TextBox 120"/>
          <p:cNvSpPr txBox="1"/>
          <p:nvPr/>
        </p:nvSpPr>
        <p:spPr>
          <a:xfrm rot="18374654">
            <a:off x="6373552" y="3003441"/>
            <a:ext cx="1104898" cy="138499"/>
          </a:xfrm>
          <a:prstGeom prst="rect">
            <a:avLst/>
          </a:prstGeom>
          <a:noFill/>
        </p:spPr>
        <p:txBody>
          <a:bodyPr wrap="square" lIns="0" tIns="0" rIns="0" bIns="0" rtlCol="0">
            <a:spAutoFit/>
          </a:bodyPr>
          <a:lstStyle/>
          <a:p>
            <a:r>
              <a:rPr lang="en-US" sz="900" dirty="0" smtClean="0">
                <a:solidFill>
                  <a:srgbClr val="00FFFF"/>
                </a:solidFill>
              </a:rPr>
              <a:t>SIP Client Registration</a:t>
            </a:r>
            <a:endParaRPr lang="en-US" sz="900" dirty="0">
              <a:solidFill>
                <a:srgbClr val="00FFFF"/>
              </a:solidFill>
            </a:endParaRPr>
          </a:p>
        </p:txBody>
      </p:sp>
      <p:sp>
        <p:nvSpPr>
          <p:cNvPr id="39" name="Oval 38"/>
          <p:cNvSpPr/>
          <p:nvPr/>
        </p:nvSpPr>
        <p:spPr>
          <a:xfrm>
            <a:off x="7315200" y="1981200"/>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1</a:t>
            </a:r>
            <a:endParaRPr lang="en-US" sz="1100" dirty="0"/>
          </a:p>
        </p:txBody>
      </p:sp>
      <p:sp>
        <p:nvSpPr>
          <p:cNvPr id="41" name="Oval 40"/>
          <p:cNvSpPr/>
          <p:nvPr/>
        </p:nvSpPr>
        <p:spPr>
          <a:xfrm>
            <a:off x="7315200" y="3657600"/>
            <a:ext cx="685800" cy="685800"/>
          </a:xfrm>
          <a:prstGeom prst="ellipse">
            <a:avLst/>
          </a:prstGeom>
          <a:solidFill>
            <a:srgbClr val="3366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3</a:t>
            </a:r>
            <a:endParaRPr lang="en-US" sz="1100" dirty="0"/>
          </a:p>
        </p:txBody>
      </p:sp>
      <p:sp>
        <p:nvSpPr>
          <p:cNvPr id="43" name="Oval 42"/>
          <p:cNvSpPr/>
          <p:nvPr/>
        </p:nvSpPr>
        <p:spPr>
          <a:xfrm>
            <a:off x="7315200" y="5334000"/>
            <a:ext cx="685800" cy="685800"/>
          </a:xfrm>
          <a:prstGeom prst="ellipse">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5</a:t>
            </a:r>
            <a:endParaRPr lang="en-US" sz="1100" dirty="0"/>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Picture 102"/>
          <p:cNvPicPr>
            <a:picLocks noChangeAspect="1"/>
          </p:cNvPicPr>
          <p:nvPr/>
        </p:nvPicPr>
        <p:blipFill>
          <a:blip r:embed="rId2"/>
          <a:stretch>
            <a:fillRect/>
          </a:stretch>
        </p:blipFill>
        <p:spPr>
          <a:xfrm>
            <a:off x="4787900" y="3962400"/>
            <a:ext cx="736600" cy="1473200"/>
          </a:xfrm>
          <a:prstGeom prst="rect">
            <a:avLst/>
          </a:prstGeom>
        </p:spPr>
      </p:pic>
      <p:pic>
        <p:nvPicPr>
          <p:cNvPr id="102" name="Picture 101"/>
          <p:cNvPicPr>
            <a:picLocks noChangeAspect="1"/>
          </p:cNvPicPr>
          <p:nvPr/>
        </p:nvPicPr>
        <p:blipFill>
          <a:blip r:embed="rId3"/>
          <a:stretch>
            <a:fillRect/>
          </a:stretch>
        </p:blipFill>
        <p:spPr>
          <a:xfrm>
            <a:off x="3746500" y="3886200"/>
            <a:ext cx="508000" cy="1473200"/>
          </a:xfrm>
          <a:prstGeom prst="rect">
            <a:avLst/>
          </a:prstGeom>
        </p:spPr>
      </p:pic>
      <p:pic>
        <p:nvPicPr>
          <p:cNvPr id="92" name="Picture 91"/>
          <p:cNvPicPr>
            <a:picLocks noChangeAspect="1"/>
          </p:cNvPicPr>
          <p:nvPr/>
        </p:nvPicPr>
        <p:blipFill>
          <a:blip r:embed="rId4"/>
          <a:stretch>
            <a:fillRect/>
          </a:stretch>
        </p:blipFill>
        <p:spPr>
          <a:xfrm>
            <a:off x="4800600" y="1676400"/>
            <a:ext cx="431800" cy="1384300"/>
          </a:xfrm>
          <a:prstGeom prst="rect">
            <a:avLst/>
          </a:prstGeom>
        </p:spPr>
      </p:pic>
      <p:pic>
        <p:nvPicPr>
          <p:cNvPr id="90" name="Picture 89"/>
          <p:cNvPicPr>
            <a:picLocks noChangeAspect="1"/>
          </p:cNvPicPr>
          <p:nvPr/>
        </p:nvPicPr>
        <p:blipFill>
          <a:blip r:embed="rId5"/>
          <a:stretch>
            <a:fillRect/>
          </a:stretch>
        </p:blipFill>
        <p:spPr>
          <a:xfrm>
            <a:off x="3746500" y="1600200"/>
            <a:ext cx="673100" cy="1409700"/>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SIP Proxy: Outgoing/Incoming Calls for Residential &amp; Business Users</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338554"/>
          </a:xfrm>
          <a:prstGeom prst="rect">
            <a:avLst/>
          </a:prstGeom>
          <a:noFill/>
        </p:spPr>
        <p:txBody>
          <a:bodyPr wrap="square" lIns="0" tIns="0" rIns="0" bIns="0" rtlCol="0">
            <a:spAutoFit/>
          </a:bodyPr>
          <a:lstStyle/>
          <a:p>
            <a:r>
              <a:rPr lang="en-US" sz="1100" dirty="0">
                <a:latin typeface="Arial"/>
                <a:cs typeface="Arial"/>
              </a:rPr>
              <a:t>Outgoing/Incoming Calls for </a:t>
            </a:r>
            <a:r>
              <a:rPr lang="en-US" sz="1100" b="1" dirty="0">
                <a:latin typeface="Arial"/>
                <a:cs typeface="Arial"/>
              </a:rPr>
              <a:t>Residential &amp; Business</a:t>
            </a:r>
            <a:r>
              <a:rPr lang="en-US" sz="1100" dirty="0">
                <a:latin typeface="Arial"/>
                <a:cs typeface="Arial"/>
              </a:rPr>
              <a:t> users, SIP Proxy will first send those type of users to their appropriate VPS in order to check for their Enhanced Services permissions.</a:t>
            </a:r>
          </a:p>
        </p:txBody>
      </p:sp>
      <p:sp>
        <p:nvSpPr>
          <p:cNvPr id="5" name="Rectangle 4"/>
          <p:cNvSpPr/>
          <p:nvPr/>
        </p:nvSpPr>
        <p:spPr>
          <a:xfrm>
            <a:off x="228600" y="3352800"/>
            <a:ext cx="1447800" cy="304800"/>
          </a:xfrm>
          <a:prstGeom prst="rect">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Residential</a:t>
            </a:r>
            <a:endParaRPr lang="en-US" sz="1400" dirty="0"/>
          </a:p>
        </p:txBody>
      </p:sp>
      <p:sp>
        <p:nvSpPr>
          <p:cNvPr id="40" name="Oval 39"/>
          <p:cNvSpPr/>
          <p:nvPr/>
        </p:nvSpPr>
        <p:spPr>
          <a:xfrm>
            <a:off x="4190999" y="5105400"/>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2</a:t>
            </a:r>
            <a:endParaRPr lang="en-US" sz="1100" dirty="0"/>
          </a:p>
        </p:txBody>
      </p:sp>
      <p:sp>
        <p:nvSpPr>
          <p:cNvPr id="44" name="TextBox 43"/>
          <p:cNvSpPr txBox="1"/>
          <p:nvPr/>
        </p:nvSpPr>
        <p:spPr>
          <a:xfrm>
            <a:off x="4876799" y="1523998"/>
            <a:ext cx="1066800" cy="276999"/>
          </a:xfrm>
          <a:prstGeom prst="rect">
            <a:avLst/>
          </a:prstGeom>
          <a:noFill/>
        </p:spPr>
        <p:txBody>
          <a:bodyPr wrap="square" rtlCol="0">
            <a:spAutoFit/>
          </a:bodyPr>
          <a:lstStyle/>
          <a:p>
            <a:r>
              <a:rPr lang="en-US" sz="1200" b="1" dirty="0" smtClean="0">
                <a:solidFill>
                  <a:srgbClr val="00FFFF"/>
                </a:solidFill>
              </a:rPr>
              <a:t>Residential</a:t>
            </a:r>
            <a:endParaRPr lang="en-US" sz="1200" b="1" dirty="0">
              <a:solidFill>
                <a:srgbClr val="00FFFF"/>
              </a:solidFill>
            </a:endParaRPr>
          </a:p>
        </p:txBody>
      </p:sp>
      <p:sp>
        <p:nvSpPr>
          <p:cNvPr id="45" name="TextBox 44"/>
          <p:cNvSpPr txBox="1"/>
          <p:nvPr/>
        </p:nvSpPr>
        <p:spPr>
          <a:xfrm>
            <a:off x="4838700" y="5313600"/>
            <a:ext cx="1066800" cy="276999"/>
          </a:xfrm>
          <a:prstGeom prst="rect">
            <a:avLst/>
          </a:prstGeom>
          <a:noFill/>
        </p:spPr>
        <p:txBody>
          <a:bodyPr wrap="square" rtlCol="0">
            <a:spAutoFit/>
          </a:bodyPr>
          <a:lstStyle/>
          <a:p>
            <a:r>
              <a:rPr lang="en-US" sz="1200" b="1" dirty="0" smtClean="0">
                <a:solidFill>
                  <a:srgbClr val="00FFFF"/>
                </a:solidFill>
              </a:rPr>
              <a:t>Residential</a:t>
            </a:r>
            <a:endParaRPr lang="en-US" sz="1200" b="1" dirty="0">
              <a:solidFill>
                <a:srgbClr val="00FFFF"/>
              </a:solidFill>
            </a:endParaRPr>
          </a:p>
        </p:txBody>
      </p:sp>
      <p:sp>
        <p:nvSpPr>
          <p:cNvPr id="9" name="Oval 8"/>
          <p:cNvSpPr/>
          <p:nvPr/>
        </p:nvSpPr>
        <p:spPr>
          <a:xfrm>
            <a:off x="3809999" y="2743200"/>
            <a:ext cx="1447800" cy="14478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sp>
        <p:nvSpPr>
          <p:cNvPr id="39" name="Oval 38"/>
          <p:cNvSpPr/>
          <p:nvPr/>
        </p:nvSpPr>
        <p:spPr>
          <a:xfrm>
            <a:off x="4190999" y="1319598"/>
            <a:ext cx="685800" cy="685800"/>
          </a:xfrm>
          <a:prstGeom prst="ellipse">
            <a:avLst/>
          </a:prstGeom>
          <a:solidFill>
            <a:srgbClr val="00FFFF"/>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1</a:t>
            </a:r>
            <a:endParaRPr lang="en-US" sz="1100" dirty="0"/>
          </a:p>
        </p:txBody>
      </p:sp>
      <p:cxnSp>
        <p:nvCxnSpPr>
          <p:cNvPr id="51" name="Straight Arrow Connector 50"/>
          <p:cNvCxnSpPr/>
          <p:nvPr/>
        </p:nvCxnSpPr>
        <p:spPr>
          <a:xfrm>
            <a:off x="1066800" y="3201988"/>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rot="10800000">
            <a:off x="1066800" y="3810000"/>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p:nvPr/>
        </p:nvCxnSpPr>
        <p:spPr>
          <a:xfrm>
            <a:off x="5257799" y="3201988"/>
            <a:ext cx="3657601"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rot="10800000">
            <a:off x="5257800" y="3810001"/>
            <a:ext cx="3657600" cy="158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6629400" y="3288268"/>
            <a:ext cx="1752600" cy="369332"/>
          </a:xfrm>
          <a:prstGeom prst="rect">
            <a:avLst/>
          </a:prstGeom>
          <a:noFill/>
        </p:spPr>
        <p:txBody>
          <a:bodyPr wrap="square" rtlCol="0">
            <a:spAutoFit/>
          </a:bodyPr>
          <a:lstStyle/>
          <a:p>
            <a:r>
              <a:rPr lang="en-US" dirty="0" err="1" smtClean="0"/>
              <a:t>VoIP</a:t>
            </a:r>
            <a:r>
              <a:rPr lang="en-US" dirty="0" smtClean="0"/>
              <a:t>/PSTN Trunk</a:t>
            </a:r>
            <a:endParaRPr lang="en-US" dirty="0"/>
          </a:p>
        </p:txBody>
      </p:sp>
      <p:sp>
        <p:nvSpPr>
          <p:cNvPr id="63" name="TextBox 62"/>
          <p:cNvSpPr txBox="1"/>
          <p:nvPr/>
        </p:nvSpPr>
        <p:spPr>
          <a:xfrm>
            <a:off x="1295399" y="2924989"/>
            <a:ext cx="2514600" cy="276999"/>
          </a:xfrm>
          <a:prstGeom prst="rect">
            <a:avLst/>
          </a:prstGeom>
          <a:noFill/>
        </p:spPr>
        <p:txBody>
          <a:bodyPr wrap="square" rtlCol="0">
            <a:spAutoFit/>
          </a:bodyPr>
          <a:lstStyle/>
          <a:p>
            <a:r>
              <a:rPr lang="en-US" sz="1200" dirty="0" smtClean="0">
                <a:solidFill>
                  <a:schemeClr val="bg1">
                    <a:lumMod val="50000"/>
                  </a:schemeClr>
                </a:solidFill>
              </a:rPr>
              <a:t>1. SIP Client Outgoing Call.</a:t>
            </a:r>
            <a:endParaRPr lang="en-US" sz="1200" dirty="0">
              <a:solidFill>
                <a:schemeClr val="bg1">
                  <a:lumMod val="50000"/>
                </a:schemeClr>
              </a:solidFill>
            </a:endParaRPr>
          </a:p>
        </p:txBody>
      </p:sp>
      <p:sp>
        <p:nvSpPr>
          <p:cNvPr id="64" name="TextBox 63"/>
          <p:cNvSpPr txBox="1"/>
          <p:nvPr/>
        </p:nvSpPr>
        <p:spPr>
          <a:xfrm>
            <a:off x="1295400" y="3810000"/>
            <a:ext cx="2514600" cy="461665"/>
          </a:xfrm>
          <a:prstGeom prst="rect">
            <a:avLst/>
          </a:prstGeom>
          <a:noFill/>
        </p:spPr>
        <p:txBody>
          <a:bodyPr wrap="square" rtlCol="0">
            <a:spAutoFit/>
          </a:bodyPr>
          <a:lstStyle/>
          <a:p>
            <a:r>
              <a:rPr lang="en-US" sz="1200" dirty="0">
                <a:solidFill>
                  <a:schemeClr val="bg1">
                    <a:lumMod val="50000"/>
                  </a:schemeClr>
                </a:solidFill>
              </a:rPr>
              <a:t>4. SIP Proxy sends Incoming call to the SIP Client.</a:t>
            </a:r>
          </a:p>
        </p:txBody>
      </p:sp>
      <p:sp>
        <p:nvSpPr>
          <p:cNvPr id="66" name="TextBox 65"/>
          <p:cNvSpPr txBox="1"/>
          <p:nvPr/>
        </p:nvSpPr>
        <p:spPr>
          <a:xfrm>
            <a:off x="5372100" y="2743200"/>
            <a:ext cx="3314700" cy="461665"/>
          </a:xfrm>
          <a:prstGeom prst="rect">
            <a:avLst/>
          </a:prstGeom>
          <a:noFill/>
        </p:spPr>
        <p:txBody>
          <a:bodyPr wrap="square" rtlCol="0">
            <a:spAutoFit/>
          </a:bodyPr>
          <a:lstStyle/>
          <a:p>
            <a:r>
              <a:rPr lang="en-US" sz="1200" dirty="0">
                <a:solidFill>
                  <a:schemeClr val="bg1">
                    <a:lumMod val="50000"/>
                  </a:schemeClr>
                </a:solidFill>
              </a:rPr>
              <a:t>4. SIP Proxy selects appropriate trunk for</a:t>
            </a:r>
            <a:r>
              <a:rPr lang="en-US" sz="1200" dirty="0" smtClean="0">
                <a:solidFill>
                  <a:schemeClr val="bg1">
                    <a:lumMod val="50000"/>
                  </a:schemeClr>
                </a:solidFill>
              </a:rPr>
              <a:t> </a:t>
            </a:r>
          </a:p>
          <a:p>
            <a:r>
              <a:rPr lang="en-US" sz="1200" dirty="0" smtClean="0">
                <a:solidFill>
                  <a:schemeClr val="bg1">
                    <a:lumMod val="50000"/>
                  </a:schemeClr>
                </a:solidFill>
              </a:rPr>
              <a:t>Outgoing </a:t>
            </a:r>
            <a:r>
              <a:rPr lang="en-US" sz="1200" dirty="0">
                <a:solidFill>
                  <a:schemeClr val="bg1">
                    <a:lumMod val="50000"/>
                  </a:schemeClr>
                </a:solidFill>
              </a:rPr>
              <a:t>call.</a:t>
            </a:r>
          </a:p>
        </p:txBody>
      </p:sp>
      <p:sp>
        <p:nvSpPr>
          <p:cNvPr id="67" name="TextBox 66"/>
          <p:cNvSpPr txBox="1"/>
          <p:nvPr/>
        </p:nvSpPr>
        <p:spPr>
          <a:xfrm>
            <a:off x="5524500" y="3811590"/>
            <a:ext cx="3314700" cy="276999"/>
          </a:xfrm>
          <a:prstGeom prst="rect">
            <a:avLst/>
          </a:prstGeom>
          <a:noFill/>
        </p:spPr>
        <p:txBody>
          <a:bodyPr wrap="square" rtlCol="0">
            <a:spAutoFit/>
          </a:bodyPr>
          <a:lstStyle/>
          <a:p>
            <a:r>
              <a:rPr lang="en-US" sz="1200" dirty="0">
                <a:solidFill>
                  <a:schemeClr val="bg1">
                    <a:lumMod val="50000"/>
                  </a:schemeClr>
                </a:solidFill>
              </a:rPr>
              <a:t>1. Incoming call first comes to the SIP Proxy.</a:t>
            </a:r>
          </a:p>
        </p:txBody>
      </p:sp>
      <p:sp>
        <p:nvSpPr>
          <p:cNvPr id="93" name="TextBox 92"/>
          <p:cNvSpPr txBox="1"/>
          <p:nvPr/>
        </p:nvSpPr>
        <p:spPr>
          <a:xfrm>
            <a:off x="1600200" y="2005398"/>
            <a:ext cx="2514600" cy="646331"/>
          </a:xfrm>
          <a:prstGeom prst="rect">
            <a:avLst/>
          </a:prstGeom>
          <a:noFill/>
        </p:spPr>
        <p:txBody>
          <a:bodyPr wrap="square" rtlCol="0">
            <a:spAutoFit/>
          </a:bodyPr>
          <a:lstStyle/>
          <a:p>
            <a:r>
              <a:rPr lang="en-US" sz="1200" dirty="0">
                <a:solidFill>
                  <a:schemeClr val="bg1">
                    <a:lumMod val="50000"/>
                  </a:schemeClr>
                </a:solidFill>
              </a:rPr>
              <a:t>2. SIP Proxy sends the SIP Client to the appropriate VPS, to acquire specific SIP Client data.</a:t>
            </a:r>
          </a:p>
        </p:txBody>
      </p:sp>
      <p:sp>
        <p:nvSpPr>
          <p:cNvPr id="94" name="TextBox 93"/>
          <p:cNvSpPr txBox="1"/>
          <p:nvPr/>
        </p:nvSpPr>
        <p:spPr>
          <a:xfrm>
            <a:off x="5257800" y="2005398"/>
            <a:ext cx="2514600" cy="461665"/>
          </a:xfrm>
          <a:prstGeom prst="rect">
            <a:avLst/>
          </a:prstGeom>
          <a:noFill/>
        </p:spPr>
        <p:txBody>
          <a:bodyPr wrap="square" rtlCol="0">
            <a:spAutoFit/>
          </a:bodyPr>
          <a:lstStyle/>
          <a:p>
            <a:r>
              <a:rPr lang="en-US" sz="1200" dirty="0">
                <a:solidFill>
                  <a:schemeClr val="bg1">
                    <a:lumMod val="50000"/>
                  </a:schemeClr>
                </a:solidFill>
              </a:rPr>
              <a:t>3. VPS sends back SIP Client with to the SIP Proxy with SIP Client Data.</a:t>
            </a:r>
          </a:p>
        </p:txBody>
      </p:sp>
      <p:sp>
        <p:nvSpPr>
          <p:cNvPr id="104" name="TextBox 103"/>
          <p:cNvSpPr txBox="1"/>
          <p:nvPr/>
        </p:nvSpPr>
        <p:spPr>
          <a:xfrm>
            <a:off x="5524500" y="4343400"/>
            <a:ext cx="2400300" cy="830997"/>
          </a:xfrm>
          <a:prstGeom prst="rect">
            <a:avLst/>
          </a:prstGeom>
          <a:noFill/>
        </p:spPr>
        <p:txBody>
          <a:bodyPr wrap="square" rtlCol="0">
            <a:spAutoFit/>
          </a:bodyPr>
          <a:lstStyle/>
          <a:p>
            <a:r>
              <a:rPr lang="en-US" sz="1200" dirty="0">
                <a:solidFill>
                  <a:schemeClr val="bg1">
                    <a:lumMod val="50000"/>
                  </a:schemeClr>
                </a:solidFill>
              </a:rPr>
              <a:t>2. SIP Proxy first check for the Incoming DID and sends Incoming call to the VPS where DID related user is located. </a:t>
            </a:r>
          </a:p>
        </p:txBody>
      </p:sp>
      <p:sp>
        <p:nvSpPr>
          <p:cNvPr id="105" name="TextBox 104"/>
          <p:cNvSpPr txBox="1"/>
          <p:nvPr/>
        </p:nvSpPr>
        <p:spPr>
          <a:xfrm>
            <a:off x="1981200" y="4572000"/>
            <a:ext cx="1905000" cy="461665"/>
          </a:xfrm>
          <a:prstGeom prst="rect">
            <a:avLst/>
          </a:prstGeom>
          <a:noFill/>
        </p:spPr>
        <p:txBody>
          <a:bodyPr wrap="square" rtlCol="0">
            <a:spAutoFit/>
          </a:bodyPr>
          <a:lstStyle/>
          <a:p>
            <a:r>
              <a:rPr lang="en-US" sz="1200" dirty="0">
                <a:solidFill>
                  <a:schemeClr val="bg1">
                    <a:lumMod val="50000"/>
                  </a:schemeClr>
                </a:solidFill>
              </a:rPr>
              <a:t>3. VPS sends back Incoming call to the SIP Proxy.</a:t>
            </a:r>
          </a:p>
        </p:txBody>
      </p:sp>
      <p:sp>
        <p:nvSpPr>
          <p:cNvPr id="106" name="TextBox 105"/>
          <p:cNvSpPr txBox="1"/>
          <p:nvPr/>
        </p:nvSpPr>
        <p:spPr>
          <a:xfrm>
            <a:off x="228600" y="6172200"/>
            <a:ext cx="6400800" cy="276999"/>
          </a:xfrm>
          <a:prstGeom prst="rect">
            <a:avLst/>
          </a:prstGeom>
          <a:noFill/>
        </p:spPr>
        <p:txBody>
          <a:bodyPr wrap="square" lIns="0" rtlCol="0">
            <a:spAutoFit/>
          </a:bodyPr>
          <a:lstStyle/>
          <a:p>
            <a:r>
              <a:rPr lang="en-US" sz="1200" dirty="0">
                <a:solidFill>
                  <a:schemeClr val="bg1">
                    <a:lumMod val="50000"/>
                  </a:schemeClr>
                </a:solidFill>
              </a:rPr>
              <a:t>Diagram shows example for Outgoing/Incoming Calls for Residential type of user.</a:t>
            </a:r>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Picture 102"/>
          <p:cNvPicPr>
            <a:picLocks noChangeAspect="1"/>
          </p:cNvPicPr>
          <p:nvPr/>
        </p:nvPicPr>
        <p:blipFill>
          <a:blip r:embed="rId2"/>
          <a:stretch>
            <a:fillRect/>
          </a:stretch>
        </p:blipFill>
        <p:spPr>
          <a:xfrm>
            <a:off x="4787900" y="3962400"/>
            <a:ext cx="736600" cy="1473200"/>
          </a:xfrm>
          <a:prstGeom prst="rect">
            <a:avLst/>
          </a:prstGeom>
        </p:spPr>
      </p:pic>
      <p:pic>
        <p:nvPicPr>
          <p:cNvPr id="102" name="Picture 101"/>
          <p:cNvPicPr>
            <a:picLocks noChangeAspect="1"/>
          </p:cNvPicPr>
          <p:nvPr/>
        </p:nvPicPr>
        <p:blipFill>
          <a:blip r:embed="rId3"/>
          <a:stretch>
            <a:fillRect/>
          </a:stretch>
        </p:blipFill>
        <p:spPr>
          <a:xfrm>
            <a:off x="3746500" y="3886200"/>
            <a:ext cx="508000" cy="1473200"/>
          </a:xfrm>
          <a:prstGeom prst="rect">
            <a:avLst/>
          </a:prstGeom>
        </p:spPr>
      </p:pic>
      <p:pic>
        <p:nvPicPr>
          <p:cNvPr id="92" name="Picture 91"/>
          <p:cNvPicPr>
            <a:picLocks noChangeAspect="1"/>
          </p:cNvPicPr>
          <p:nvPr/>
        </p:nvPicPr>
        <p:blipFill>
          <a:blip r:embed="rId4"/>
          <a:stretch>
            <a:fillRect/>
          </a:stretch>
        </p:blipFill>
        <p:spPr>
          <a:xfrm>
            <a:off x="4800600" y="1676400"/>
            <a:ext cx="431800" cy="1384300"/>
          </a:xfrm>
          <a:prstGeom prst="rect">
            <a:avLst/>
          </a:prstGeom>
        </p:spPr>
      </p:pic>
      <p:pic>
        <p:nvPicPr>
          <p:cNvPr id="90" name="Picture 89"/>
          <p:cNvPicPr>
            <a:picLocks noChangeAspect="1"/>
          </p:cNvPicPr>
          <p:nvPr/>
        </p:nvPicPr>
        <p:blipFill>
          <a:blip r:embed="rId5"/>
          <a:stretch>
            <a:fillRect/>
          </a:stretch>
        </p:blipFill>
        <p:spPr>
          <a:xfrm>
            <a:off x="3746500" y="1600200"/>
            <a:ext cx="673100" cy="1409700"/>
          </a:xfrm>
          <a:prstGeom prst="rect">
            <a:avLst/>
          </a:prstGeom>
        </p:spPr>
      </p:pic>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SIP Proxy: Outgoing/Incoming Calls for Hosted PBXware Users</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338554"/>
          </a:xfrm>
          <a:prstGeom prst="rect">
            <a:avLst/>
          </a:prstGeom>
          <a:noFill/>
        </p:spPr>
        <p:txBody>
          <a:bodyPr wrap="square" lIns="0" tIns="0" rIns="0" bIns="0" rtlCol="0">
            <a:spAutoFit/>
          </a:bodyPr>
          <a:lstStyle/>
          <a:p>
            <a:r>
              <a:rPr lang="en-US" sz="1100" dirty="0">
                <a:latin typeface="Arial"/>
                <a:cs typeface="Arial"/>
              </a:rPr>
              <a:t>Outgoing/Incoming Calls for </a:t>
            </a:r>
            <a:r>
              <a:rPr lang="en-US" sz="1100" b="1" dirty="0">
                <a:latin typeface="Arial"/>
                <a:cs typeface="Arial"/>
              </a:rPr>
              <a:t>Hosted PBXware</a:t>
            </a:r>
            <a:r>
              <a:rPr lang="en-US" sz="1100" dirty="0">
                <a:latin typeface="Arial"/>
                <a:cs typeface="Arial"/>
              </a:rPr>
              <a:t> users, SIP Proxy will first send those type of users to their appropriate VPS in order to check for their Enhanced Services permissions.</a:t>
            </a:r>
          </a:p>
        </p:txBody>
      </p:sp>
      <p:sp>
        <p:nvSpPr>
          <p:cNvPr id="5" name="Rectangle 4"/>
          <p:cNvSpPr/>
          <p:nvPr/>
        </p:nvSpPr>
        <p:spPr>
          <a:xfrm>
            <a:off x="228600" y="3352800"/>
            <a:ext cx="1447800" cy="304800"/>
          </a:xfrm>
          <a:prstGeom prst="rect">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Hosted PBXware</a:t>
            </a:r>
            <a:endParaRPr lang="en-US" sz="1400" dirty="0"/>
          </a:p>
        </p:txBody>
      </p:sp>
      <p:sp>
        <p:nvSpPr>
          <p:cNvPr id="40" name="Oval 39"/>
          <p:cNvSpPr/>
          <p:nvPr/>
        </p:nvSpPr>
        <p:spPr>
          <a:xfrm>
            <a:off x="4190999" y="5105400"/>
            <a:ext cx="685800" cy="685800"/>
          </a:xfrm>
          <a:prstGeom prst="ellipse">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5</a:t>
            </a:r>
            <a:endParaRPr lang="en-US" sz="1100" dirty="0"/>
          </a:p>
        </p:txBody>
      </p:sp>
      <p:sp>
        <p:nvSpPr>
          <p:cNvPr id="44" name="TextBox 43"/>
          <p:cNvSpPr txBox="1"/>
          <p:nvPr/>
        </p:nvSpPr>
        <p:spPr>
          <a:xfrm>
            <a:off x="4876798" y="1523999"/>
            <a:ext cx="1752601" cy="276999"/>
          </a:xfrm>
          <a:prstGeom prst="rect">
            <a:avLst/>
          </a:prstGeom>
          <a:noFill/>
        </p:spPr>
        <p:txBody>
          <a:bodyPr wrap="square" rtlCol="0">
            <a:spAutoFit/>
          </a:bodyPr>
          <a:lstStyle/>
          <a:p>
            <a:r>
              <a:rPr lang="en-US" sz="1200" b="1" dirty="0" smtClean="0">
                <a:solidFill>
                  <a:srgbClr val="FF6600"/>
                </a:solidFill>
              </a:rPr>
              <a:t>Hosted PBXware</a:t>
            </a:r>
            <a:endParaRPr lang="en-US" sz="1200" b="1" dirty="0">
              <a:solidFill>
                <a:srgbClr val="FF6600"/>
              </a:solidFill>
            </a:endParaRPr>
          </a:p>
        </p:txBody>
      </p:sp>
      <p:sp>
        <p:nvSpPr>
          <p:cNvPr id="45" name="TextBox 44"/>
          <p:cNvSpPr txBox="1"/>
          <p:nvPr/>
        </p:nvSpPr>
        <p:spPr>
          <a:xfrm>
            <a:off x="4838700" y="5313600"/>
            <a:ext cx="1485900" cy="276999"/>
          </a:xfrm>
          <a:prstGeom prst="rect">
            <a:avLst/>
          </a:prstGeom>
          <a:noFill/>
        </p:spPr>
        <p:txBody>
          <a:bodyPr wrap="square" rtlCol="0">
            <a:spAutoFit/>
          </a:bodyPr>
          <a:lstStyle/>
          <a:p>
            <a:r>
              <a:rPr lang="en-US" sz="1200" b="1" dirty="0" smtClean="0">
                <a:solidFill>
                  <a:srgbClr val="FF6600"/>
                </a:solidFill>
              </a:rPr>
              <a:t>Hosted PBXware</a:t>
            </a:r>
            <a:endParaRPr lang="en-US" sz="1200" b="1" dirty="0">
              <a:solidFill>
                <a:srgbClr val="FF6600"/>
              </a:solidFill>
            </a:endParaRPr>
          </a:p>
        </p:txBody>
      </p:sp>
      <p:sp>
        <p:nvSpPr>
          <p:cNvPr id="9" name="Oval 8"/>
          <p:cNvSpPr/>
          <p:nvPr/>
        </p:nvSpPr>
        <p:spPr>
          <a:xfrm>
            <a:off x="3809999" y="2743200"/>
            <a:ext cx="1447800" cy="14478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sp>
        <p:nvSpPr>
          <p:cNvPr id="39" name="Oval 38"/>
          <p:cNvSpPr/>
          <p:nvPr/>
        </p:nvSpPr>
        <p:spPr>
          <a:xfrm>
            <a:off x="4190999" y="1319598"/>
            <a:ext cx="685800" cy="685800"/>
          </a:xfrm>
          <a:prstGeom prst="ellipse">
            <a:avLst/>
          </a:prstGeom>
          <a:solidFill>
            <a:srgbClr val="FF6600"/>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100" dirty="0" smtClean="0"/>
              <a:t>VPS 5</a:t>
            </a:r>
            <a:endParaRPr lang="en-US" sz="1100" dirty="0"/>
          </a:p>
        </p:txBody>
      </p:sp>
      <p:cxnSp>
        <p:nvCxnSpPr>
          <p:cNvPr id="51" name="Straight Arrow Connector 50"/>
          <p:cNvCxnSpPr/>
          <p:nvPr/>
        </p:nvCxnSpPr>
        <p:spPr>
          <a:xfrm>
            <a:off x="1066800" y="3201988"/>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rot="10800000">
            <a:off x="1066800" y="3810000"/>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p:nvPr/>
        </p:nvCxnSpPr>
        <p:spPr>
          <a:xfrm>
            <a:off x="5257799" y="3201988"/>
            <a:ext cx="3657601"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rot="10800000">
            <a:off x="5257800" y="3810001"/>
            <a:ext cx="3657600" cy="158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6629400" y="3288268"/>
            <a:ext cx="1752600" cy="369332"/>
          </a:xfrm>
          <a:prstGeom prst="rect">
            <a:avLst/>
          </a:prstGeom>
          <a:noFill/>
        </p:spPr>
        <p:txBody>
          <a:bodyPr wrap="square" rtlCol="0">
            <a:spAutoFit/>
          </a:bodyPr>
          <a:lstStyle/>
          <a:p>
            <a:r>
              <a:rPr lang="en-US" dirty="0" err="1" smtClean="0"/>
              <a:t>VoIP</a:t>
            </a:r>
            <a:r>
              <a:rPr lang="en-US" dirty="0" smtClean="0"/>
              <a:t>/PSTN Trunk</a:t>
            </a:r>
            <a:endParaRPr lang="en-US" dirty="0"/>
          </a:p>
        </p:txBody>
      </p:sp>
      <p:sp>
        <p:nvSpPr>
          <p:cNvPr id="63" name="TextBox 62"/>
          <p:cNvSpPr txBox="1"/>
          <p:nvPr/>
        </p:nvSpPr>
        <p:spPr>
          <a:xfrm>
            <a:off x="1295399" y="2924989"/>
            <a:ext cx="2514600" cy="276999"/>
          </a:xfrm>
          <a:prstGeom prst="rect">
            <a:avLst/>
          </a:prstGeom>
          <a:noFill/>
        </p:spPr>
        <p:txBody>
          <a:bodyPr wrap="square" rtlCol="0">
            <a:spAutoFit/>
          </a:bodyPr>
          <a:lstStyle/>
          <a:p>
            <a:r>
              <a:rPr lang="en-US" sz="1200" dirty="0" smtClean="0">
                <a:solidFill>
                  <a:schemeClr val="bg1">
                    <a:lumMod val="50000"/>
                  </a:schemeClr>
                </a:solidFill>
              </a:rPr>
              <a:t>1. SIP Client Outgoing Call.</a:t>
            </a:r>
            <a:endParaRPr lang="en-US" sz="1200" dirty="0">
              <a:solidFill>
                <a:schemeClr val="bg1">
                  <a:lumMod val="50000"/>
                </a:schemeClr>
              </a:solidFill>
            </a:endParaRPr>
          </a:p>
        </p:txBody>
      </p:sp>
      <p:sp>
        <p:nvSpPr>
          <p:cNvPr id="64" name="TextBox 63"/>
          <p:cNvSpPr txBox="1"/>
          <p:nvPr/>
        </p:nvSpPr>
        <p:spPr>
          <a:xfrm>
            <a:off x="1295400" y="3810000"/>
            <a:ext cx="2514600" cy="461665"/>
          </a:xfrm>
          <a:prstGeom prst="rect">
            <a:avLst/>
          </a:prstGeom>
          <a:noFill/>
        </p:spPr>
        <p:txBody>
          <a:bodyPr wrap="square" rtlCol="0">
            <a:spAutoFit/>
          </a:bodyPr>
          <a:lstStyle/>
          <a:p>
            <a:r>
              <a:rPr lang="en-US" sz="1200" dirty="0">
                <a:solidFill>
                  <a:schemeClr val="bg1">
                    <a:lumMod val="50000"/>
                  </a:schemeClr>
                </a:solidFill>
              </a:rPr>
              <a:t>4. SIP Proxy sends Incoming call to the SIP Client.</a:t>
            </a:r>
          </a:p>
        </p:txBody>
      </p:sp>
      <p:sp>
        <p:nvSpPr>
          <p:cNvPr id="66" name="TextBox 65"/>
          <p:cNvSpPr txBox="1"/>
          <p:nvPr/>
        </p:nvSpPr>
        <p:spPr>
          <a:xfrm>
            <a:off x="5372100" y="2743200"/>
            <a:ext cx="3314700" cy="461665"/>
          </a:xfrm>
          <a:prstGeom prst="rect">
            <a:avLst/>
          </a:prstGeom>
          <a:noFill/>
        </p:spPr>
        <p:txBody>
          <a:bodyPr wrap="square" rtlCol="0">
            <a:spAutoFit/>
          </a:bodyPr>
          <a:lstStyle/>
          <a:p>
            <a:r>
              <a:rPr lang="en-US" sz="1200" dirty="0">
                <a:solidFill>
                  <a:schemeClr val="bg1">
                    <a:lumMod val="50000"/>
                  </a:schemeClr>
                </a:solidFill>
              </a:rPr>
              <a:t>4. SIP Proxy selects appropriate trunk for</a:t>
            </a:r>
            <a:r>
              <a:rPr lang="en-US" sz="1200" dirty="0" smtClean="0">
                <a:solidFill>
                  <a:schemeClr val="bg1">
                    <a:lumMod val="50000"/>
                  </a:schemeClr>
                </a:solidFill>
              </a:rPr>
              <a:t> </a:t>
            </a:r>
          </a:p>
          <a:p>
            <a:r>
              <a:rPr lang="en-US" sz="1200" dirty="0" smtClean="0">
                <a:solidFill>
                  <a:schemeClr val="bg1">
                    <a:lumMod val="50000"/>
                  </a:schemeClr>
                </a:solidFill>
              </a:rPr>
              <a:t>Outgoing </a:t>
            </a:r>
            <a:r>
              <a:rPr lang="en-US" sz="1200" dirty="0">
                <a:solidFill>
                  <a:schemeClr val="bg1">
                    <a:lumMod val="50000"/>
                  </a:schemeClr>
                </a:solidFill>
              </a:rPr>
              <a:t>call.</a:t>
            </a:r>
          </a:p>
        </p:txBody>
      </p:sp>
      <p:sp>
        <p:nvSpPr>
          <p:cNvPr id="67" name="TextBox 66"/>
          <p:cNvSpPr txBox="1"/>
          <p:nvPr/>
        </p:nvSpPr>
        <p:spPr>
          <a:xfrm>
            <a:off x="5524500" y="3811590"/>
            <a:ext cx="3314700" cy="276999"/>
          </a:xfrm>
          <a:prstGeom prst="rect">
            <a:avLst/>
          </a:prstGeom>
          <a:noFill/>
        </p:spPr>
        <p:txBody>
          <a:bodyPr wrap="square" rtlCol="0">
            <a:spAutoFit/>
          </a:bodyPr>
          <a:lstStyle/>
          <a:p>
            <a:r>
              <a:rPr lang="en-US" sz="1200" dirty="0">
                <a:solidFill>
                  <a:schemeClr val="bg1">
                    <a:lumMod val="50000"/>
                  </a:schemeClr>
                </a:solidFill>
              </a:rPr>
              <a:t>1. Incoming call first comes to the SIP Proxy.</a:t>
            </a:r>
          </a:p>
        </p:txBody>
      </p:sp>
      <p:sp>
        <p:nvSpPr>
          <p:cNvPr id="93" name="TextBox 92"/>
          <p:cNvSpPr txBox="1"/>
          <p:nvPr/>
        </p:nvSpPr>
        <p:spPr>
          <a:xfrm>
            <a:off x="1600200" y="2005398"/>
            <a:ext cx="2514600" cy="646331"/>
          </a:xfrm>
          <a:prstGeom prst="rect">
            <a:avLst/>
          </a:prstGeom>
          <a:noFill/>
        </p:spPr>
        <p:txBody>
          <a:bodyPr wrap="square" rtlCol="0">
            <a:spAutoFit/>
          </a:bodyPr>
          <a:lstStyle/>
          <a:p>
            <a:r>
              <a:rPr lang="en-US" sz="1200" dirty="0">
                <a:solidFill>
                  <a:schemeClr val="bg1">
                    <a:lumMod val="50000"/>
                  </a:schemeClr>
                </a:solidFill>
              </a:rPr>
              <a:t>2. SIP Proxy sends the SIP Client to the appropriate VPS, to acquire specific SIP Client data.</a:t>
            </a:r>
          </a:p>
        </p:txBody>
      </p:sp>
      <p:sp>
        <p:nvSpPr>
          <p:cNvPr id="94" name="TextBox 93"/>
          <p:cNvSpPr txBox="1"/>
          <p:nvPr/>
        </p:nvSpPr>
        <p:spPr>
          <a:xfrm>
            <a:off x="5257800" y="2005398"/>
            <a:ext cx="2514600" cy="461665"/>
          </a:xfrm>
          <a:prstGeom prst="rect">
            <a:avLst/>
          </a:prstGeom>
          <a:noFill/>
        </p:spPr>
        <p:txBody>
          <a:bodyPr wrap="square" rtlCol="0">
            <a:spAutoFit/>
          </a:bodyPr>
          <a:lstStyle/>
          <a:p>
            <a:r>
              <a:rPr lang="en-US" sz="1200" dirty="0">
                <a:solidFill>
                  <a:schemeClr val="bg1">
                    <a:lumMod val="50000"/>
                  </a:schemeClr>
                </a:solidFill>
              </a:rPr>
              <a:t>3. VPS sends back SIP Client with to the SIP Proxy with SIP Client Data.</a:t>
            </a:r>
          </a:p>
        </p:txBody>
      </p:sp>
      <p:sp>
        <p:nvSpPr>
          <p:cNvPr id="104" name="TextBox 103"/>
          <p:cNvSpPr txBox="1"/>
          <p:nvPr/>
        </p:nvSpPr>
        <p:spPr>
          <a:xfrm>
            <a:off x="5524500" y="4343400"/>
            <a:ext cx="2400300" cy="830997"/>
          </a:xfrm>
          <a:prstGeom prst="rect">
            <a:avLst/>
          </a:prstGeom>
          <a:noFill/>
        </p:spPr>
        <p:txBody>
          <a:bodyPr wrap="square" rtlCol="0">
            <a:spAutoFit/>
          </a:bodyPr>
          <a:lstStyle/>
          <a:p>
            <a:r>
              <a:rPr lang="en-US" sz="1200" dirty="0">
                <a:solidFill>
                  <a:schemeClr val="bg1">
                    <a:lumMod val="50000"/>
                  </a:schemeClr>
                </a:solidFill>
              </a:rPr>
              <a:t>2. SIP Proxy first check for the Incoming DID and sends Incoming call to the VPS where DID related user is located. </a:t>
            </a:r>
          </a:p>
        </p:txBody>
      </p:sp>
      <p:sp>
        <p:nvSpPr>
          <p:cNvPr id="105" name="TextBox 104"/>
          <p:cNvSpPr txBox="1"/>
          <p:nvPr/>
        </p:nvSpPr>
        <p:spPr>
          <a:xfrm>
            <a:off x="1981200" y="4572000"/>
            <a:ext cx="1905000" cy="461665"/>
          </a:xfrm>
          <a:prstGeom prst="rect">
            <a:avLst/>
          </a:prstGeom>
          <a:noFill/>
        </p:spPr>
        <p:txBody>
          <a:bodyPr wrap="square" rtlCol="0">
            <a:spAutoFit/>
          </a:bodyPr>
          <a:lstStyle/>
          <a:p>
            <a:r>
              <a:rPr lang="en-US" sz="1200" dirty="0">
                <a:solidFill>
                  <a:schemeClr val="bg1">
                    <a:lumMod val="50000"/>
                  </a:schemeClr>
                </a:solidFill>
              </a:rPr>
              <a:t>3. VPS sends back Incoming call to the SIP Proxy.</a:t>
            </a:r>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p:cNvPicPr>
            <a:picLocks noChangeAspect="1"/>
          </p:cNvPicPr>
          <p:nvPr/>
        </p:nvPicPr>
        <p:blipFill>
          <a:blip r:embed="rId2"/>
          <a:stretch>
            <a:fillRect/>
          </a:stretch>
        </p:blipFill>
        <p:spPr>
          <a:xfrm>
            <a:off x="4191000" y="5105400"/>
            <a:ext cx="609600" cy="609600"/>
          </a:xfrm>
          <a:prstGeom prst="rect">
            <a:avLst/>
          </a:prstGeom>
        </p:spPr>
      </p:pic>
      <p:cxnSp>
        <p:nvCxnSpPr>
          <p:cNvPr id="36" name="Straight Arrow Connector 35"/>
          <p:cNvCxnSpPr/>
          <p:nvPr/>
        </p:nvCxnSpPr>
        <p:spPr>
          <a:xfrm rot="5400000" flipH="1" flipV="1">
            <a:off x="4277314" y="1896969"/>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rot="5400000" flipH="1" flipV="1">
            <a:off x="4278902" y="3236300"/>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3" name="Text Box 3"/>
          <p:cNvSpPr txBox="1">
            <a:spLocks noChangeArrowheads="1"/>
          </p:cNvSpPr>
          <p:nvPr/>
        </p:nvSpPr>
        <p:spPr bwMode="auto">
          <a:xfrm>
            <a:off x="76200" y="-2977"/>
            <a:ext cx="8991600" cy="307777"/>
          </a:xfrm>
          <a:prstGeom prst="rect">
            <a:avLst/>
          </a:prstGeom>
          <a:noFill/>
          <a:ln w="9525">
            <a:noFill/>
            <a:miter lim="800000"/>
            <a:headEnd/>
            <a:tailEnd/>
          </a:ln>
          <a:effectLst/>
        </p:spPr>
        <p:txBody>
          <a:bodyPr wrap="square">
            <a:prstTxWarp prst="textNoShape">
              <a:avLst/>
            </a:prstTxWarp>
            <a:spAutoFit/>
          </a:bodyPr>
          <a:lstStyle/>
          <a:p>
            <a:pPr lvl="0" algn="ctr" defTabSz="914400">
              <a:spcBef>
                <a:spcPct val="50000"/>
              </a:spcBef>
            </a:pPr>
            <a:r>
              <a:rPr lang="en-US" sz="1400" b="1" dirty="0"/>
              <a:t>SIP Proxy: Outgoing/Incoming Calls for Wholesale users</a:t>
            </a:r>
            <a:endParaRPr kumimoji="0" lang="en-US" sz="1400" b="1" i="0" u="none" strike="noStrike" kern="0" cap="none" spc="0" normalizeH="0" baseline="0" noProof="0" dirty="0">
              <a:ln>
                <a:noFill/>
              </a:ln>
              <a:effectLst/>
              <a:uLnTx/>
              <a:uFillTx/>
            </a:endParaRPr>
          </a:p>
        </p:txBody>
      </p:sp>
      <p:sp>
        <p:nvSpPr>
          <p:cNvPr id="128" name="TextBox 127"/>
          <p:cNvSpPr txBox="1"/>
          <p:nvPr/>
        </p:nvSpPr>
        <p:spPr>
          <a:xfrm>
            <a:off x="457200" y="533400"/>
            <a:ext cx="8229600" cy="338554"/>
          </a:xfrm>
          <a:prstGeom prst="rect">
            <a:avLst/>
          </a:prstGeom>
          <a:noFill/>
        </p:spPr>
        <p:txBody>
          <a:bodyPr wrap="square" lIns="0" tIns="0" rIns="0" bIns="0" rtlCol="0">
            <a:spAutoFit/>
          </a:bodyPr>
          <a:lstStyle/>
          <a:p>
            <a:r>
              <a:rPr lang="en-US" sz="1100" dirty="0" smtClean="0">
                <a:latin typeface="Arial"/>
                <a:cs typeface="Arial"/>
              </a:rPr>
              <a:t>For </a:t>
            </a:r>
            <a:r>
              <a:rPr lang="en-US" sz="1100" b="1" dirty="0">
                <a:latin typeface="Arial"/>
                <a:cs typeface="Arial"/>
              </a:rPr>
              <a:t>Wholesale</a:t>
            </a:r>
            <a:r>
              <a:rPr lang="en-US" sz="1100" dirty="0">
                <a:latin typeface="Arial"/>
                <a:cs typeface="Arial"/>
              </a:rPr>
              <a:t> users, SIP Proxy sends the call straight through appropriate trunk as per client data which involve settings in LCR, Routing and Rating Engine.</a:t>
            </a:r>
          </a:p>
        </p:txBody>
      </p:sp>
      <p:sp>
        <p:nvSpPr>
          <p:cNvPr id="5" name="Rectangle 4"/>
          <p:cNvSpPr/>
          <p:nvPr/>
        </p:nvSpPr>
        <p:spPr>
          <a:xfrm>
            <a:off x="228600" y="3986598"/>
            <a:ext cx="1447800" cy="304800"/>
          </a:xfrm>
          <a:prstGeom prst="rect">
            <a:avLst/>
          </a:prstGeom>
          <a:solidFill>
            <a:srgbClr val="FF000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t>Wholesale</a:t>
            </a:r>
            <a:endParaRPr lang="en-US" sz="1400" dirty="0"/>
          </a:p>
        </p:txBody>
      </p:sp>
      <p:sp>
        <p:nvSpPr>
          <p:cNvPr id="9" name="Oval 8"/>
          <p:cNvSpPr/>
          <p:nvPr/>
        </p:nvSpPr>
        <p:spPr>
          <a:xfrm>
            <a:off x="3809999" y="3376998"/>
            <a:ext cx="1447800" cy="1447800"/>
          </a:xfrm>
          <a:prstGeom prst="ellips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SIP Proxy</a:t>
            </a:r>
            <a:endParaRPr lang="en-US" sz="1600" dirty="0"/>
          </a:p>
        </p:txBody>
      </p:sp>
      <p:cxnSp>
        <p:nvCxnSpPr>
          <p:cNvPr id="51" name="Straight Arrow Connector 50"/>
          <p:cNvCxnSpPr/>
          <p:nvPr/>
        </p:nvCxnSpPr>
        <p:spPr>
          <a:xfrm>
            <a:off x="1066800" y="3835786"/>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rot="10800000">
            <a:off x="1066800" y="4443798"/>
            <a:ext cx="2743199"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p:nvPr/>
        </p:nvCxnSpPr>
        <p:spPr>
          <a:xfrm>
            <a:off x="5257799" y="3835786"/>
            <a:ext cx="3657601"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rot="10800000">
            <a:off x="5257800" y="4443799"/>
            <a:ext cx="3657600" cy="158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6629400" y="3922066"/>
            <a:ext cx="1752600" cy="369332"/>
          </a:xfrm>
          <a:prstGeom prst="rect">
            <a:avLst/>
          </a:prstGeom>
          <a:noFill/>
        </p:spPr>
        <p:txBody>
          <a:bodyPr wrap="square" rtlCol="0">
            <a:spAutoFit/>
          </a:bodyPr>
          <a:lstStyle/>
          <a:p>
            <a:r>
              <a:rPr lang="en-US" dirty="0" err="1" smtClean="0"/>
              <a:t>VoIP</a:t>
            </a:r>
            <a:r>
              <a:rPr lang="en-US" dirty="0" smtClean="0"/>
              <a:t>/PSTN Trunk</a:t>
            </a:r>
            <a:endParaRPr lang="en-US" dirty="0"/>
          </a:p>
        </p:txBody>
      </p:sp>
      <p:sp>
        <p:nvSpPr>
          <p:cNvPr id="63" name="TextBox 62"/>
          <p:cNvSpPr txBox="1"/>
          <p:nvPr/>
        </p:nvSpPr>
        <p:spPr>
          <a:xfrm>
            <a:off x="1295399" y="3558787"/>
            <a:ext cx="2514600" cy="276999"/>
          </a:xfrm>
          <a:prstGeom prst="rect">
            <a:avLst/>
          </a:prstGeom>
          <a:noFill/>
        </p:spPr>
        <p:txBody>
          <a:bodyPr wrap="square" rtlCol="0">
            <a:spAutoFit/>
          </a:bodyPr>
          <a:lstStyle/>
          <a:p>
            <a:r>
              <a:rPr lang="en-US" sz="1200" dirty="0" smtClean="0">
                <a:solidFill>
                  <a:schemeClr val="bg1">
                    <a:lumMod val="50000"/>
                  </a:schemeClr>
                </a:solidFill>
              </a:rPr>
              <a:t>1. SIP Client Outgoing Call.</a:t>
            </a:r>
            <a:endParaRPr lang="en-US" sz="1200" dirty="0">
              <a:solidFill>
                <a:schemeClr val="bg1">
                  <a:lumMod val="50000"/>
                </a:schemeClr>
              </a:solidFill>
            </a:endParaRPr>
          </a:p>
        </p:txBody>
      </p:sp>
      <p:sp>
        <p:nvSpPr>
          <p:cNvPr id="64" name="TextBox 63"/>
          <p:cNvSpPr txBox="1"/>
          <p:nvPr/>
        </p:nvSpPr>
        <p:spPr>
          <a:xfrm>
            <a:off x="1295400" y="4443798"/>
            <a:ext cx="2514600" cy="461665"/>
          </a:xfrm>
          <a:prstGeom prst="rect">
            <a:avLst/>
          </a:prstGeom>
          <a:noFill/>
        </p:spPr>
        <p:txBody>
          <a:bodyPr wrap="square" rtlCol="0">
            <a:spAutoFit/>
          </a:bodyPr>
          <a:lstStyle/>
          <a:p>
            <a:r>
              <a:rPr lang="en-US" sz="1200" dirty="0">
                <a:solidFill>
                  <a:schemeClr val="bg1">
                    <a:lumMod val="50000"/>
                  </a:schemeClr>
                </a:solidFill>
              </a:rPr>
              <a:t>4. SIP Proxy sends Incoming call to the SIP Client.</a:t>
            </a:r>
          </a:p>
        </p:txBody>
      </p:sp>
      <p:sp>
        <p:nvSpPr>
          <p:cNvPr id="66" name="TextBox 65"/>
          <p:cNvSpPr txBox="1"/>
          <p:nvPr/>
        </p:nvSpPr>
        <p:spPr>
          <a:xfrm>
            <a:off x="5372100" y="3376998"/>
            <a:ext cx="3314700" cy="461665"/>
          </a:xfrm>
          <a:prstGeom prst="rect">
            <a:avLst/>
          </a:prstGeom>
          <a:noFill/>
        </p:spPr>
        <p:txBody>
          <a:bodyPr wrap="square" rtlCol="0">
            <a:spAutoFit/>
          </a:bodyPr>
          <a:lstStyle/>
          <a:p>
            <a:r>
              <a:rPr lang="en-US" sz="1200" dirty="0">
                <a:solidFill>
                  <a:schemeClr val="bg1">
                    <a:lumMod val="50000"/>
                  </a:schemeClr>
                </a:solidFill>
              </a:rPr>
              <a:t>4. SIP Proxy selects appropriate trunk for</a:t>
            </a:r>
            <a:r>
              <a:rPr lang="en-US" sz="1200" dirty="0" smtClean="0">
                <a:solidFill>
                  <a:schemeClr val="bg1">
                    <a:lumMod val="50000"/>
                  </a:schemeClr>
                </a:solidFill>
              </a:rPr>
              <a:t> </a:t>
            </a:r>
          </a:p>
          <a:p>
            <a:r>
              <a:rPr lang="en-US" sz="1200" dirty="0" smtClean="0">
                <a:solidFill>
                  <a:schemeClr val="bg1">
                    <a:lumMod val="50000"/>
                  </a:schemeClr>
                </a:solidFill>
              </a:rPr>
              <a:t>Outgoing </a:t>
            </a:r>
            <a:r>
              <a:rPr lang="en-US" sz="1200" dirty="0">
                <a:solidFill>
                  <a:schemeClr val="bg1">
                    <a:lumMod val="50000"/>
                  </a:schemeClr>
                </a:solidFill>
              </a:rPr>
              <a:t>call.</a:t>
            </a:r>
          </a:p>
        </p:txBody>
      </p:sp>
      <p:sp>
        <p:nvSpPr>
          <p:cNvPr id="67" name="TextBox 66"/>
          <p:cNvSpPr txBox="1"/>
          <p:nvPr/>
        </p:nvSpPr>
        <p:spPr>
          <a:xfrm>
            <a:off x="5524500" y="4445388"/>
            <a:ext cx="3314700" cy="276999"/>
          </a:xfrm>
          <a:prstGeom prst="rect">
            <a:avLst/>
          </a:prstGeom>
          <a:noFill/>
        </p:spPr>
        <p:txBody>
          <a:bodyPr wrap="square" rtlCol="0">
            <a:spAutoFit/>
          </a:bodyPr>
          <a:lstStyle/>
          <a:p>
            <a:r>
              <a:rPr lang="en-US" sz="1200" dirty="0">
                <a:solidFill>
                  <a:schemeClr val="bg1">
                    <a:lumMod val="50000"/>
                  </a:schemeClr>
                </a:solidFill>
              </a:rPr>
              <a:t>1. Incoming call first comes to the SIP Proxy.</a:t>
            </a:r>
          </a:p>
        </p:txBody>
      </p:sp>
      <p:sp>
        <p:nvSpPr>
          <p:cNvPr id="93" name="TextBox 92"/>
          <p:cNvSpPr txBox="1"/>
          <p:nvPr/>
        </p:nvSpPr>
        <p:spPr>
          <a:xfrm>
            <a:off x="1828800" y="1912203"/>
            <a:ext cx="2514600" cy="830997"/>
          </a:xfrm>
          <a:prstGeom prst="rect">
            <a:avLst/>
          </a:prstGeom>
          <a:noFill/>
        </p:spPr>
        <p:txBody>
          <a:bodyPr wrap="square" rtlCol="0">
            <a:spAutoFit/>
          </a:bodyPr>
          <a:lstStyle/>
          <a:p>
            <a:r>
              <a:rPr lang="en-US" sz="1200" dirty="0">
                <a:solidFill>
                  <a:schemeClr val="bg1">
                    <a:lumMod val="50000"/>
                  </a:schemeClr>
                </a:solidFill>
              </a:rPr>
              <a:t>3. SIP Proxy uses LCR, Routing and Rating Engine to determine which trunk should be used for sending Outgoing calls.</a:t>
            </a:r>
          </a:p>
        </p:txBody>
      </p:sp>
      <p:sp>
        <p:nvSpPr>
          <p:cNvPr id="104" name="TextBox 103"/>
          <p:cNvSpPr txBox="1"/>
          <p:nvPr/>
        </p:nvSpPr>
        <p:spPr>
          <a:xfrm>
            <a:off x="4800600" y="5117102"/>
            <a:ext cx="2400300" cy="646331"/>
          </a:xfrm>
          <a:prstGeom prst="rect">
            <a:avLst/>
          </a:prstGeom>
          <a:noFill/>
        </p:spPr>
        <p:txBody>
          <a:bodyPr wrap="square" rtlCol="0">
            <a:spAutoFit/>
          </a:bodyPr>
          <a:lstStyle/>
          <a:p>
            <a:r>
              <a:rPr lang="en-US" sz="1200" dirty="0">
                <a:solidFill>
                  <a:schemeClr val="bg1">
                    <a:lumMod val="50000"/>
                  </a:schemeClr>
                </a:solidFill>
              </a:rPr>
              <a:t>2. SIP Proxy first check for the Incoming DID and sends Incoming call to the SIP Client IP address.</a:t>
            </a:r>
          </a:p>
        </p:txBody>
      </p:sp>
      <p:sp>
        <p:nvSpPr>
          <p:cNvPr id="30" name="Rounded Rectangle 29"/>
          <p:cNvSpPr/>
          <p:nvPr/>
        </p:nvSpPr>
        <p:spPr>
          <a:xfrm>
            <a:off x="4086000" y="2695663"/>
            <a:ext cx="914400" cy="405198"/>
          </a:xfrm>
          <a:prstGeom prst="round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200" dirty="0" smtClean="0">
                <a:solidFill>
                  <a:schemeClr val="tx1"/>
                </a:solidFill>
              </a:rPr>
              <a:t>Rating Engine</a:t>
            </a:r>
            <a:endParaRPr lang="en-US" sz="1200" dirty="0">
              <a:solidFill>
                <a:schemeClr val="tx1"/>
              </a:solidFill>
            </a:endParaRPr>
          </a:p>
        </p:txBody>
      </p:sp>
      <p:cxnSp>
        <p:nvCxnSpPr>
          <p:cNvPr id="35" name="Straight Arrow Connector 34"/>
          <p:cNvCxnSpPr/>
          <p:nvPr/>
        </p:nvCxnSpPr>
        <p:spPr>
          <a:xfrm rot="5400000" flipH="1" flipV="1">
            <a:off x="4278902" y="2554965"/>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p:nvPr/>
        </p:nvCxnSpPr>
        <p:spPr>
          <a:xfrm rot="16200000" flipH="1" flipV="1">
            <a:off x="4509090" y="3248796"/>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p:nvPr/>
        </p:nvCxnSpPr>
        <p:spPr>
          <a:xfrm rot="16200000" flipH="1" flipV="1">
            <a:off x="4510678" y="2581975"/>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41" name="Straight Arrow Connector 40"/>
          <p:cNvCxnSpPr/>
          <p:nvPr/>
        </p:nvCxnSpPr>
        <p:spPr>
          <a:xfrm rot="16200000" flipH="1" flipV="1">
            <a:off x="4507502" y="1896969"/>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9" name="Rounded Rectangle 28"/>
          <p:cNvSpPr/>
          <p:nvPr/>
        </p:nvSpPr>
        <p:spPr>
          <a:xfrm>
            <a:off x="4086000" y="2037667"/>
            <a:ext cx="914400" cy="405198"/>
          </a:xfrm>
          <a:prstGeom prst="round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400" dirty="0" smtClean="0">
                <a:solidFill>
                  <a:schemeClr val="tx1"/>
                </a:solidFill>
              </a:rPr>
              <a:t>Routing</a:t>
            </a:r>
            <a:endParaRPr lang="en-US" sz="1400" dirty="0">
              <a:solidFill>
                <a:schemeClr val="tx1"/>
              </a:solidFill>
            </a:endParaRPr>
          </a:p>
        </p:txBody>
      </p:sp>
      <p:sp>
        <p:nvSpPr>
          <p:cNvPr id="28" name="Rounded Rectangle 27"/>
          <p:cNvSpPr/>
          <p:nvPr/>
        </p:nvSpPr>
        <p:spPr>
          <a:xfrm>
            <a:off x="4086000" y="1351867"/>
            <a:ext cx="914400" cy="405198"/>
          </a:xfrm>
          <a:prstGeom prst="round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lang="en-US" sz="1400" dirty="0" smtClean="0">
                <a:solidFill>
                  <a:schemeClr val="tx1"/>
                </a:solidFill>
              </a:rPr>
              <a:t>LCR</a:t>
            </a:r>
            <a:endParaRPr lang="en-US" sz="1400" dirty="0">
              <a:solidFill>
                <a:schemeClr val="tx1"/>
              </a:solidFill>
            </a:endParaRPr>
          </a:p>
        </p:txBody>
      </p:sp>
      <p:cxnSp>
        <p:nvCxnSpPr>
          <p:cNvPr id="43" name="Straight Arrow Connector 42"/>
          <p:cNvCxnSpPr/>
          <p:nvPr/>
        </p:nvCxnSpPr>
        <p:spPr>
          <a:xfrm rot="5400000" flipH="1" flipV="1">
            <a:off x="4275726" y="4963908"/>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p:nvPr/>
        </p:nvCxnSpPr>
        <p:spPr>
          <a:xfrm rot="16200000" flipH="1" flipV="1">
            <a:off x="4505914" y="4976404"/>
            <a:ext cx="279808"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1737</TotalTime>
  <Words>3295</Words>
  <Application>Microsoft Macintosh PowerPoint</Application>
  <PresentationFormat>On-screen Show (4:3)</PresentationFormat>
  <Paragraphs>960</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Tigers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Samir FRLJAK</dc:creator>
  <cp:lastModifiedBy>Laura Espinosa Atiare</cp:lastModifiedBy>
  <cp:revision>209</cp:revision>
  <cp:lastPrinted>2011-03-18T14:37:18Z</cp:lastPrinted>
  <dcterms:created xsi:type="dcterms:W3CDTF">2011-03-28T13:45:33Z</dcterms:created>
  <dcterms:modified xsi:type="dcterms:W3CDTF">2016-01-20T12:49:34Z</dcterms:modified>
</cp:coreProperties>
</file>