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4" r:id="rId3"/>
    <p:sldId id="303" r:id="rId4"/>
    <p:sldId id="260" r:id="rId5"/>
    <p:sldId id="267" r:id="rId6"/>
    <p:sldId id="268" r:id="rId7"/>
    <p:sldId id="269" r:id="rId8"/>
    <p:sldId id="270" r:id="rId9"/>
    <p:sldId id="287" r:id="rId10"/>
    <p:sldId id="271" r:id="rId11"/>
    <p:sldId id="286" r:id="rId12"/>
    <p:sldId id="272" r:id="rId13"/>
    <p:sldId id="325" r:id="rId14"/>
    <p:sldId id="326" r:id="rId15"/>
    <p:sldId id="327" r:id="rId16"/>
    <p:sldId id="328" r:id="rId17"/>
    <p:sldId id="329" r:id="rId18"/>
    <p:sldId id="331" r:id="rId19"/>
    <p:sldId id="273" r:id="rId20"/>
    <p:sldId id="324" r:id="rId21"/>
    <p:sldId id="323" r:id="rId22"/>
    <p:sldId id="321" r:id="rId23"/>
    <p:sldId id="333" r:id="rId24"/>
    <p:sldId id="276" r:id="rId25"/>
    <p:sldId id="312" r:id="rId26"/>
    <p:sldId id="313" r:id="rId27"/>
    <p:sldId id="314" r:id="rId28"/>
    <p:sldId id="315" r:id="rId29"/>
    <p:sldId id="316" r:id="rId30"/>
    <p:sldId id="277" r:id="rId31"/>
    <p:sldId id="332" r:id="rId32"/>
    <p:sldId id="300" r:id="rId33"/>
    <p:sldId id="301" r:id="rId34"/>
    <p:sldId id="306" r:id="rId35"/>
    <p:sldId id="288" r:id="rId36"/>
    <p:sldId id="298" r:id="rId37"/>
    <p:sldId id="278" r:id="rId38"/>
    <p:sldId id="280" r:id="rId39"/>
    <p:sldId id="281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85BF"/>
    <a:srgbClr val="304DC0"/>
    <a:srgbClr val="5871FF"/>
    <a:srgbClr val="5072FF"/>
    <a:srgbClr val="5475FF"/>
    <a:srgbClr val="7C8CE3"/>
    <a:srgbClr val="FF686E"/>
    <a:srgbClr val="FF6871"/>
    <a:srgbClr val="FF3B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26" autoAdjust="0"/>
    <p:restoredTop sz="94660"/>
  </p:normalViewPr>
  <p:slideViewPr>
    <p:cSldViewPr snapToObjects="1">
      <p:cViewPr>
        <p:scale>
          <a:sx n="68" d="100"/>
          <a:sy n="68" d="100"/>
        </p:scale>
        <p:origin x="-3128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F36BD-F34A-BA4D-B7C4-6F081173F588}" type="datetimeFigureOut">
              <a:rPr lang="en-US" smtClean="0"/>
              <a:pPr/>
              <a:t>1/20/16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15DD3-D199-1D49-8690-E4BEE30C3B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20" Type="http://schemas.openxmlformats.org/officeDocument/2006/relationships/image" Target="../media/image20.png"/><Relationship Id="rId21" Type="http://schemas.openxmlformats.org/officeDocument/2006/relationships/image" Target="../media/image21.png"/><Relationship Id="rId22" Type="http://schemas.openxmlformats.org/officeDocument/2006/relationships/image" Target="../media/image22.png"/><Relationship Id="rId23" Type="http://schemas.openxmlformats.org/officeDocument/2006/relationships/image" Target="../media/image23.png"/><Relationship Id="rId24" Type="http://schemas.openxmlformats.org/officeDocument/2006/relationships/image" Target="../media/image24.png"/><Relationship Id="rId25" Type="http://schemas.openxmlformats.org/officeDocument/2006/relationships/image" Target="../media/image25.png"/><Relationship Id="rId26" Type="http://schemas.openxmlformats.org/officeDocument/2006/relationships/image" Target="../media/image26.png"/><Relationship Id="rId27" Type="http://schemas.openxmlformats.org/officeDocument/2006/relationships/image" Target="../media/image27.png"/><Relationship Id="rId28" Type="http://schemas.openxmlformats.org/officeDocument/2006/relationships/image" Target="../media/image28.png"/><Relationship Id="rId29" Type="http://schemas.openxmlformats.org/officeDocument/2006/relationships/image" Target="../media/image29.png"/><Relationship Id="rId30" Type="http://schemas.openxmlformats.org/officeDocument/2006/relationships/image" Target="../media/image30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3.png"/><Relationship Id="rId20" Type="http://schemas.openxmlformats.org/officeDocument/2006/relationships/image" Target="../media/image64.png"/><Relationship Id="rId21" Type="http://schemas.openxmlformats.org/officeDocument/2006/relationships/image" Target="../media/image65.png"/><Relationship Id="rId22" Type="http://schemas.openxmlformats.org/officeDocument/2006/relationships/image" Target="../media/image1.png"/><Relationship Id="rId10" Type="http://schemas.openxmlformats.org/officeDocument/2006/relationships/image" Target="../media/image54.png"/><Relationship Id="rId11" Type="http://schemas.openxmlformats.org/officeDocument/2006/relationships/image" Target="../media/image55.png"/><Relationship Id="rId12" Type="http://schemas.openxmlformats.org/officeDocument/2006/relationships/image" Target="../media/image56.png"/><Relationship Id="rId13" Type="http://schemas.openxmlformats.org/officeDocument/2006/relationships/image" Target="../media/image57.png"/><Relationship Id="rId14" Type="http://schemas.openxmlformats.org/officeDocument/2006/relationships/image" Target="../media/image58.png"/><Relationship Id="rId15" Type="http://schemas.openxmlformats.org/officeDocument/2006/relationships/image" Target="../media/image59.png"/><Relationship Id="rId16" Type="http://schemas.openxmlformats.org/officeDocument/2006/relationships/image" Target="../media/image60.png"/><Relationship Id="rId17" Type="http://schemas.openxmlformats.org/officeDocument/2006/relationships/image" Target="../media/image61.png"/><Relationship Id="rId18" Type="http://schemas.openxmlformats.org/officeDocument/2006/relationships/image" Target="../media/image62.png"/><Relationship Id="rId19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Relationship Id="rId8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0.png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20" Type="http://schemas.openxmlformats.org/officeDocument/2006/relationships/image" Target="../media/image20.png"/><Relationship Id="rId21" Type="http://schemas.openxmlformats.org/officeDocument/2006/relationships/image" Target="../media/image21.png"/><Relationship Id="rId22" Type="http://schemas.openxmlformats.org/officeDocument/2006/relationships/image" Target="../media/image22.png"/><Relationship Id="rId23" Type="http://schemas.openxmlformats.org/officeDocument/2006/relationships/image" Target="../media/image23.png"/><Relationship Id="rId24" Type="http://schemas.openxmlformats.org/officeDocument/2006/relationships/image" Target="../media/image24.png"/><Relationship Id="rId25" Type="http://schemas.openxmlformats.org/officeDocument/2006/relationships/image" Target="../media/image25.png"/><Relationship Id="rId26" Type="http://schemas.openxmlformats.org/officeDocument/2006/relationships/image" Target="../media/image26.png"/><Relationship Id="rId27" Type="http://schemas.openxmlformats.org/officeDocument/2006/relationships/image" Target="../media/image27.png"/><Relationship Id="rId28" Type="http://schemas.openxmlformats.org/officeDocument/2006/relationships/image" Target="../media/image28.png"/><Relationship Id="rId29" Type="http://schemas.openxmlformats.org/officeDocument/2006/relationships/image" Target="../media/image29.png"/><Relationship Id="rId30" Type="http://schemas.openxmlformats.org/officeDocument/2006/relationships/image" Target="../media/image30.png"/><Relationship Id="rId31" Type="http://schemas.openxmlformats.org/officeDocument/2006/relationships/image" Target="../media/image1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7" Type="http://schemas.openxmlformats.org/officeDocument/2006/relationships/image" Target="../media/image88.png"/><Relationship Id="rId8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85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6.png"/><Relationship Id="rId8" Type="http://schemas.openxmlformats.org/officeDocument/2006/relationships/image" Target="../media/image89.png"/><Relationship Id="rId9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hyperlink" Target="http://www.snetconnect.com" TargetMode="Externa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457200" y="4953000"/>
            <a:ext cx="9144000" cy="1066800"/>
          </a:xfrm>
          <a:prstGeom prst="rect">
            <a:avLst/>
          </a:prstGeom>
          <a:solidFill>
            <a:srgbClr val="3485BF"/>
          </a:solidFill>
          <a:ln>
            <a:solidFill>
              <a:srgbClr val="5871F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stA="25000" endPos="750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181600"/>
            <a:ext cx="91440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err="1" smtClean="0">
                <a:solidFill>
                  <a:schemeClr val="bg1"/>
                </a:solidFill>
                <a:latin typeface="+mj-lt"/>
              </a:rPr>
              <a:t>Presentación</a:t>
            </a:r>
            <a:r>
              <a:rPr lang="en-GB" sz="2800" b="1" dirty="0" smtClean="0">
                <a:solidFill>
                  <a:schemeClr val="bg1"/>
                </a:solidFill>
                <a:latin typeface="+mj-lt"/>
              </a:rPr>
              <a:t> de Bicom Systems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para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‘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Usted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’</a:t>
            </a:r>
            <a:endParaRPr lang="ta-IN" sz="28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ta-IN" sz="11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7120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400" dirty="0" smtClean="0">
                <a:solidFill>
                  <a:schemeClr val="bg1"/>
                </a:solidFill>
                <a:latin typeface="Arial"/>
                <a:cs typeface="Arial"/>
              </a:rPr>
              <a:t>Pre</a:t>
            </a:r>
            <a:r>
              <a:rPr lang="en-GB" sz="1400" dirty="0" smtClean="0">
                <a:solidFill>
                  <a:schemeClr val="bg1"/>
                </a:solidFill>
                <a:latin typeface="Arial"/>
                <a:cs typeface="Arial"/>
              </a:rPr>
              <a:t>s</a:t>
            </a:r>
            <a:r>
              <a:rPr lang="ta-IN" sz="1400" dirty="0" smtClean="0">
                <a:solidFill>
                  <a:schemeClr val="bg1"/>
                </a:solidFill>
                <a:latin typeface="Arial"/>
                <a:cs typeface="Arial"/>
              </a:rPr>
              <a:t>ent</a:t>
            </a:r>
            <a:r>
              <a:rPr lang="en-US" sz="1400" dirty="0" err="1" smtClean="0">
                <a:solidFill>
                  <a:schemeClr val="bg1"/>
                </a:solidFill>
                <a:latin typeface="Arial"/>
                <a:cs typeface="Arial"/>
              </a:rPr>
              <a:t>ador</a:t>
            </a:r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:</a:t>
            </a:r>
            <a:r>
              <a:rPr lang="ta-IN" sz="140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ta-IN" sz="1400" b="1" dirty="0" smtClean="0">
                <a:solidFill>
                  <a:schemeClr val="bg1"/>
                </a:solidFill>
                <a:latin typeface="Arial"/>
                <a:cs typeface="Arial"/>
              </a:rPr>
              <a:t>Stephen WINGFIELD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6237312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Septiembre</a:t>
            </a:r>
            <a:r>
              <a:rPr lang="en-US" sz="1400" dirty="0" smtClean="0"/>
              <a:t> de 2012</a:t>
            </a:r>
            <a:endParaRPr lang="en-US" sz="1400" dirty="0"/>
          </a:p>
        </p:txBody>
      </p:sp>
      <p:pic>
        <p:nvPicPr>
          <p:cNvPr id="4" name="Picture 3" descr="logo-_doub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764704"/>
            <a:ext cx="7569200" cy="347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pic>
        <p:nvPicPr>
          <p:cNvPr id="20" name="Picture 19" descr="017 jdltechnologi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600200"/>
            <a:ext cx="1822241" cy="56815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</a:rPr>
              <a:t>Nuestros</a:t>
            </a:r>
            <a:r>
              <a:rPr lang="en-GB" sz="2400" b="1" dirty="0" smtClean="0">
                <a:solidFill>
                  <a:schemeClr val="bg1"/>
                </a:solidFill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</a:rPr>
              <a:t>Clientes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0" name="Picture 9" descr="003 clickforpb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21047"/>
            <a:ext cx="1447799" cy="450953"/>
          </a:xfrm>
          <a:prstGeom prst="rect">
            <a:avLst/>
          </a:prstGeom>
        </p:spPr>
      </p:pic>
      <p:pic>
        <p:nvPicPr>
          <p:cNvPr id="16" name="Picture 15" descr="014 lai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600" y="4114800"/>
            <a:ext cx="1143000" cy="756745"/>
          </a:xfrm>
          <a:prstGeom prst="rect">
            <a:avLst/>
          </a:prstGeom>
        </p:spPr>
      </p:pic>
      <p:pic>
        <p:nvPicPr>
          <p:cNvPr id="18" name="Picture 17" descr="016 voipsolution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787745"/>
            <a:ext cx="1752343" cy="546255"/>
          </a:xfrm>
          <a:prstGeom prst="rect">
            <a:avLst/>
          </a:prstGeom>
        </p:spPr>
      </p:pic>
      <p:pic>
        <p:nvPicPr>
          <p:cNvPr id="23" name="Picture 22" descr="018 katecnologie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9400" y="5809774"/>
            <a:ext cx="1447800" cy="895826"/>
          </a:xfrm>
          <a:prstGeom prst="rect">
            <a:avLst/>
          </a:prstGeom>
        </p:spPr>
      </p:pic>
      <p:pic>
        <p:nvPicPr>
          <p:cNvPr id="24" name="Picture 23" descr="023 solutio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2184282"/>
            <a:ext cx="1447800" cy="558918"/>
          </a:xfrm>
          <a:prstGeom prst="rect">
            <a:avLst/>
          </a:prstGeom>
        </p:spPr>
      </p:pic>
      <p:pic>
        <p:nvPicPr>
          <p:cNvPr id="25" name="Picture 24" descr="027 redha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9486" y="5577840"/>
            <a:ext cx="2503714" cy="1051560"/>
          </a:xfrm>
          <a:prstGeom prst="rect">
            <a:avLst/>
          </a:prstGeom>
        </p:spPr>
      </p:pic>
      <p:pic>
        <p:nvPicPr>
          <p:cNvPr id="26" name="Picture 25" descr="024 voiponsolutions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7800" y="5299993"/>
            <a:ext cx="1295400" cy="567407"/>
          </a:xfrm>
          <a:prstGeom prst="rect">
            <a:avLst/>
          </a:prstGeom>
        </p:spPr>
      </p:pic>
      <p:pic>
        <p:nvPicPr>
          <p:cNvPr id="27" name="Picture 26" descr="025 zamirtelecom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33600" y="4477279"/>
            <a:ext cx="1676400" cy="704321"/>
          </a:xfrm>
          <a:prstGeom prst="rect">
            <a:avLst/>
          </a:prstGeom>
        </p:spPr>
      </p:pic>
      <p:pic>
        <p:nvPicPr>
          <p:cNvPr id="29" name="Picture 28" descr="007 tesa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48000" y="5181600"/>
            <a:ext cx="2133600" cy="7161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05600" y="2956560"/>
            <a:ext cx="2286000" cy="1082040"/>
          </a:xfrm>
          <a:prstGeom prst="rect">
            <a:avLst/>
          </a:prstGeom>
        </p:spPr>
      </p:pic>
      <p:pic>
        <p:nvPicPr>
          <p:cNvPr id="35" name="Picture 34" descr="013 jplnasa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95400" y="1974679"/>
            <a:ext cx="2896479" cy="61612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00" y="4953000"/>
            <a:ext cx="1270000" cy="1676400"/>
          </a:xfrm>
          <a:prstGeom prst="rect">
            <a:avLst/>
          </a:prstGeom>
        </p:spPr>
      </p:pic>
      <p:pic>
        <p:nvPicPr>
          <p:cNvPr id="38" name="Picture 37" descr="bizvox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731629" y="5791200"/>
            <a:ext cx="2812171" cy="752723"/>
          </a:xfrm>
          <a:prstGeom prst="rect">
            <a:avLst/>
          </a:prstGeom>
        </p:spPr>
      </p:pic>
      <p:pic>
        <p:nvPicPr>
          <p:cNvPr id="39" name="Picture 38" descr="completetelecom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1688891"/>
            <a:ext cx="1162075" cy="901909"/>
          </a:xfrm>
          <a:prstGeom prst="rect">
            <a:avLst/>
          </a:prstGeom>
        </p:spPr>
      </p:pic>
      <p:pic>
        <p:nvPicPr>
          <p:cNvPr id="41" name="Picture 40" descr="nec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" y="2667000"/>
            <a:ext cx="3187700" cy="292100"/>
          </a:xfrm>
          <a:prstGeom prst="rect">
            <a:avLst/>
          </a:prstGeom>
        </p:spPr>
      </p:pic>
      <p:pic>
        <p:nvPicPr>
          <p:cNvPr id="42" name="Picture 41" descr="quescom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8000" y="4584700"/>
            <a:ext cx="2108200" cy="736600"/>
          </a:xfrm>
          <a:prstGeom prst="rect">
            <a:avLst/>
          </a:prstGeom>
        </p:spPr>
      </p:pic>
      <p:pic>
        <p:nvPicPr>
          <p:cNvPr id="43" name="Picture 42" descr="venc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75029" y="3092575"/>
            <a:ext cx="1225170" cy="787609"/>
          </a:xfrm>
          <a:prstGeom prst="rect">
            <a:avLst/>
          </a:prstGeom>
        </p:spPr>
      </p:pic>
      <p:pic>
        <p:nvPicPr>
          <p:cNvPr id="44" name="Picture 43" descr="snet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962400" y="4038600"/>
            <a:ext cx="1435100" cy="1244600"/>
          </a:xfrm>
          <a:prstGeom prst="rect">
            <a:avLst/>
          </a:prstGeom>
        </p:spPr>
      </p:pic>
      <p:pic>
        <p:nvPicPr>
          <p:cNvPr id="37" name="Picture 36" descr="009 europanetworks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563029" y="4038600"/>
            <a:ext cx="1828371" cy="494337"/>
          </a:xfrm>
          <a:prstGeom prst="rect">
            <a:avLst/>
          </a:prstGeom>
        </p:spPr>
      </p:pic>
      <p:pic>
        <p:nvPicPr>
          <p:cNvPr id="31" name="Picture 30" descr="020 bambootelecom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873750" y="5486400"/>
            <a:ext cx="1670050" cy="578094"/>
          </a:xfrm>
          <a:prstGeom prst="rect">
            <a:avLst/>
          </a:prstGeom>
        </p:spPr>
      </p:pic>
      <p:pic>
        <p:nvPicPr>
          <p:cNvPr id="14" name="Picture 13" descr="010 telappliant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62400" y="2895600"/>
            <a:ext cx="2209800" cy="660070"/>
          </a:xfrm>
          <a:prstGeom prst="rect">
            <a:avLst/>
          </a:prstGeom>
        </p:spPr>
      </p:pic>
      <p:pic>
        <p:nvPicPr>
          <p:cNvPr id="45" name="Picture 44" descr="apio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924050" y="3148937"/>
            <a:ext cx="1428750" cy="661063"/>
          </a:xfrm>
          <a:prstGeom prst="rect">
            <a:avLst/>
          </a:prstGeom>
        </p:spPr>
      </p:pic>
      <p:pic>
        <p:nvPicPr>
          <p:cNvPr id="32" name="Picture 31" descr="beox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48400" y="2446661"/>
            <a:ext cx="1427536" cy="753739"/>
          </a:xfrm>
          <a:prstGeom prst="rect">
            <a:avLst/>
          </a:prstGeom>
        </p:spPr>
      </p:pic>
      <p:pic>
        <p:nvPicPr>
          <p:cNvPr id="34" name="Picture 33" descr="kingict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771650" y="3907935"/>
            <a:ext cx="1657350" cy="511665"/>
          </a:xfrm>
          <a:prstGeom prst="rect">
            <a:avLst/>
          </a:prstGeom>
        </p:spPr>
      </p:pic>
      <p:pic>
        <p:nvPicPr>
          <p:cNvPr id="40" name="Picture 39" descr="firsttelecom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81400" y="3581400"/>
            <a:ext cx="2311400" cy="393700"/>
          </a:xfrm>
          <a:prstGeom prst="rect">
            <a:avLst/>
          </a:prstGeom>
        </p:spPr>
      </p:pic>
      <p:pic>
        <p:nvPicPr>
          <p:cNvPr id="8" name="Picture 7" descr="002 sip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772400" y="1670081"/>
            <a:ext cx="1371600" cy="996919"/>
          </a:xfrm>
          <a:prstGeom prst="rect">
            <a:avLst/>
          </a:prstGeom>
        </p:spPr>
      </p:pic>
      <p:pic>
        <p:nvPicPr>
          <p:cNvPr id="46" name="Picture 45" descr="cloudex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067732" y="1562100"/>
            <a:ext cx="1780868" cy="87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NEC Cloud PBX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necim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197428"/>
            <a:ext cx="7924800" cy="5660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s-BO" sz="24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r"/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Visión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General de</a:t>
            </a:r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 Bicom Systems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22098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ta-IN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Grupo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fundado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en </a:t>
            </a:r>
            <a:r>
              <a:rPr lang="ta-IN" dirty="0" smtClean="0">
                <a:latin typeface="Arial" pitchFamily="34" charset="0"/>
                <a:cs typeface="Arial"/>
              </a:rPr>
              <a:t>2003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Unificar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Comunicaciones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Otoño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2004 se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lanzó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PBXware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publicamente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BO" dirty="0">
                <a:latin typeface="Arial" pitchFamily="34" charset="0"/>
                <a:cs typeface="Arial" pitchFamily="34" charset="0"/>
              </a:rPr>
              <a:t>L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a primer </a:t>
            </a:r>
            <a:r>
              <a:rPr lang="es-BO" dirty="0">
                <a:latin typeface="Arial" pitchFamily="34" charset="0"/>
                <a:cs typeface="Arial" pitchFamily="34" charset="0"/>
              </a:rPr>
              <a:t>y más madura plataforma telefónica del mundo estándares </a:t>
            </a:r>
            <a:endParaRPr lang="es-BO" dirty="0" smtClean="0">
              <a:latin typeface="Arial" pitchFamily="34" charset="0"/>
              <a:cs typeface="Arial" pitchFamily="34" charset="0"/>
            </a:endParaRPr>
          </a:p>
          <a:p>
            <a:r>
              <a:rPr lang="es-BO" dirty="0">
                <a:latin typeface="Arial" pitchFamily="34" charset="0"/>
                <a:cs typeface="Arial" pitchFamily="34" charset="0"/>
              </a:rPr>
              <a:t> 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  abiertos </a:t>
            </a:r>
            <a:r>
              <a:rPr lang="es-BO" dirty="0">
                <a:latin typeface="Arial" pitchFamily="34" charset="0"/>
                <a:cs typeface="Arial" pitchFamily="34" charset="0"/>
              </a:rPr>
              <a:t>llave en 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mano</a:t>
            </a:r>
            <a:r>
              <a:rPr lang="ta-IN" dirty="0" smtClean="0">
                <a:latin typeface="Arial" pitchFamily="34" charset="0"/>
                <a:cs typeface="Arial"/>
              </a:rPr>
              <a:t/>
            </a:r>
            <a:br>
              <a:rPr lang="ta-IN" dirty="0" smtClean="0">
                <a:latin typeface="Arial" pitchFamily="34" charset="0"/>
                <a:cs typeface="Arial"/>
              </a:rPr>
            </a:br>
            <a:endParaRPr lang="ta-IN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 pitchFamily="34" charset="0"/>
                <a:cs typeface="Arial"/>
              </a:rPr>
              <a:t> 1000s </a:t>
            </a:r>
            <a:r>
              <a:rPr lang="en-US" dirty="0" smtClean="0">
                <a:latin typeface="Arial" pitchFamily="34" charset="0"/>
                <a:cs typeface="Arial"/>
              </a:rPr>
              <a:t>PYMEs, </a:t>
            </a:r>
            <a:r>
              <a:rPr lang="en-US" dirty="0" err="1" smtClean="0">
                <a:latin typeface="Arial" pitchFamily="34" charset="0"/>
                <a:cs typeface="Arial"/>
              </a:rPr>
              <a:t>Corporaciones</a:t>
            </a:r>
            <a:r>
              <a:rPr lang="en-US" dirty="0" smtClean="0">
                <a:latin typeface="Arial" pitchFamily="34" charset="0"/>
                <a:cs typeface="Arial"/>
              </a:rPr>
              <a:t>, </a:t>
            </a:r>
            <a:r>
              <a:rPr lang="en-US" dirty="0" err="1" smtClean="0">
                <a:latin typeface="Arial" pitchFamily="34" charset="0"/>
                <a:cs typeface="Arial"/>
              </a:rPr>
              <a:t>Gobiernos</a:t>
            </a:r>
            <a:r>
              <a:rPr lang="en-US" dirty="0" smtClean="0">
                <a:latin typeface="Arial" pitchFamily="34" charset="0"/>
                <a:cs typeface="Arial"/>
              </a:rPr>
              <a:t>, </a:t>
            </a:r>
            <a:r>
              <a:rPr lang="en-US" dirty="0" err="1" smtClean="0">
                <a:latin typeface="Arial" pitchFamily="34" charset="0"/>
                <a:cs typeface="Arial"/>
              </a:rPr>
              <a:t>Proveedores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Servicios</a:t>
            </a:r>
            <a:r>
              <a:rPr lang="ta-IN" dirty="0" smtClean="0">
                <a:latin typeface="Arial" pitchFamily="34" charset="0"/>
                <a:cs typeface="Arial"/>
              </a:rPr>
              <a:t/>
            </a:r>
            <a:br>
              <a:rPr lang="ta-IN" dirty="0" smtClean="0">
                <a:latin typeface="Arial" pitchFamily="34" charset="0"/>
                <a:cs typeface="Arial"/>
              </a:rPr>
            </a:br>
            <a:endParaRPr lang="ta-IN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Oficinas</a:t>
            </a:r>
            <a:r>
              <a:rPr lang="en-US" dirty="0" smtClean="0">
                <a:latin typeface="Arial" pitchFamily="34" charset="0"/>
                <a:cs typeface="Arial"/>
              </a:rPr>
              <a:t> en </a:t>
            </a:r>
            <a:r>
              <a:rPr lang="en-US" dirty="0" err="1" smtClean="0">
                <a:latin typeface="Arial" pitchFamily="34" charset="0"/>
                <a:cs typeface="Arial"/>
              </a:rPr>
              <a:t>Todo</a:t>
            </a:r>
            <a:r>
              <a:rPr lang="en-US" dirty="0" smtClean="0">
                <a:latin typeface="Arial" pitchFamily="34" charset="0"/>
                <a:cs typeface="Arial"/>
              </a:rPr>
              <a:t> El </a:t>
            </a:r>
            <a:r>
              <a:rPr lang="en-US" dirty="0" err="1" smtClean="0">
                <a:latin typeface="Arial" pitchFamily="34" charset="0"/>
                <a:cs typeface="Arial"/>
              </a:rPr>
              <a:t>Mundo</a:t>
            </a:r>
            <a:r>
              <a:rPr lang="ta-IN" dirty="0" smtClean="0">
                <a:latin typeface="Arial" pitchFamily="34" charset="0"/>
                <a:cs typeface="Arial"/>
              </a:rPr>
              <a:t/>
            </a:r>
            <a:br>
              <a:rPr lang="ta-IN" dirty="0" smtClean="0">
                <a:latin typeface="Arial" pitchFamily="34" charset="0"/>
                <a:cs typeface="Arial"/>
              </a:rPr>
            </a:br>
            <a:r>
              <a:rPr lang="ta-IN" dirty="0" smtClean="0">
                <a:latin typeface="Arial" pitchFamily="34" charset="0"/>
                <a:cs typeface="Arial"/>
              </a:rPr>
              <a:t>   HQ UK, Franc</a:t>
            </a:r>
            <a:r>
              <a:rPr lang="en-US" dirty="0" err="1" smtClean="0">
                <a:latin typeface="Arial" pitchFamily="34" charset="0"/>
                <a:cs typeface="Arial"/>
              </a:rPr>
              <a:t>ia</a:t>
            </a:r>
            <a:r>
              <a:rPr lang="ta-IN" dirty="0" smtClean="0">
                <a:latin typeface="Arial" pitchFamily="34" charset="0"/>
                <a:cs typeface="Arial"/>
              </a:rPr>
              <a:t>, </a:t>
            </a:r>
            <a:r>
              <a:rPr lang="en-US" dirty="0" smtClean="0">
                <a:latin typeface="Arial" pitchFamily="34" charset="0"/>
                <a:cs typeface="Arial"/>
              </a:rPr>
              <a:t>EEUU</a:t>
            </a:r>
            <a:r>
              <a:rPr lang="ta-IN" dirty="0" smtClean="0">
                <a:latin typeface="Arial" pitchFamily="34" charset="0"/>
                <a:cs typeface="Arial"/>
              </a:rPr>
              <a:t>,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Bolivia, </a:t>
            </a:r>
            <a:r>
              <a:rPr lang="ta-IN" dirty="0" smtClean="0">
                <a:latin typeface="Arial" pitchFamily="34" charset="0"/>
                <a:cs typeface="Arial"/>
              </a:rPr>
              <a:t>Bosnia </a:t>
            </a:r>
            <a:r>
              <a:rPr lang="en-US" dirty="0">
                <a:latin typeface="Arial" pitchFamily="34" charset="0"/>
                <a:cs typeface="Arial"/>
              </a:rPr>
              <a:t>y</a:t>
            </a:r>
            <a:r>
              <a:rPr lang="ta-IN" dirty="0" smtClean="0">
                <a:latin typeface="Arial" pitchFamily="34" charset="0"/>
                <a:cs typeface="Arial"/>
              </a:rPr>
              <a:t> Herzegovina</a:t>
            </a:r>
            <a:endParaRPr lang="en-US" dirty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smtClean="0">
                <a:latin typeface="Arial" pitchFamily="34" charset="0"/>
                <a:cs typeface="Arial"/>
              </a:rPr>
              <a:t>La </a:t>
            </a:r>
            <a:r>
              <a:rPr lang="en-US" dirty="0" err="1" smtClean="0">
                <a:latin typeface="Arial" pitchFamily="34" charset="0"/>
                <a:cs typeface="Arial"/>
              </a:rPr>
              <a:t>compañia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es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libre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deuda</a:t>
            </a:r>
            <a:r>
              <a:rPr lang="en-US" dirty="0" smtClean="0">
                <a:latin typeface="Arial" pitchFamily="34" charset="0"/>
                <a:cs typeface="Arial"/>
              </a:rPr>
              <a:t>, </a:t>
            </a:r>
            <a:r>
              <a:rPr lang="en-US" dirty="0" err="1" smtClean="0">
                <a:latin typeface="Arial" pitchFamily="34" charset="0"/>
                <a:cs typeface="Arial"/>
              </a:rPr>
              <a:t>privada</a:t>
            </a:r>
            <a:r>
              <a:rPr lang="en-US" dirty="0" smtClean="0">
                <a:latin typeface="Arial" pitchFamily="34" charset="0"/>
                <a:cs typeface="Arial"/>
              </a:rPr>
              <a:t>, y </a:t>
            </a:r>
            <a:r>
              <a:rPr lang="en-US" dirty="0" err="1" smtClean="0">
                <a:latin typeface="Arial" pitchFamily="34" charset="0"/>
                <a:cs typeface="Arial"/>
              </a:rPr>
              <a:t>manejada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por</a:t>
            </a:r>
            <a:r>
              <a:rPr lang="en-US" dirty="0" smtClean="0">
                <a:latin typeface="Arial" pitchFamily="34" charset="0"/>
                <a:cs typeface="Arial"/>
              </a:rPr>
              <a:t> los </a:t>
            </a:r>
            <a:r>
              <a:rPr lang="en-US" dirty="0" err="1" smtClean="0">
                <a:latin typeface="Arial" pitchFamily="34" charset="0"/>
                <a:cs typeface="Arial"/>
              </a:rPr>
              <a:t>fundadores</a:t>
            </a:r>
            <a:endParaRPr lang="ta-IN" dirty="0" smtClean="0">
              <a:latin typeface="Arial" pitchFamily="34" charset="0"/>
            </a:endParaRPr>
          </a:p>
        </p:txBody>
      </p:sp>
      <p:pic>
        <p:nvPicPr>
          <p:cNvPr id="7" name="Picture 6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rgbClr val="FFFFFF"/>
                </a:solidFill>
                <a:latin typeface="Arial"/>
                <a:cs typeface="Arial"/>
              </a:rPr>
              <a:t>Declaraciones</a:t>
            </a:r>
            <a:r>
              <a:rPr lang="en-US" sz="2400" b="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rgbClr val="FFFFFF"/>
                </a:solidFill>
                <a:latin typeface="Arial"/>
                <a:cs typeface="Arial"/>
              </a:rPr>
              <a:t>Empresarios</a:t>
            </a:r>
            <a:endParaRPr lang="en-US" sz="2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alphaModFix amt="67000"/>
          </a:blip>
          <a:srcRect/>
          <a:stretch>
            <a:fillRect/>
          </a:stretch>
        </p:blipFill>
        <p:spPr bwMode="auto">
          <a:xfrm>
            <a:off x="0" y="1704505"/>
            <a:ext cx="9095001" cy="5153495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57200" y="1983173"/>
            <a:ext cx="8229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Misión</a:t>
            </a:r>
            <a:r>
              <a:rPr lang="en-US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es-BO" dirty="0" smtClean="0">
                <a:latin typeface="Arial" pitchFamily="34" charset="0"/>
                <a:cs typeface="Arial" pitchFamily="34" charset="0"/>
              </a:rPr>
              <a:t>Nosotros </a:t>
            </a:r>
            <a:r>
              <a:rPr lang="es-BO" dirty="0">
                <a:latin typeface="Arial" pitchFamily="34" charset="0"/>
                <a:cs typeface="Arial" pitchFamily="34" charset="0"/>
              </a:rPr>
              <a:t>proveemos al Mundo de Comunicaciones los Sistemas de Comunicación Llave en Mano más completos, creando, unificando, y apoyando las tecnologías actuales más avanzadas.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lvl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Estrategia</a:t>
            </a:r>
            <a:r>
              <a:rPr lang="en-US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en-US" dirty="0" err="1" smtClean="0">
                <a:latin typeface="Arial" pitchFamily="34" charset="0"/>
                <a:cs typeface="Arial" pitchFamily="34" charset="0"/>
              </a:rPr>
              <a:t>Enfocar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en la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producción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sistemas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calidad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mientras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haciendo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relaciones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solidas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duraderas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socios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locales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lograr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el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alcance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mas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grande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rápido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nuestros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productos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Meta:</a:t>
            </a:r>
          </a:p>
          <a:p>
            <a:pPr lvl="1"/>
            <a:r>
              <a:rPr lang="en-US" dirty="0" err="1" smtClean="0">
                <a:latin typeface="Arial" pitchFamily="34" charset="0"/>
                <a:cs typeface="Arial" pitchFamily="34" charset="0"/>
              </a:rPr>
              <a:t>Liberar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mundo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Sistemas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Comunicación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Tradicionales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Modelo</a:t>
            </a:r>
            <a:r>
              <a:rPr lang="en-US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Negocios</a:t>
            </a:r>
            <a:r>
              <a:rPr lang="ta-IN" dirty="0" smtClean="0">
                <a:solidFill>
                  <a:srgbClr val="3485BF"/>
                </a:solidFill>
                <a:latin typeface="Arial" pitchFamily="34" charset="0"/>
                <a:cs typeface="Arial"/>
              </a:rPr>
              <a:t>:</a:t>
            </a:r>
            <a:r>
              <a:rPr lang="en-US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Software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solidFill>
                  <a:srgbClr val="FFFFFF"/>
                </a:solidFill>
                <a:latin typeface="Arial"/>
                <a:cs typeface="Arial"/>
              </a:rPr>
              <a:t>Unidades</a:t>
            </a:r>
            <a:r>
              <a:rPr lang="en-US" sz="2400" b="1" dirty="0" smtClean="0">
                <a:solidFill>
                  <a:srgbClr val="FFFFFF"/>
                </a:solidFill>
                <a:latin typeface="Arial"/>
                <a:cs typeface="Arial"/>
              </a:rPr>
              <a:t> de </a:t>
            </a:r>
            <a:r>
              <a:rPr lang="en-US" sz="2400" b="1" dirty="0" err="1" smtClean="0">
                <a:solidFill>
                  <a:srgbClr val="FFFFFF"/>
                </a:solidFill>
                <a:latin typeface="Arial"/>
                <a:cs typeface="Arial"/>
              </a:rPr>
              <a:t>Negocio</a:t>
            </a:r>
            <a:endParaRPr lang="en-US" sz="24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alphaModFix amt="80000"/>
          </a:blip>
          <a:srcRect t="7013"/>
          <a:stretch>
            <a:fillRect/>
          </a:stretch>
        </p:blipFill>
        <p:spPr bwMode="auto">
          <a:xfrm>
            <a:off x="0" y="1600200"/>
            <a:ext cx="9147600" cy="5244644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09600" y="2133600"/>
            <a:ext cx="800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Sistemas</a:t>
            </a:r>
            <a:r>
              <a:rPr lang="en-US" sz="2400" dirty="0" smtClean="0">
                <a:latin typeface="Arial"/>
                <a:cs typeface="Arial"/>
              </a:rPr>
              <a:t> PBX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PBXware </a:t>
            </a:r>
            <a:r>
              <a:rPr lang="en-GB" sz="2400" dirty="0" err="1" smtClean="0">
                <a:latin typeface="Arial"/>
                <a:cs typeface="Arial"/>
              </a:rPr>
              <a:t>Ediciones</a:t>
            </a:r>
            <a:r>
              <a:rPr lang="en-GB" sz="2400" dirty="0" smtClean="0">
                <a:latin typeface="Arial"/>
                <a:cs typeface="Arial"/>
              </a:rPr>
              <a:t> de </a:t>
            </a:r>
            <a:r>
              <a:rPr lang="en-GB" sz="2400" dirty="0" err="1" smtClean="0">
                <a:latin typeface="Arial"/>
                <a:cs typeface="Arial"/>
              </a:rPr>
              <a:t>Negocios</a:t>
            </a:r>
            <a:r>
              <a:rPr lang="en-GB" sz="2400" dirty="0" smtClean="0">
                <a:latin typeface="Arial"/>
                <a:cs typeface="Arial"/>
              </a:rPr>
              <a:t>/</a:t>
            </a:r>
            <a:r>
              <a:rPr lang="en-GB" sz="2400" dirty="0" err="1" smtClean="0">
                <a:latin typeface="Arial"/>
                <a:cs typeface="Arial"/>
              </a:rPr>
              <a:t>Empresa</a:t>
            </a:r>
            <a:r>
              <a:rPr lang="ta-IN" sz="2400" dirty="0" smtClean="0">
                <a:latin typeface="Arial"/>
                <a:cs typeface="Arial"/>
              </a:rPr>
              <a:t/>
            </a:r>
            <a:br>
              <a:rPr lang="ta-IN" sz="2400" dirty="0" smtClean="0">
                <a:latin typeface="Arial"/>
                <a:cs typeface="Arial"/>
              </a:rPr>
            </a:br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Soluciones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para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Centros</a:t>
            </a:r>
            <a:r>
              <a:rPr lang="en-US" sz="2400" dirty="0" smtClean="0">
                <a:latin typeface="Arial"/>
                <a:cs typeface="Arial"/>
              </a:rPr>
              <a:t> de </a:t>
            </a:r>
            <a:r>
              <a:rPr lang="en-US" sz="2400" dirty="0" err="1" smtClean="0">
                <a:latin typeface="Arial"/>
                <a:cs typeface="Arial"/>
              </a:rPr>
              <a:t>Llamadas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err="1" smtClean="0">
                <a:latin typeface="Arial"/>
                <a:cs typeface="Arial"/>
              </a:rPr>
              <a:t>Entrante</a:t>
            </a:r>
            <a:r>
              <a:rPr lang="en-GB" sz="2400" dirty="0" smtClean="0">
                <a:latin typeface="Arial"/>
                <a:cs typeface="Arial"/>
              </a:rPr>
              <a:t>/</a:t>
            </a:r>
            <a:r>
              <a:rPr lang="en-GB" sz="2400" dirty="0" err="1" smtClean="0">
                <a:latin typeface="Arial"/>
                <a:cs typeface="Arial"/>
              </a:rPr>
              <a:t>Saliente</a:t>
            </a:r>
            <a:r>
              <a:rPr lang="en-GB" sz="2400" dirty="0" smtClean="0">
                <a:latin typeface="Arial"/>
                <a:cs typeface="Arial"/>
              </a:rPr>
              <a:t> y </a:t>
            </a:r>
            <a:r>
              <a:rPr lang="en-GB" sz="2400" dirty="0" err="1" smtClean="0">
                <a:latin typeface="Arial"/>
                <a:cs typeface="Arial"/>
              </a:rPr>
              <a:t>Marcador</a:t>
            </a:r>
            <a:r>
              <a:rPr lang="en-GB" sz="2400" dirty="0" smtClean="0">
                <a:latin typeface="Arial"/>
                <a:cs typeface="Arial"/>
              </a:rPr>
              <a:t> </a:t>
            </a:r>
            <a:r>
              <a:rPr lang="en-GB" sz="2400" dirty="0" err="1" smtClean="0">
                <a:latin typeface="Arial"/>
                <a:cs typeface="Arial"/>
              </a:rPr>
              <a:t>Predictivo</a:t>
            </a:r>
            <a:r>
              <a:rPr lang="ta-IN" sz="2400" dirty="0" smtClean="0">
                <a:latin typeface="Arial"/>
                <a:cs typeface="Arial"/>
              </a:rPr>
              <a:t/>
            </a:r>
            <a:br>
              <a:rPr lang="ta-IN" sz="2400" dirty="0" smtClean="0">
                <a:latin typeface="Arial"/>
                <a:cs typeface="Arial"/>
              </a:rPr>
            </a:br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Soluciones</a:t>
            </a:r>
            <a:r>
              <a:rPr lang="en-US" sz="2400" dirty="0" smtClean="0">
                <a:latin typeface="Arial"/>
                <a:cs typeface="Arial"/>
              </a:rPr>
              <a:t> de </a:t>
            </a:r>
            <a:r>
              <a:rPr lang="en-US" sz="2400" dirty="0" err="1" smtClean="0">
                <a:latin typeface="Arial"/>
                <a:cs typeface="Arial"/>
              </a:rPr>
              <a:t>Proveedores</a:t>
            </a:r>
            <a:r>
              <a:rPr lang="en-US" sz="2400" dirty="0" smtClean="0">
                <a:latin typeface="Arial"/>
                <a:cs typeface="Arial"/>
              </a:rPr>
              <a:t> de </a:t>
            </a:r>
            <a:r>
              <a:rPr lang="en-US" sz="2400" dirty="0" err="1" smtClean="0">
                <a:latin typeface="Arial"/>
                <a:cs typeface="Arial"/>
              </a:rPr>
              <a:t>Servicios</a:t>
            </a:r>
            <a:endParaRPr lang="ta-IN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SERVERware, PBXware </a:t>
            </a:r>
            <a:r>
              <a:rPr lang="en-GB" sz="2400" dirty="0" err="1" smtClean="0">
                <a:latin typeface="Arial"/>
                <a:cs typeface="Arial"/>
              </a:rPr>
              <a:t>Edición</a:t>
            </a:r>
            <a:r>
              <a:rPr lang="en-GB" sz="2400" dirty="0" smtClean="0">
                <a:latin typeface="Arial"/>
                <a:cs typeface="Arial"/>
              </a:rPr>
              <a:t> Multi-</a:t>
            </a:r>
            <a:r>
              <a:rPr lang="en-GB" sz="2400" dirty="0" err="1" smtClean="0">
                <a:latin typeface="Arial"/>
                <a:cs typeface="Arial"/>
              </a:rPr>
              <a:t>Inquilino</a:t>
            </a:r>
            <a:endParaRPr lang="en-GB" sz="2400" dirty="0" smtClean="0">
              <a:latin typeface="Arial"/>
              <a:cs typeface="Arial"/>
            </a:endParaRPr>
          </a:p>
          <a:p>
            <a:endParaRPr lang="ta-IN" sz="2400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Servicios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Telefonicos</a:t>
            </a:r>
            <a:endParaRPr lang="en-US" sz="2400" dirty="0" smtClean="0">
              <a:latin typeface="Arial"/>
              <a:cs typeface="Arial"/>
            </a:endParaRPr>
          </a:p>
          <a:p>
            <a:pPr lvl="1"/>
            <a:r>
              <a:rPr lang="en-GB" sz="2400" dirty="0" smtClean="0">
                <a:latin typeface="Arial"/>
                <a:cs typeface="Arial"/>
              </a:rPr>
              <a:t>DIDs UK, </a:t>
            </a:r>
            <a:r>
              <a:rPr lang="en-GB" sz="2400" dirty="0" err="1" smtClean="0">
                <a:latin typeface="Arial"/>
                <a:cs typeface="Arial"/>
              </a:rPr>
              <a:t>EEUU,Terminación</a:t>
            </a:r>
            <a:r>
              <a:rPr lang="en-GB" sz="2400" dirty="0" smtClean="0">
                <a:latin typeface="Arial"/>
                <a:cs typeface="Arial"/>
              </a:rPr>
              <a:t>/Origen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Todas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Piezas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…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8800" y="5562600"/>
            <a:ext cx="5638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latin typeface="Arial"/>
                <a:cs typeface="Arial"/>
              </a:rPr>
              <a:t>Nuestros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productos</a:t>
            </a:r>
            <a:r>
              <a:rPr lang="en-US" dirty="0" smtClean="0">
                <a:latin typeface="Arial"/>
                <a:cs typeface="Arial"/>
              </a:rPr>
              <a:t> se </a:t>
            </a:r>
            <a:r>
              <a:rPr lang="en-US" dirty="0" err="1" smtClean="0">
                <a:latin typeface="Arial"/>
                <a:cs typeface="Arial"/>
              </a:rPr>
              <a:t>juntan</a:t>
            </a:r>
            <a:r>
              <a:rPr lang="en-US" dirty="0" smtClean="0">
                <a:latin typeface="Arial"/>
                <a:cs typeface="Arial"/>
              </a:rPr>
              <a:t> de forma </a:t>
            </a:r>
            <a:r>
              <a:rPr lang="en-US" dirty="0" err="1" smtClean="0">
                <a:latin typeface="Arial"/>
                <a:cs typeface="Arial"/>
              </a:rPr>
              <a:t>nativa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darle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todas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piezas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compañía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telefonía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lista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habitar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8" name="Picture 7" descr="piec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855886"/>
            <a:ext cx="5918200" cy="3490813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SERVERware</a:t>
            </a:r>
          </a:p>
          <a:p>
            <a:pPr algn="r"/>
            <a:r>
              <a:rPr lang="en-US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Plataforma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Entrega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Servicios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  <a:cs typeface="Arial"/>
              </a:rPr>
              <a:t> IP en la </a:t>
            </a:r>
            <a:r>
              <a:rPr lang="en-US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Nube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1600200"/>
            <a:ext cx="715590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a-IN" sz="1600" b="1" dirty="0" smtClean="0">
                <a:latin typeface="Arial" pitchFamily="34" charset="0"/>
                <a:cs typeface="Arial"/>
              </a:rPr>
              <a:t>SERVERware</a:t>
            </a:r>
            <a:r>
              <a:rPr lang="ta-IN" sz="1600" dirty="0" smtClean="0">
                <a:latin typeface="Arial" pitchFamily="34" charset="0"/>
                <a:cs typeface="Arial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una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plataforma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NUBE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punta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lanza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soluciones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tecnología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comunicaciones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ta-IN" sz="1600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 pitchFamily="34" charset="0"/>
                <a:cs typeface="Arial"/>
              </a:rPr>
              <a:t> </a:t>
            </a:r>
            <a:r>
              <a:rPr lang="es-BO" sz="1600" dirty="0">
                <a:latin typeface="Arial" pitchFamily="34" charset="0"/>
                <a:cs typeface="Arial" pitchFamily="34" charset="0"/>
              </a:rPr>
              <a:t>Brinde una amplia variedad de servicios IP y </a:t>
            </a:r>
            <a:endParaRPr lang="es-BO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s-BO" sz="1600" dirty="0" smtClean="0">
                <a:latin typeface="Arial" pitchFamily="34" charset="0"/>
                <a:cs typeface="Arial" pitchFamily="34" charset="0"/>
              </a:rPr>
              <a:t>aplicaciones, usando tecnologías de “servidores virtuales”</a:t>
            </a:r>
          </a:p>
          <a:p>
            <a:endParaRPr lang="ta-IN" sz="1600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 pitchFamily="34" charset="0"/>
                <a:cs typeface="Arial"/>
              </a:rPr>
              <a:t> </a:t>
            </a:r>
            <a:r>
              <a:rPr lang="es-BO" sz="1600" dirty="0">
                <a:latin typeface="Arial" pitchFamily="34" charset="0"/>
                <a:cs typeface="Arial" pitchFamily="34" charset="0"/>
              </a:rPr>
              <a:t>Es superfluo, de disponibilidad alta, y a prueba de fallos.</a:t>
            </a:r>
            <a:endParaRPr lang="ta-IN" sz="1600" dirty="0" smtClean="0">
              <a:latin typeface="Arial" pitchFamily="34" charset="0"/>
            </a:endParaRPr>
          </a:p>
        </p:txBody>
      </p:sp>
      <p:pic>
        <p:nvPicPr>
          <p:cNvPr id="8" name="Picture 7" descr="server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6200"/>
            <a:ext cx="9144000" cy="313334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580112" y="1331655"/>
            <a:ext cx="3733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a-IN" sz="1600" dirty="0" smtClean="0">
              <a:latin typeface="Arial" pitchFamily="34" charset="0"/>
            </a:endParaRPr>
          </a:p>
          <a:p>
            <a:endParaRPr lang="ta-IN" sz="1600" dirty="0" smtClean="0">
              <a:latin typeface="Arial" pitchFamily="34" charset="0"/>
            </a:endParaRPr>
          </a:p>
          <a:p>
            <a:endParaRPr lang="ta-IN" sz="1600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sz="1600" dirty="0" smtClean="0">
                <a:latin typeface="Arial" pitchFamily="34" charset="0"/>
                <a:cs typeface="Arial"/>
              </a:rPr>
              <a:t> It features comprehensive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Caracterizado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por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sz="1600" dirty="0">
                <a:latin typeface="Arial" pitchFamily="34" charset="0"/>
                <a:cs typeface="Arial" pitchFamily="34" charset="0"/>
              </a:rPr>
              <a:t>Administración </a:t>
            </a:r>
            <a:r>
              <a:rPr lang="es-BO" sz="1600" dirty="0" smtClean="0">
                <a:latin typeface="Arial" pitchFamily="34" charset="0"/>
                <a:cs typeface="Arial" pitchFamily="34" charset="0"/>
              </a:rPr>
              <a:t>Exhaustiva, flexibilidad, Auto-Mantenimiento y escalabilidad sin limite de un </a:t>
            </a:r>
            <a:r>
              <a:rPr lang="es-BO" sz="1600" dirty="0" err="1" smtClean="0">
                <a:latin typeface="Arial" pitchFamily="34" charset="0"/>
                <a:cs typeface="Arial" pitchFamily="34" charset="0"/>
              </a:rPr>
              <a:t>huespéd</a:t>
            </a:r>
            <a:r>
              <a:rPr lang="es-BO" sz="1600" dirty="0" smtClean="0">
                <a:latin typeface="Arial" pitchFamily="34" charset="0"/>
                <a:cs typeface="Arial" pitchFamily="34" charset="0"/>
              </a:rPr>
              <a:t> y servidores virtuales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SERVERware</a:t>
            </a:r>
          </a:p>
          <a:p>
            <a:pPr algn="r"/>
            <a:r>
              <a:rPr lang="en-US" sz="1400" b="1" dirty="0" err="1">
                <a:solidFill>
                  <a:schemeClr val="bg1"/>
                </a:solidFill>
                <a:latin typeface="Arial"/>
                <a:cs typeface="Arial"/>
              </a:rPr>
              <a:t>Plataforma</a:t>
            </a:r>
            <a:r>
              <a:rPr lang="en-US" sz="1400" b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1400" b="1" dirty="0" err="1">
                <a:solidFill>
                  <a:schemeClr val="bg1"/>
                </a:solidFill>
                <a:latin typeface="Arial"/>
                <a:cs typeface="Arial"/>
              </a:rPr>
              <a:t>Entrega</a:t>
            </a:r>
            <a:r>
              <a:rPr lang="en-US" sz="1400" b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US" sz="1400" b="1" dirty="0" err="1">
                <a:solidFill>
                  <a:schemeClr val="bg1"/>
                </a:solidFill>
                <a:latin typeface="Arial"/>
                <a:cs typeface="Arial"/>
              </a:rPr>
              <a:t>Servicios</a:t>
            </a:r>
            <a:r>
              <a:rPr lang="en-US" sz="1400" b="1" dirty="0">
                <a:solidFill>
                  <a:schemeClr val="bg1"/>
                </a:solidFill>
                <a:latin typeface="Arial"/>
                <a:cs typeface="Arial"/>
              </a:rPr>
              <a:t> IP en la </a:t>
            </a:r>
            <a:r>
              <a:rPr lang="en-US" sz="1400" b="1" dirty="0" err="1">
                <a:solidFill>
                  <a:schemeClr val="bg1"/>
                </a:solidFill>
                <a:latin typeface="Arial"/>
                <a:cs typeface="Arial"/>
              </a:rPr>
              <a:t>Nube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1" name="Picture 10" descr="serveredit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97" y="3505200"/>
            <a:ext cx="5714405" cy="29143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7200" y="1342072"/>
            <a:ext cx="6076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SERVERware </a:t>
            </a:r>
            <a:r>
              <a:rPr lang="en-US" b="1" dirty="0" err="1" smtClean="0">
                <a:latin typeface="Arial"/>
                <a:cs typeface="Arial"/>
              </a:rPr>
              <a:t>Edición</a:t>
            </a:r>
            <a:r>
              <a:rPr lang="en-US" b="1" dirty="0" smtClean="0">
                <a:latin typeface="Arial"/>
                <a:cs typeface="Arial"/>
              </a:rPr>
              <a:t> </a:t>
            </a:r>
            <a:r>
              <a:rPr lang="en-US" b="1" dirty="0" err="1" smtClean="0">
                <a:latin typeface="Arial"/>
                <a:cs typeface="Arial"/>
              </a:rPr>
              <a:t>Servidor</a:t>
            </a:r>
            <a:endParaRPr lang="en-US" b="1" dirty="0" smtClean="0">
              <a:latin typeface="Arial"/>
              <a:cs typeface="Arial"/>
            </a:endParaRPr>
          </a:p>
          <a:p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Capacidad</a:t>
            </a:r>
            <a:r>
              <a:rPr lang="en-US" dirty="0" smtClean="0">
                <a:latin typeface="Arial"/>
                <a:cs typeface="Arial"/>
              </a:rPr>
              <a:t> Maxima : 400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simultáneas</a:t>
            </a: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endParaRPr lang="en-US" dirty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ITSP </a:t>
            </a:r>
            <a:r>
              <a:rPr lang="en-US" dirty="0" err="1" smtClean="0">
                <a:latin typeface="Arial"/>
                <a:cs typeface="Arial"/>
              </a:rPr>
              <a:t>Inicial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puede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ser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desplegado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rapidamente</a:t>
            </a:r>
            <a:endParaRPr lang="en-US" dirty="0" smtClean="0">
              <a:latin typeface="Arial"/>
              <a:cs typeface="Arial"/>
            </a:endParaRPr>
          </a:p>
        </p:txBody>
      </p:sp>
      <p:pic>
        <p:nvPicPr>
          <p:cNvPr id="13" name="Picture 12" descr="networkediti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9395" y="2819400"/>
            <a:ext cx="5714405" cy="384769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57200" y="1431739"/>
            <a:ext cx="44839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a-IN" b="1" dirty="0" smtClean="0">
                <a:latin typeface="Arial"/>
                <a:cs typeface="Arial"/>
              </a:rPr>
              <a:t>SERVERware </a:t>
            </a:r>
            <a:r>
              <a:rPr lang="en-US" b="1" dirty="0" err="1" smtClean="0">
                <a:latin typeface="Arial"/>
                <a:cs typeface="Arial"/>
              </a:rPr>
              <a:t>Edición</a:t>
            </a:r>
            <a:r>
              <a:rPr lang="en-US" b="1" dirty="0" smtClean="0">
                <a:latin typeface="Arial"/>
                <a:cs typeface="Arial"/>
              </a:rPr>
              <a:t> Red</a:t>
            </a:r>
            <a:endParaRPr lang="en-GB" b="1" dirty="0" smtClean="0">
              <a:latin typeface="Arial"/>
              <a:cs typeface="Arial"/>
            </a:endParaRPr>
          </a:p>
          <a:p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Expandible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Clústeres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Muy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Grandes</a:t>
            </a:r>
            <a:endParaRPr lang="en-GB" dirty="0" smtClean="0">
              <a:latin typeface="Arial"/>
              <a:cs typeface="Arial"/>
            </a:endParaRPr>
          </a:p>
          <a:p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SWITCHware </a:t>
            </a:r>
            <a:r>
              <a:rPr lang="en-US" dirty="0" smtClean="0">
                <a:latin typeface="Arial"/>
                <a:cs typeface="Arial"/>
              </a:rPr>
              <a:t>junta los </a:t>
            </a:r>
            <a:r>
              <a:rPr lang="ta-IN" dirty="0" smtClean="0">
                <a:latin typeface="Arial"/>
                <a:cs typeface="Arial"/>
              </a:rPr>
              <a:t>PBXware</a:t>
            </a:r>
            <a:endParaRPr lang="ta-IN" sz="1600" dirty="0" smtClean="0"/>
          </a:p>
        </p:txBody>
      </p:sp>
      <p:pic>
        <p:nvPicPr>
          <p:cNvPr id="15" name="Picture 14" descr="saudimirror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134" y="2552617"/>
            <a:ext cx="7573376" cy="3886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7134" y="1465427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latin typeface="Arial"/>
                <a:cs typeface="Arial"/>
              </a:rPr>
              <a:t>Superfluidad</a:t>
            </a:r>
            <a:r>
              <a:rPr lang="en-GB" b="1" dirty="0" smtClean="0">
                <a:latin typeface="Arial"/>
                <a:cs typeface="Arial"/>
              </a:rPr>
              <a:t> </a:t>
            </a:r>
            <a:r>
              <a:rPr lang="en-GB" b="1" dirty="0" err="1" smtClean="0">
                <a:latin typeface="Arial"/>
                <a:cs typeface="Arial"/>
              </a:rPr>
              <a:t>Ubicación</a:t>
            </a:r>
            <a:r>
              <a:rPr lang="en-GB" b="1" dirty="0" smtClean="0">
                <a:latin typeface="Arial"/>
                <a:cs typeface="Arial"/>
              </a:rPr>
              <a:t> </a:t>
            </a:r>
            <a:r>
              <a:rPr lang="en-GB" b="1" dirty="0" err="1" smtClean="0">
                <a:latin typeface="Arial"/>
                <a:cs typeface="Arial"/>
              </a:rPr>
              <a:t>Doble</a:t>
            </a:r>
            <a:endParaRPr lang="en-GB" b="1" dirty="0" smtClean="0">
              <a:latin typeface="Arial"/>
              <a:cs typeface="Arial"/>
            </a:endParaRPr>
          </a:p>
          <a:p>
            <a:endParaRPr lang="en-GB" dirty="0" smtClean="0">
              <a:latin typeface="Arial"/>
              <a:cs typeface="Arial"/>
            </a:endParaRPr>
          </a:p>
          <a:p>
            <a:r>
              <a:rPr lang="en-US" dirty="0" err="1" smtClean="0">
                <a:latin typeface="Arial"/>
                <a:cs typeface="Arial"/>
              </a:rPr>
              <a:t>Provee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protección</a:t>
            </a:r>
            <a:r>
              <a:rPr lang="en-US" dirty="0" smtClean="0">
                <a:latin typeface="Arial"/>
                <a:cs typeface="Arial"/>
              </a:rPr>
              <a:t> contra</a:t>
            </a:r>
          </a:p>
          <a:p>
            <a:r>
              <a:rPr lang="en-US" dirty="0" err="1" smtClean="0">
                <a:latin typeface="Arial"/>
                <a:cs typeface="Arial"/>
              </a:rPr>
              <a:t>Actos</a:t>
            </a:r>
            <a:r>
              <a:rPr lang="en-US" dirty="0" smtClean="0">
                <a:latin typeface="Arial"/>
                <a:cs typeface="Arial"/>
              </a:rPr>
              <a:t> de Terror y </a:t>
            </a:r>
            <a:r>
              <a:rPr lang="en-US" dirty="0" err="1" smtClean="0">
                <a:latin typeface="Arial"/>
                <a:cs typeface="Arial"/>
              </a:rPr>
              <a:t>Disastres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Naturales</a:t>
            </a:r>
            <a:endParaRPr lang="en-US" dirty="0" smtClean="0">
              <a:latin typeface="Arial"/>
              <a:cs typeface="Arial"/>
            </a:endParaRPr>
          </a:p>
        </p:txBody>
      </p:sp>
      <p:pic>
        <p:nvPicPr>
          <p:cNvPr id="18" name="Picture 17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ipprox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115708"/>
            <a:ext cx="8686800" cy="35136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SWITCHware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1447800"/>
            <a:ext cx="797205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Arial"/>
                <a:cs typeface="Arial"/>
              </a:rPr>
              <a:t>SIP Proxy/SBC</a:t>
            </a:r>
          </a:p>
          <a:p>
            <a:pPr>
              <a:buFont typeface="Arial"/>
              <a:buChar char="•"/>
            </a:pPr>
            <a:endParaRPr lang="en-GB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Entrantes</a:t>
            </a:r>
            <a:r>
              <a:rPr lang="en-US" dirty="0" smtClean="0">
                <a:latin typeface="Arial"/>
                <a:cs typeface="Arial"/>
              </a:rPr>
              <a:t>/</a:t>
            </a:r>
            <a:r>
              <a:rPr lang="en-US" dirty="0" err="1" smtClean="0">
                <a:latin typeface="Arial"/>
                <a:cs typeface="Arial"/>
              </a:rPr>
              <a:t>Salientes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Residenciales</a:t>
            </a:r>
            <a:r>
              <a:rPr lang="en-US" dirty="0" smtClean="0">
                <a:latin typeface="Arial"/>
                <a:cs typeface="Arial"/>
              </a:rPr>
              <a:t> &amp; </a:t>
            </a:r>
            <a:r>
              <a:rPr lang="en-US" dirty="0" err="1" smtClean="0">
                <a:latin typeface="Arial"/>
                <a:cs typeface="Arial"/>
              </a:rPr>
              <a:t>Empresarios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r>
              <a:rPr lang="en-US" dirty="0" smtClean="0">
                <a:latin typeface="Arial"/>
                <a:cs typeface="Arial"/>
              </a:rPr>
              <a:t> de PBXware </a:t>
            </a:r>
            <a:r>
              <a:rPr lang="en-US" dirty="0" err="1" smtClean="0">
                <a:latin typeface="Arial"/>
                <a:cs typeface="Arial"/>
              </a:rPr>
              <a:t>Alojado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Mayor</a:t>
            </a:r>
            <a:endParaRPr lang="ta-IN" dirty="0" smtClean="0"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600200"/>
            <a:ext cx="5867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BO" b="1" dirty="0">
                <a:latin typeface="Arial" pitchFamily="34" charset="0"/>
                <a:cs typeface="Arial" pitchFamily="34" charset="0"/>
              </a:rPr>
              <a:t>PBXware</a:t>
            </a:r>
            <a:r>
              <a:rPr lang="es-BO" dirty="0">
                <a:latin typeface="Arial" pitchFamily="34" charset="0"/>
                <a:cs typeface="Arial" pitchFamily="34" charset="0"/>
              </a:rPr>
              <a:t> es la primer y más madura plataforma telefónica del mundo estándares abiertos llave en mano. </a:t>
            </a:r>
            <a:r>
              <a:rPr lang="ta-IN" dirty="0" smtClean="0">
                <a:latin typeface="Arial" pitchFamily="34" charset="0"/>
                <a:cs typeface="Arial"/>
              </a:rPr>
              <a:t>. </a:t>
            </a:r>
          </a:p>
          <a:p>
            <a:endParaRPr lang="ta-IN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Fiable</a:t>
            </a:r>
            <a:r>
              <a:rPr lang="ta-IN" dirty="0" smtClean="0">
                <a:latin typeface="Arial" pitchFamily="34" charset="0"/>
                <a:cs typeface="Arial"/>
              </a:rPr>
              <a:t> </a:t>
            </a:r>
            <a:r>
              <a:rPr lang="en-US" dirty="0" smtClean="0">
                <a:latin typeface="Arial" pitchFamily="34" charset="0"/>
                <a:cs typeface="Arial"/>
              </a:rPr>
              <a:t>y </a:t>
            </a:r>
            <a:r>
              <a:rPr lang="en-US" dirty="0" err="1" smtClean="0">
                <a:latin typeface="Arial" pitchFamily="34" charset="0"/>
                <a:cs typeface="Arial"/>
              </a:rPr>
              <a:t>Expandible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Fácil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establecer</a:t>
            </a:r>
            <a:r>
              <a:rPr lang="en-US" dirty="0" smtClean="0">
                <a:latin typeface="Arial" pitchFamily="34" charset="0"/>
                <a:cs typeface="Arial"/>
              </a:rPr>
              <a:t> y </a:t>
            </a:r>
            <a:r>
              <a:rPr lang="en-US" dirty="0" err="1" smtClean="0">
                <a:latin typeface="Arial" pitchFamily="34" charset="0"/>
                <a:cs typeface="Arial"/>
              </a:rPr>
              <a:t>usar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Comunicaciones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Unificadas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Aplicaciones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Escritorio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Grabación</a:t>
            </a:r>
            <a:r>
              <a:rPr lang="en-US" dirty="0" smtClean="0">
                <a:latin typeface="Arial" pitchFamily="34" charset="0"/>
                <a:cs typeface="Arial"/>
              </a:rPr>
              <a:t> y </a:t>
            </a:r>
            <a:r>
              <a:rPr lang="en-US" dirty="0" err="1" smtClean="0">
                <a:latin typeface="Arial" pitchFamily="34" charset="0"/>
                <a:cs typeface="Arial"/>
              </a:rPr>
              <a:t>Monitoreo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Llamadas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Ayuda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para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enrutamiento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llamadas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Conferencias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 pitchFamily="34" charset="0"/>
                <a:cs typeface="Arial"/>
              </a:rPr>
              <a:t> Fax </a:t>
            </a:r>
            <a:r>
              <a:rPr lang="en-US" dirty="0" err="1" smtClean="0">
                <a:latin typeface="Arial" pitchFamily="34" charset="0"/>
                <a:cs typeface="Arial"/>
              </a:rPr>
              <a:t>Sobre</a:t>
            </a:r>
            <a:r>
              <a:rPr lang="en-US" dirty="0" smtClean="0">
                <a:latin typeface="Arial" pitchFamily="34" charset="0"/>
                <a:cs typeface="Arial"/>
              </a:rPr>
              <a:t> IP</a:t>
            </a: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Caracteristicas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Exhaustas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para</a:t>
            </a:r>
            <a:r>
              <a:rPr lang="en-US" dirty="0" smtClean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Usuarios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smtClean="0">
                <a:latin typeface="Arial" pitchFamily="34" charset="0"/>
                <a:cs typeface="Arial"/>
              </a:rPr>
              <a:t>IP PBX En </a:t>
            </a:r>
            <a:r>
              <a:rPr lang="en-US" dirty="0" err="1" smtClean="0">
                <a:latin typeface="Arial" pitchFamily="34" charset="0"/>
                <a:cs typeface="Arial"/>
              </a:rPr>
              <a:t>Sitio</a:t>
            </a:r>
            <a:r>
              <a:rPr lang="en-US" dirty="0" smtClean="0">
                <a:latin typeface="Arial" pitchFamily="34" charset="0"/>
                <a:cs typeface="Arial"/>
              </a:rPr>
              <a:t> &amp; </a:t>
            </a:r>
            <a:r>
              <a:rPr lang="en-US" dirty="0" err="1" smtClean="0">
                <a:latin typeface="Arial" pitchFamily="34" charset="0"/>
                <a:cs typeface="Arial"/>
              </a:rPr>
              <a:t>Alojado</a:t>
            </a:r>
            <a:r>
              <a:rPr lang="en-US" dirty="0" smtClean="0">
                <a:latin typeface="Arial" pitchFamily="34" charset="0"/>
                <a:cs typeface="Arial"/>
              </a:rPr>
              <a:t> en la </a:t>
            </a:r>
            <a:r>
              <a:rPr lang="en-US" dirty="0" err="1" smtClean="0">
                <a:latin typeface="Arial" pitchFamily="34" charset="0"/>
                <a:cs typeface="Arial"/>
              </a:rPr>
              <a:t>Nube</a:t>
            </a:r>
            <a:endParaRPr lang="en-US" dirty="0" smtClean="0">
              <a:latin typeface="Arial" pitchFamily="34" charset="0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Facturación</a:t>
            </a:r>
            <a:r>
              <a:rPr lang="en-US" dirty="0" smtClean="0">
                <a:latin typeface="Arial" pitchFamily="34" charset="0"/>
                <a:cs typeface="Arial"/>
              </a:rPr>
              <a:t> de </a:t>
            </a:r>
            <a:r>
              <a:rPr lang="en-US" dirty="0" err="1" smtClean="0">
                <a:latin typeface="Arial" pitchFamily="34" charset="0"/>
                <a:cs typeface="Arial"/>
              </a:rPr>
              <a:t>Telefonía</a:t>
            </a:r>
            <a:r>
              <a:rPr lang="en-US" dirty="0" smtClean="0">
                <a:latin typeface="Arial" pitchFamily="34" charset="0"/>
                <a:cs typeface="Arial"/>
              </a:rPr>
              <a:t> en </a:t>
            </a:r>
            <a:r>
              <a:rPr lang="en-US" dirty="0" err="1" smtClean="0">
                <a:latin typeface="Arial" pitchFamily="34" charset="0"/>
                <a:cs typeface="Arial"/>
              </a:rPr>
              <a:t>Tiempo</a:t>
            </a:r>
            <a:r>
              <a:rPr lang="en-US" dirty="0" smtClean="0">
                <a:latin typeface="Arial" pitchFamily="34" charset="0"/>
                <a:cs typeface="Arial"/>
              </a:rPr>
              <a:t> Real</a:t>
            </a: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Integración</a:t>
            </a:r>
            <a:r>
              <a:rPr lang="en-US" dirty="0" smtClean="0">
                <a:latin typeface="Arial" pitchFamily="34" charset="0"/>
                <a:cs typeface="Arial"/>
              </a:rPr>
              <a:t> con </a:t>
            </a:r>
            <a:r>
              <a:rPr lang="en-US" dirty="0" err="1" smtClean="0">
                <a:latin typeface="Arial" pitchFamily="34" charset="0"/>
                <a:cs typeface="Arial"/>
              </a:rPr>
              <a:t>Sistemas</a:t>
            </a:r>
            <a:r>
              <a:rPr lang="en-US" dirty="0" smtClean="0">
                <a:latin typeface="Arial" pitchFamily="34" charset="0"/>
                <a:cs typeface="Arial"/>
              </a:rPr>
              <a:t> CRM/CTI</a:t>
            </a:r>
          </a:p>
          <a:p>
            <a:pPr>
              <a:buFont typeface="Arial"/>
              <a:buChar char="•"/>
            </a:pPr>
            <a:r>
              <a:rPr lang="en-US" dirty="0">
                <a:latin typeface="Arial" pitchFamily="34" charset="0"/>
                <a:cs typeface="Arial"/>
              </a:rPr>
              <a:t> </a:t>
            </a:r>
            <a:r>
              <a:rPr lang="en-US" dirty="0" err="1" smtClean="0">
                <a:latin typeface="Arial" pitchFamily="34" charset="0"/>
                <a:cs typeface="Arial"/>
              </a:rPr>
              <a:t>Desarrollo</a:t>
            </a:r>
            <a:r>
              <a:rPr lang="en-US" dirty="0" smtClean="0">
                <a:latin typeface="Arial" pitchFamily="34" charset="0"/>
                <a:cs typeface="Arial"/>
              </a:rPr>
              <a:t> Customizado</a:t>
            </a:r>
            <a:endParaRPr lang="ta-IN" dirty="0" smtClean="0">
              <a:latin typeface="Arial" pitchFamily="34" charset="0"/>
              <a:cs typeface="Arial"/>
            </a:endParaRPr>
          </a:p>
        </p:txBody>
      </p:sp>
      <p:pic>
        <p:nvPicPr>
          <p:cNvPr id="8" name="Picture 7" descr="pbx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103" y="1600200"/>
            <a:ext cx="2949497" cy="52578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Negocios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busines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2800"/>
            <a:ext cx="9144000" cy="35149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2049482"/>
            <a:ext cx="8534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BO" dirty="0">
                <a:latin typeface="Arial" pitchFamily="34" charset="0"/>
                <a:cs typeface="Arial" pitchFamily="34" charset="0"/>
              </a:rPr>
              <a:t>PBXware Edición de </a:t>
            </a:r>
            <a:r>
              <a:rPr lang="es-BO" b="1" dirty="0">
                <a:latin typeface="Arial" pitchFamily="34" charset="0"/>
                <a:cs typeface="Arial" pitchFamily="34" charset="0"/>
              </a:rPr>
              <a:t>Negocios</a:t>
            </a:r>
            <a:r>
              <a:rPr lang="es-BO" dirty="0">
                <a:latin typeface="Arial" pitchFamily="34" charset="0"/>
                <a:cs typeface="Arial" pitchFamily="34" charset="0"/>
              </a:rPr>
              <a:t> provee la clase de negocios con características que cumplen con las necesidades de comunicaciones que enfrentan todos negocios ahora.</a:t>
            </a:r>
            <a:r>
              <a:rPr lang="es-BO" dirty="0"/>
              <a:t> </a:t>
            </a: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Caracteristicas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estandares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todos</a:t>
            </a:r>
            <a:r>
              <a:rPr lang="en-US" dirty="0" smtClean="0">
                <a:latin typeface="Arial"/>
                <a:cs typeface="Arial"/>
              </a:rPr>
              <a:t> IPPBX de </a:t>
            </a:r>
            <a:r>
              <a:rPr lang="en-US" dirty="0" err="1" smtClean="0">
                <a:latin typeface="Arial"/>
                <a:cs typeface="Arial"/>
              </a:rPr>
              <a:t>última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generación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Servicios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mejorados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exhaustos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Aplicaciones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telefonía</a:t>
            </a:r>
            <a:r>
              <a:rPr lang="ta-IN" dirty="0" smtClean="0">
                <a:latin typeface="Arial"/>
                <a:cs typeface="Arial"/>
              </a:rPr>
              <a:t>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Aplicaciones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r>
              <a:rPr lang="en-US" dirty="0" smtClean="0">
                <a:latin typeface="Arial"/>
                <a:cs typeface="Arial"/>
              </a:rPr>
              <a:t> finales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Customiza</a:t>
            </a:r>
            <a:r>
              <a:rPr lang="en-US" dirty="0" err="1" smtClean="0">
                <a:latin typeface="Arial"/>
                <a:cs typeface="Arial"/>
              </a:rPr>
              <a:t>ción</a:t>
            </a:r>
            <a:r>
              <a:rPr lang="ta-IN" dirty="0" smtClean="0">
                <a:latin typeface="Arial"/>
                <a:cs typeface="Arial"/>
              </a:rPr>
              <a:t>.</a:t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Fiabilidad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9" name="Alternate Process 8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3485BF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403382"/>
            <a:ext cx="161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Arial"/>
                <a:cs typeface="Arial"/>
              </a:rPr>
              <a:t>Negocios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059832" y="381000"/>
            <a:ext cx="6084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Características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Extentas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para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Usuarios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022945"/>
            <a:ext cx="64232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Búsqueda de Grupo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Desvío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Parqueo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Grabación Instantánea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Captura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Filtrado y Bloqueo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Página del Altavoz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Directorio / Lista 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BLF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Escuchar a grabaciones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Monitoreo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Devolución de Llamadas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Monitoreo de Conferencias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Paginación Sobrecarga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Paginación/Intercomunicador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Acceso Remoto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IVR Personal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 descr="comprehensiveuserfeatu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275" y="2286000"/>
            <a:ext cx="3209925" cy="2266950"/>
          </a:xfrm>
          <a:prstGeom prst="rect">
            <a:avLst/>
          </a:prstGeom>
        </p:spPr>
      </p:pic>
      <p:pic>
        <p:nvPicPr>
          <p:cNvPr id="8" name="Picture 7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71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Fax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Sobre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IP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2895600"/>
            <a:ext cx="4648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BO" dirty="0" smtClean="0">
                <a:latin typeface="Arial" pitchFamily="34" charset="0"/>
                <a:cs typeface="Arial" pitchFamily="34" charset="0"/>
              </a:rPr>
              <a:t>Fax </a:t>
            </a:r>
            <a:r>
              <a:rPr lang="es-BO" dirty="0">
                <a:latin typeface="Arial" pitchFamily="34" charset="0"/>
                <a:cs typeface="Arial" pitchFamily="34" charset="0"/>
              </a:rPr>
              <a:t>sobre IP y fax tradicional PSTN permite el intercambio de llamadas de fax entre dos máquinas de fax conectadas por una Red (Internet) y/o líneas telefónicas tradicionales.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9" name="Picture 8" descr="foi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075" y="2362200"/>
            <a:ext cx="3209925" cy="226695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83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894484" y="381000"/>
            <a:ext cx="6249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Grabación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Monitoreo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Interrumpción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</a:p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de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Llamadas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2563245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Grabación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 en </a:t>
            </a:r>
            <a:r>
              <a:rPr lang="en-US" dirty="0" err="1" smtClean="0">
                <a:latin typeface="Arial"/>
                <a:cs typeface="Arial"/>
              </a:rPr>
              <a:t>todo</a:t>
            </a:r>
            <a:r>
              <a:rPr lang="en-US" dirty="0" smtClean="0">
                <a:latin typeface="Arial"/>
                <a:cs typeface="Arial"/>
              </a:rPr>
              <a:t> el </a:t>
            </a:r>
            <a:r>
              <a:rPr lang="en-US" dirty="0" err="1" smtClean="0">
                <a:latin typeface="Arial"/>
                <a:cs typeface="Arial"/>
              </a:rPr>
              <a:t>sistema</a:t>
            </a:r>
            <a:endParaRPr lang="en-US" dirty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Grabación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extensiones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endParaRPr lang="en-US" dirty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Grabación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Instantánea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6800" y="1983173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/>
                <a:cs typeface="Arial"/>
              </a:rPr>
              <a:t>Grabación</a:t>
            </a:r>
            <a:r>
              <a:rPr lang="en-US" sz="2400" dirty="0" smtClean="0">
                <a:latin typeface="Arial"/>
                <a:cs typeface="Arial"/>
              </a:rPr>
              <a:t> de </a:t>
            </a:r>
            <a:r>
              <a:rPr lang="en-US" sz="2400" dirty="0" err="1" smtClean="0">
                <a:latin typeface="Arial"/>
                <a:cs typeface="Arial"/>
              </a:rPr>
              <a:t>Llamadas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4563070"/>
            <a:ext cx="4421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Escuchar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endParaRPr lang="en-US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Whispering</a:t>
            </a: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Interrumpir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66800" y="3957935"/>
            <a:ext cx="403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Arial"/>
                <a:cs typeface="Arial"/>
              </a:rPr>
              <a:t>Monitoreo</a:t>
            </a:r>
            <a:r>
              <a:rPr lang="en-US" sz="2400" dirty="0" smtClean="0">
                <a:latin typeface="Arial"/>
                <a:cs typeface="Arial"/>
              </a:rPr>
              <a:t> de </a:t>
            </a:r>
            <a:r>
              <a:rPr lang="en-US" sz="2400" dirty="0" err="1" smtClean="0">
                <a:latin typeface="Arial"/>
                <a:cs typeface="Arial"/>
              </a:rPr>
              <a:t>Llamadas</a:t>
            </a:r>
            <a:endParaRPr lang="en-US" sz="2400" dirty="0" smtClean="0">
              <a:latin typeface="Arial"/>
              <a:cs typeface="Arial"/>
            </a:endParaRPr>
          </a:p>
        </p:txBody>
      </p:sp>
      <p:pic>
        <p:nvPicPr>
          <p:cNvPr id="15" name="Picture 14" descr="bargingrecor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667000"/>
            <a:ext cx="3209925" cy="2266950"/>
          </a:xfrm>
          <a:prstGeom prst="rect">
            <a:avLst/>
          </a:prstGeom>
        </p:spPr>
      </p:pic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5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Mensajería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Unificada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2667000"/>
            <a:ext cx="48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PBXware junta </a:t>
            </a:r>
            <a:r>
              <a:rPr lang="en-US" dirty="0" err="1" smtClean="0">
                <a:latin typeface="Arial"/>
                <a:cs typeface="Arial"/>
              </a:rPr>
              <a:t>Buzón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Voz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Mensajería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Instantánea</a:t>
            </a:r>
            <a:r>
              <a:rPr lang="en-US" dirty="0" smtClean="0">
                <a:latin typeface="Arial"/>
                <a:cs typeface="Arial"/>
              </a:rPr>
              <a:t>, Fax, SMS, </a:t>
            </a:r>
            <a:r>
              <a:rPr lang="en-US" dirty="0" err="1" smtClean="0">
                <a:latin typeface="Arial"/>
                <a:cs typeface="Arial"/>
              </a:rPr>
              <a:t>Presencia</a:t>
            </a:r>
            <a:r>
              <a:rPr lang="en-US" dirty="0" smtClean="0">
                <a:latin typeface="Arial"/>
                <a:cs typeface="Arial"/>
              </a:rPr>
              <a:t> En Linea, </a:t>
            </a:r>
            <a:r>
              <a:rPr lang="en-US" dirty="0" err="1" smtClean="0">
                <a:latin typeface="Arial"/>
                <a:cs typeface="Arial"/>
              </a:rPr>
              <a:t>Agentes</a:t>
            </a:r>
            <a:r>
              <a:rPr lang="en-US" dirty="0" smtClean="0">
                <a:latin typeface="Arial"/>
                <a:cs typeface="Arial"/>
              </a:rPr>
              <a:t> de Centro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, Outlook / </a:t>
            </a:r>
            <a:r>
              <a:rPr lang="en-US" dirty="0" err="1" smtClean="0">
                <a:latin typeface="Arial"/>
                <a:cs typeface="Arial"/>
              </a:rPr>
              <a:t>Directorio</a:t>
            </a:r>
            <a:r>
              <a:rPr lang="en-US" dirty="0" smtClean="0">
                <a:latin typeface="Arial"/>
                <a:cs typeface="Arial"/>
              </a:rPr>
              <a:t> de Microsoft Exchange, etc. </a:t>
            </a:r>
            <a:r>
              <a:rPr lang="en-US" dirty="0" err="1" smtClean="0">
                <a:latin typeface="Arial"/>
                <a:cs typeface="Arial"/>
              </a:rPr>
              <a:t>creando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comunicaciones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unificadas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dando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ventaja</a:t>
            </a:r>
            <a:r>
              <a:rPr lang="en-US" dirty="0" smtClean="0">
                <a:latin typeface="Arial"/>
                <a:cs typeface="Arial"/>
              </a:rPr>
              <a:t> a </a:t>
            </a:r>
            <a:r>
              <a:rPr lang="en-US" dirty="0" err="1" smtClean="0">
                <a:latin typeface="Arial"/>
                <a:cs typeface="Arial"/>
              </a:rPr>
              <a:t>nuestros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clientes</a:t>
            </a:r>
            <a:r>
              <a:rPr lang="en-US" dirty="0" smtClean="0">
                <a:latin typeface="Arial"/>
                <a:cs typeface="Arial"/>
              </a:rPr>
              <a:t> en </a:t>
            </a:r>
            <a:r>
              <a:rPr lang="en-US" dirty="0" err="1" smtClean="0">
                <a:latin typeface="Arial"/>
                <a:cs typeface="Arial"/>
              </a:rPr>
              <a:t>vida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diara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negocios</a:t>
            </a:r>
            <a:r>
              <a:rPr lang="en-US" dirty="0" smtClean="0">
                <a:latin typeface="Arial"/>
                <a:cs typeface="Arial"/>
              </a:rPr>
              <a:t> con </a:t>
            </a:r>
            <a:r>
              <a:rPr lang="en-US" dirty="0" err="1" smtClean="0">
                <a:latin typeface="Arial"/>
                <a:cs typeface="Arial"/>
              </a:rPr>
              <a:t>nuestro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Aplicaciones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Escritorio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1" name="Picture 10" descr="unifi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2536118"/>
            <a:ext cx="3471706" cy="2416882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601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Auto-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Mantenimiento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en Web </a:t>
            </a:r>
          </a:p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para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Usuarios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1983173"/>
            <a:ext cx="54864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 err="1" smtClean="0">
                <a:latin typeface="Arial"/>
                <a:cs typeface="Arial"/>
              </a:rPr>
              <a:t>Caractizado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administración</a:t>
            </a:r>
            <a:r>
              <a:rPr lang="en-US" dirty="0" smtClean="0">
                <a:latin typeface="Arial"/>
                <a:cs typeface="Arial"/>
              </a:rPr>
              <a:t> de: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Correo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electrónico</a:t>
            </a:r>
            <a:r>
              <a:rPr lang="en-US" dirty="0" smtClean="0">
                <a:latin typeface="Arial"/>
                <a:cs typeface="Arial"/>
              </a:rPr>
              <a:t> y PIN de </a:t>
            </a:r>
            <a:r>
              <a:rPr lang="en-US" dirty="0" err="1" smtClean="0">
                <a:latin typeface="Arial"/>
                <a:cs typeface="Arial"/>
              </a:rPr>
              <a:t>Usuario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Buzón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Voz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Servicios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mejorados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CDR (</a:t>
            </a:r>
            <a:r>
              <a:rPr lang="en-US" dirty="0" err="1" smtClean="0">
                <a:latin typeface="Arial"/>
                <a:cs typeface="Arial"/>
              </a:rPr>
              <a:t>Archivo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Detalles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)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4038600"/>
            <a:ext cx="6858000" cy="23749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06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ounded Rectangle 37"/>
          <p:cNvSpPr/>
          <p:nvPr/>
        </p:nvSpPr>
        <p:spPr>
          <a:xfrm>
            <a:off x="60198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AND MUCH MORE...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…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todas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las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características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0198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IVR Tree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382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CLI Recognition &amp; Call-Back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29000" y="17907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Multi-Site Networking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382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Exchange &amp; Outlook Integration</a:t>
            </a:r>
            <a:endParaRPr lang="en-US" sz="14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4290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Monitor Live Channels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19800" y="30480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3rd Party Conference Drag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382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CRM Integration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0198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Queue Placement Holder &amp; Call Center Call Back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429000" y="43434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b="1" dirty="0" smtClean="0">
                <a:solidFill>
                  <a:schemeClr val="tx1"/>
                </a:solidFill>
                <a:latin typeface="Arial"/>
                <a:cs typeface="Arial"/>
              </a:rPr>
              <a:t>Auto Configuration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382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Presence Panel</a:t>
            </a:r>
          </a:p>
        </p:txBody>
      </p:sp>
      <p:pic>
        <p:nvPicPr>
          <p:cNvPr id="25" name="Picture 24" descr="call-b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" y="1714500"/>
            <a:ext cx="8572500" cy="4991100"/>
          </a:xfrm>
          <a:prstGeom prst="rect">
            <a:avLst/>
          </a:prstGeom>
        </p:spPr>
      </p:pic>
      <p:pic>
        <p:nvPicPr>
          <p:cNvPr id="26" name="Picture 25" descr="multi-site networ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87500"/>
            <a:ext cx="8953500" cy="4889500"/>
          </a:xfrm>
          <a:prstGeom prst="rect">
            <a:avLst/>
          </a:prstGeom>
        </p:spPr>
      </p:pic>
      <p:pic>
        <p:nvPicPr>
          <p:cNvPr id="27" name="Picture 26" descr="ivrtre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1676400"/>
            <a:ext cx="9029700" cy="5232400"/>
          </a:xfrm>
          <a:prstGeom prst="rect">
            <a:avLst/>
          </a:prstGeom>
        </p:spPr>
      </p:pic>
      <p:pic>
        <p:nvPicPr>
          <p:cNvPr id="29" name="Picture 28" descr="monitorlivechannel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0" y="1981200"/>
            <a:ext cx="9144000" cy="4892732"/>
          </a:xfrm>
          <a:prstGeom prst="rect">
            <a:avLst/>
          </a:prstGeom>
        </p:spPr>
      </p:pic>
      <p:pic>
        <p:nvPicPr>
          <p:cNvPr id="32" name="Picture 31" descr="autoconfiguratio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133600"/>
            <a:ext cx="9029700" cy="4826000"/>
          </a:xfrm>
          <a:prstGeom prst="rect">
            <a:avLst/>
          </a:prstGeom>
        </p:spPr>
      </p:pic>
      <p:pic>
        <p:nvPicPr>
          <p:cNvPr id="33" name="Picture 32" descr="queueplacemen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600200"/>
            <a:ext cx="9144000" cy="5282641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3429000" y="5638800"/>
            <a:ext cx="2209800" cy="838200"/>
          </a:xfrm>
          <a:prstGeom prst="roundRect">
            <a:avLst/>
          </a:prstGeom>
          <a:solidFill>
            <a:schemeClr val="bg1"/>
          </a:solidFill>
          <a:ln>
            <a:solidFill>
              <a:srgbClr val="3485B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1400" b="1" dirty="0" smtClean="0">
                <a:solidFill>
                  <a:schemeClr val="tx1"/>
                </a:solidFill>
                <a:latin typeface="Arial"/>
                <a:cs typeface="Arial"/>
              </a:rPr>
              <a:t>Instant Call Recording - Ready to Listen</a:t>
            </a:r>
          </a:p>
        </p:txBody>
      </p:sp>
      <p:pic>
        <p:nvPicPr>
          <p:cNvPr id="35" name="Picture 34" descr="presenc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905000"/>
            <a:ext cx="9144000" cy="5033627"/>
          </a:xfrm>
          <a:prstGeom prst="rect">
            <a:avLst/>
          </a:prstGeom>
        </p:spPr>
      </p:pic>
      <p:pic>
        <p:nvPicPr>
          <p:cNvPr id="36" name="Picture 35" descr="instantcallrec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2133600"/>
            <a:ext cx="9067800" cy="4787900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0" y="1600200"/>
            <a:ext cx="8839200" cy="53213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a-IN" sz="2400" dirty="0" smtClean="0">
                <a:solidFill>
                  <a:srgbClr val="000000"/>
                </a:solidFill>
              </a:rPr>
              <a:t>AND MUCH MORE...</a:t>
            </a: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39" name="Picture 38" descr="crmintegration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626476"/>
            <a:ext cx="9147600" cy="5318234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-3600" y="1587500"/>
            <a:ext cx="9147600" cy="5346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" name="Picture 43" descr="1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752600"/>
            <a:ext cx="9144000" cy="5038890"/>
          </a:xfrm>
          <a:prstGeom prst="rect">
            <a:avLst/>
          </a:prstGeom>
        </p:spPr>
      </p:pic>
      <p:pic>
        <p:nvPicPr>
          <p:cNvPr id="45" name="Picture 44" descr="2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33600" y="1676400"/>
            <a:ext cx="4924425" cy="5114925"/>
          </a:xfrm>
          <a:prstGeom prst="rect">
            <a:avLst/>
          </a:prstGeom>
        </p:spPr>
      </p:pic>
      <p:pic>
        <p:nvPicPr>
          <p:cNvPr id="46" name="Picture 45" descr="3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2675" y="1676400"/>
            <a:ext cx="4705350" cy="4953000"/>
          </a:xfrm>
          <a:prstGeom prst="rect">
            <a:avLst/>
          </a:prstGeom>
        </p:spPr>
      </p:pic>
      <p:pic>
        <p:nvPicPr>
          <p:cNvPr id="47" name="Picture 46" descr="4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52675" y="1676400"/>
            <a:ext cx="4638675" cy="4981575"/>
          </a:xfrm>
          <a:prstGeom prst="rect">
            <a:avLst/>
          </a:prstGeom>
        </p:spPr>
      </p:pic>
      <p:pic>
        <p:nvPicPr>
          <p:cNvPr id="48" name="Picture 47" descr="5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6000" y="1752600"/>
            <a:ext cx="4714875" cy="4857750"/>
          </a:xfrm>
          <a:prstGeom prst="rect">
            <a:avLst/>
          </a:prstGeom>
        </p:spPr>
      </p:pic>
      <p:pic>
        <p:nvPicPr>
          <p:cNvPr id="49" name="Picture 48" descr="6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57425" y="1676400"/>
            <a:ext cx="4733925" cy="4886325"/>
          </a:xfrm>
          <a:prstGeom prst="rect">
            <a:avLst/>
          </a:prstGeom>
        </p:spPr>
      </p:pic>
      <p:pic>
        <p:nvPicPr>
          <p:cNvPr id="50" name="Picture 49" descr="7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6000" y="1676400"/>
            <a:ext cx="4686300" cy="486727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3428707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…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todos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los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tamaños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2" name="Picture 51" descr="allappliances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3352800"/>
            <a:ext cx="9144000" cy="3518974"/>
          </a:xfrm>
          <a:prstGeom prst="rect">
            <a:avLst/>
          </a:prstGeom>
        </p:spPr>
      </p:pic>
      <p:pic>
        <p:nvPicPr>
          <p:cNvPr id="40" name="Picture 39" descr="features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1660060"/>
            <a:ext cx="9144000" cy="5274140"/>
          </a:xfrm>
          <a:prstGeom prst="rect">
            <a:avLst/>
          </a:prstGeom>
        </p:spPr>
      </p:pic>
      <p:pic>
        <p:nvPicPr>
          <p:cNvPr id="41" name="Picture 40" descr="features2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55576" y="1689876"/>
            <a:ext cx="8640000" cy="5244324"/>
          </a:xfrm>
          <a:prstGeom prst="rect">
            <a:avLst/>
          </a:prstGeom>
        </p:spPr>
      </p:pic>
      <p:pic>
        <p:nvPicPr>
          <p:cNvPr id="53" name="Picture 52" descr="logo-_double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48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6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9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8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9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1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2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3500"/>
                            </p:stCondLst>
                            <p:childTnLst>
                              <p:par>
                                <p:cTn id="14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7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2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1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2" grpId="0" animBg="1"/>
      <p:bldP spid="23" grpId="0" animBg="1"/>
      <p:bldP spid="24" grpId="0" animBg="1"/>
      <p:bldP spid="34" grpId="0" animBg="1"/>
      <p:bldP spid="37" grpId="0" animBg="1"/>
      <p:bldP spid="37" grpId="1" animBg="1"/>
      <p:bldP spid="43" grpId="0" animBg="1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Centro de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Llamadas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111276"/>
            <a:ext cx="63470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La </a:t>
            </a:r>
            <a:r>
              <a:rPr lang="en-US" dirty="0" err="1" smtClean="0">
                <a:latin typeface="Arial"/>
                <a:cs typeface="Arial"/>
              </a:rPr>
              <a:t>edición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b="1" dirty="0" smtClean="0">
                <a:latin typeface="Arial"/>
                <a:cs typeface="Arial"/>
              </a:rPr>
              <a:t>Centro de </a:t>
            </a:r>
            <a:r>
              <a:rPr lang="en-US" b="1" dirty="0" err="1" smtClean="0">
                <a:latin typeface="Arial"/>
                <a:cs typeface="Arial"/>
              </a:rPr>
              <a:t>Llamadas</a:t>
            </a:r>
            <a:r>
              <a:rPr lang="en-US" b="1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ofrece</a:t>
            </a:r>
            <a:r>
              <a:rPr lang="en-US" dirty="0" smtClean="0">
                <a:latin typeface="Arial"/>
                <a:cs typeface="Arial"/>
              </a:rPr>
              <a:t> un set de </a:t>
            </a:r>
            <a:r>
              <a:rPr lang="en-US" dirty="0" err="1" smtClean="0">
                <a:latin typeface="Arial"/>
                <a:cs typeface="Arial"/>
              </a:rPr>
              <a:t>características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necesitadas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organización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comenzar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administrar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campañas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entrantes</a:t>
            </a:r>
            <a:r>
              <a:rPr lang="en-US" dirty="0" smtClean="0">
                <a:latin typeface="Arial"/>
                <a:cs typeface="Arial"/>
              </a:rPr>
              <a:t> o </a:t>
            </a:r>
            <a:r>
              <a:rPr lang="en-US" dirty="0" err="1" smtClean="0">
                <a:latin typeface="Arial"/>
                <a:cs typeface="Arial"/>
              </a:rPr>
              <a:t>salientes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Comunicador</a:t>
            </a:r>
            <a:r>
              <a:rPr lang="en-US" dirty="0" smtClean="0">
                <a:latin typeface="Arial"/>
                <a:cs typeface="Arial"/>
              </a:rPr>
              <a:t> Centro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Estadísticas</a:t>
            </a:r>
            <a:r>
              <a:rPr lang="en-US" dirty="0" smtClean="0">
                <a:latin typeface="Arial"/>
                <a:cs typeface="Arial"/>
              </a:rPr>
              <a:t> Centro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Monitoreo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Agentes</a:t>
            </a:r>
            <a:r>
              <a:rPr lang="en-US" dirty="0" smtClean="0">
                <a:latin typeface="Arial"/>
                <a:cs typeface="Arial"/>
              </a:rPr>
              <a:t> en </a:t>
            </a:r>
            <a:r>
              <a:rPr lang="en-US" dirty="0" err="1" smtClean="0">
                <a:latin typeface="Arial"/>
                <a:cs typeface="Arial"/>
              </a:rPr>
              <a:t>Tiempo</a:t>
            </a:r>
            <a:r>
              <a:rPr lang="en-US" dirty="0" smtClean="0">
                <a:latin typeface="Arial"/>
                <a:cs typeface="Arial"/>
              </a:rPr>
              <a:t> Real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2" name="Alternate Process 11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" y="1484784"/>
            <a:ext cx="16199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bg1"/>
                </a:solidFill>
                <a:latin typeface="Arial"/>
                <a:cs typeface="Arial"/>
              </a:rPr>
              <a:t>Centro de </a:t>
            </a:r>
            <a:r>
              <a:rPr lang="en-US" sz="1100" b="1" dirty="0" err="1" smtClean="0">
                <a:solidFill>
                  <a:schemeClr val="bg1"/>
                </a:solidFill>
                <a:latin typeface="Arial"/>
                <a:cs typeface="Arial"/>
              </a:rPr>
              <a:t>Llamadas</a:t>
            </a:r>
            <a:endParaRPr lang="en-US" sz="11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5" name="Picture 14" descr="statistics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141" y="4869160"/>
            <a:ext cx="2220784" cy="1651275"/>
          </a:xfrm>
          <a:prstGeom prst="rect">
            <a:avLst/>
          </a:prstGeom>
        </p:spPr>
      </p:pic>
      <p:pic>
        <p:nvPicPr>
          <p:cNvPr id="16" name="Picture 15" descr="callcentre.png"/>
          <p:cNvPicPr>
            <a:picLocks noChangeAspect="1"/>
          </p:cNvPicPr>
          <p:nvPr/>
        </p:nvPicPr>
        <p:blipFill rotWithShape="1">
          <a:blip r:embed="rId4"/>
          <a:srcRect l="53165" t="28871"/>
          <a:stretch/>
        </p:blipFill>
        <p:spPr>
          <a:xfrm>
            <a:off x="6911209" y="1572659"/>
            <a:ext cx="2236391" cy="1991486"/>
          </a:xfrm>
          <a:prstGeom prst="rect">
            <a:avLst/>
          </a:prstGeom>
        </p:spPr>
      </p:pic>
      <p:pic>
        <p:nvPicPr>
          <p:cNvPr id="17" name="Picture 16" descr="statistics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3750978"/>
            <a:ext cx="3696806" cy="2589381"/>
          </a:xfrm>
          <a:prstGeom prst="rect">
            <a:avLst/>
          </a:prstGeom>
        </p:spPr>
      </p:pic>
      <p:pic>
        <p:nvPicPr>
          <p:cNvPr id="14" name="Picture 13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Centro de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Llamadas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34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4" name="Snip Diagonal Corner Rectangle 13"/>
          <p:cNvSpPr/>
          <p:nvPr/>
        </p:nvSpPr>
        <p:spPr>
          <a:xfrm>
            <a:off x="609600" y="1376760"/>
            <a:ext cx="1752600" cy="918170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AQMON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396" y="3118620"/>
            <a:ext cx="6651612" cy="32557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48005" y="1376820"/>
            <a:ext cx="6344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AQMON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permite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que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agentes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supervisores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centros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monitorean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colas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estados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agentes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en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tiempo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real.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Agentes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pueden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estadísticas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cola en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tiempo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real en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pantalla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grande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LCD.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Supervisores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pueden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monitorear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estadísticas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exhaustas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detalladas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agentes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en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tiempo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real.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88224" y="3453829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• </a:t>
            </a:r>
            <a:r>
              <a:rPr lang="en-US" dirty="0" smtClean="0"/>
              <a:t>Vista </a:t>
            </a:r>
            <a:r>
              <a:rPr lang="en-US" dirty="0" err="1" smtClean="0"/>
              <a:t>pantalla</a:t>
            </a:r>
            <a:r>
              <a:rPr lang="en-US" dirty="0" smtClean="0"/>
              <a:t> </a:t>
            </a:r>
            <a:r>
              <a:rPr lang="en-US" dirty="0" err="1" smtClean="0"/>
              <a:t>completa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dirty="0" err="1" smtClean="0"/>
              <a:t>Presentación</a:t>
            </a:r>
            <a:r>
              <a:rPr lang="en-US" dirty="0" smtClean="0"/>
              <a:t> en </a:t>
            </a:r>
            <a:r>
              <a:rPr lang="en-US" dirty="0" err="1" smtClean="0"/>
              <a:t>pantalla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dirty="0" err="1" smtClean="0"/>
              <a:t>Detalles</a:t>
            </a:r>
            <a:r>
              <a:rPr lang="en-US" dirty="0" smtClean="0"/>
              <a:t> de </a:t>
            </a:r>
            <a:r>
              <a:rPr lang="en-US" dirty="0" err="1" smtClean="0"/>
              <a:t>llamadas</a:t>
            </a:r>
            <a:endParaRPr lang="en-US" dirty="0" smtClean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dirty="0" err="1" smtClean="0"/>
              <a:t>Estadísticas</a:t>
            </a:r>
            <a:r>
              <a:rPr lang="en-US" dirty="0" smtClean="0"/>
              <a:t> de cola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• </a:t>
            </a:r>
            <a:r>
              <a:rPr lang="en-US" dirty="0" err="1" smtClean="0"/>
              <a:t>Estadísticas</a:t>
            </a:r>
            <a:r>
              <a:rPr lang="en-US" dirty="0" smtClean="0"/>
              <a:t> de </a:t>
            </a:r>
            <a:r>
              <a:rPr lang="en-US" dirty="0" err="1" smtClean="0"/>
              <a:t>agente</a:t>
            </a:r>
            <a:endParaRPr lang="en-US" dirty="0"/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78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74" y="2817723"/>
            <a:ext cx="5463735" cy="3811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Centro de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Llamadas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20" name="Snip Diagonal Corner Rectangle 19"/>
          <p:cNvSpPr/>
          <p:nvPr/>
        </p:nvSpPr>
        <p:spPr>
          <a:xfrm>
            <a:off x="609600" y="1376760"/>
            <a:ext cx="1752600" cy="918170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/>
              <a:t>agentCOM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8005" y="1376820"/>
            <a:ext cx="6344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 pitchFamily="34" charset="0"/>
                <a:cs typeface="Arial" pitchFamily="34" charset="0"/>
              </a:rPr>
              <a:t>AgentCOM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una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aplicación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centro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especializada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diseñada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crear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un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trabajo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mas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fácil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gentes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en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centros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ocupados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Permite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 los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agentes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contestar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rechazar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transferir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facilmente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enviar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mensajes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al supervisor,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monitorear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colas, o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interactuar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con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cualquier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CRM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basado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en la Red.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12160" y="2822307"/>
            <a:ext cx="33843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Transferencia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Llamadas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Rechazar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Transferencia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IVR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Siempre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Adelante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Traer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Adelante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Ventana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Emergente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URL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Estado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Llamada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Información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Cola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Mensajes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del Supervisor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Navegador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Integrado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Historia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Mensajes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Mostrar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Pestaña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en Nueva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Ventana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Modo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de 3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Piel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Estado ‘No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Listo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’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06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Multi-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Inquilino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multitena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7000"/>
            <a:ext cx="9144000" cy="42337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2093655"/>
            <a:ext cx="7467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La </a:t>
            </a:r>
            <a:r>
              <a:rPr lang="en-US" dirty="0" err="1" smtClean="0">
                <a:latin typeface="Arial"/>
                <a:cs typeface="Arial"/>
              </a:rPr>
              <a:t>edición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b="1" dirty="0" smtClean="0">
                <a:latin typeface="Arial"/>
                <a:cs typeface="Arial"/>
              </a:rPr>
              <a:t>Multi-</a:t>
            </a:r>
            <a:r>
              <a:rPr lang="en-US" b="1" dirty="0" err="1" smtClean="0">
                <a:latin typeface="Arial"/>
                <a:cs typeface="Arial"/>
              </a:rPr>
              <a:t>Inquilino</a:t>
            </a:r>
            <a:r>
              <a:rPr lang="en-US" b="1" dirty="0" smtClean="0">
                <a:latin typeface="Arial"/>
                <a:cs typeface="Arial"/>
              </a:rPr>
              <a:t> PBX </a:t>
            </a:r>
            <a:r>
              <a:rPr lang="en-US" dirty="0" smtClean="0">
                <a:latin typeface="Arial"/>
                <a:cs typeface="Arial"/>
              </a:rPr>
              <a:t>de PBXware da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plataforma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poderasa</a:t>
            </a:r>
            <a:r>
              <a:rPr lang="en-US" dirty="0" smtClean="0">
                <a:latin typeface="Arial"/>
                <a:cs typeface="Arial"/>
              </a:rPr>
              <a:t> a </a:t>
            </a:r>
            <a:r>
              <a:rPr lang="en-US" dirty="0" err="1" smtClean="0">
                <a:latin typeface="Arial"/>
                <a:cs typeface="Arial"/>
              </a:rPr>
              <a:t>Proveedores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Servicio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Telecommunicaciones</a:t>
            </a:r>
            <a:r>
              <a:rPr lang="en-US" dirty="0" smtClean="0">
                <a:latin typeface="Arial"/>
                <a:cs typeface="Arial"/>
              </a:rPr>
              <a:t> </a:t>
            </a:r>
          </a:p>
          <a:p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servir</a:t>
            </a:r>
            <a:r>
              <a:rPr lang="en-US" dirty="0" smtClean="0">
                <a:latin typeface="Arial"/>
                <a:cs typeface="Arial"/>
              </a:rPr>
              <a:t> el </a:t>
            </a:r>
            <a:r>
              <a:rPr lang="en-US" dirty="0" err="1" smtClean="0">
                <a:latin typeface="Arial"/>
                <a:cs typeface="Arial"/>
              </a:rPr>
              <a:t>mercado</a:t>
            </a:r>
            <a:r>
              <a:rPr lang="en-US" dirty="0" smtClean="0">
                <a:latin typeface="Arial"/>
                <a:cs typeface="Arial"/>
              </a:rPr>
              <a:t> IP-PBX en la </a:t>
            </a:r>
            <a:r>
              <a:rPr lang="en-US" dirty="0" err="1" smtClean="0">
                <a:latin typeface="Arial"/>
                <a:cs typeface="Arial"/>
              </a:rPr>
              <a:t>Nube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Multi-</a:t>
            </a:r>
            <a:r>
              <a:rPr lang="en-US" dirty="0" err="1" smtClean="0">
                <a:latin typeface="Arial"/>
                <a:cs typeface="Arial"/>
              </a:rPr>
              <a:t>Inquilinos</a:t>
            </a:r>
            <a:r>
              <a:rPr lang="en-US" dirty="0" smtClean="0">
                <a:latin typeface="Arial"/>
                <a:cs typeface="Arial"/>
              </a:rPr>
              <a:t> IP-PBX </a:t>
            </a:r>
            <a:r>
              <a:rPr lang="en-US" dirty="0" err="1" smtClean="0">
                <a:latin typeface="Arial"/>
                <a:cs typeface="Arial"/>
              </a:rPr>
              <a:t>Alojados</a:t>
            </a:r>
            <a:r>
              <a:rPr lang="en-US" dirty="0" smtClean="0">
                <a:latin typeface="Arial"/>
                <a:cs typeface="Arial"/>
              </a:rPr>
              <a:t> sin </a:t>
            </a:r>
            <a:r>
              <a:rPr lang="en-US" dirty="0" err="1" smtClean="0">
                <a:latin typeface="Arial"/>
                <a:cs typeface="Arial"/>
              </a:rPr>
              <a:t>limite</a:t>
            </a:r>
            <a:r>
              <a:rPr lang="ta-IN" dirty="0" smtClean="0">
                <a:latin typeface="Arial"/>
                <a:cs typeface="Arial"/>
              </a:rPr>
              <a:t/>
            </a:r>
            <a:br>
              <a:rPr lang="ta-IN" dirty="0" smtClean="0">
                <a:latin typeface="Arial"/>
                <a:cs typeface="Arial"/>
              </a:rPr>
            </a:br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IP PBX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Alojado</a:t>
            </a:r>
            <a:r>
              <a:rPr lang="en-US" dirty="0" smtClean="0">
                <a:latin typeface="Arial"/>
                <a:cs typeface="Arial"/>
              </a:rPr>
              <a:t> en la </a:t>
            </a:r>
            <a:r>
              <a:rPr lang="en-US" dirty="0" err="1" smtClean="0">
                <a:latin typeface="Arial"/>
                <a:cs typeface="Arial"/>
              </a:rPr>
              <a:t>Nube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Revendedores</a:t>
            </a:r>
            <a:r>
              <a:rPr lang="en-US" dirty="0" smtClean="0">
                <a:latin typeface="Arial"/>
                <a:cs typeface="Arial"/>
              </a:rPr>
              <a:t> Sin </a:t>
            </a:r>
            <a:r>
              <a:rPr lang="en-US" dirty="0" err="1" smtClean="0">
                <a:latin typeface="Arial"/>
                <a:cs typeface="Arial"/>
              </a:rPr>
              <a:t>Limite</a:t>
            </a:r>
            <a:endParaRPr lang="ta-IN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Auto-Portal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Us</a:t>
            </a:r>
            <a:r>
              <a:rPr lang="en-US" dirty="0" err="1" smtClean="0">
                <a:latin typeface="Arial"/>
                <a:cs typeface="Arial"/>
              </a:rPr>
              <a:t>ario</a:t>
            </a:r>
            <a:r>
              <a:rPr lang="ta-IN" dirty="0" smtClean="0">
                <a:latin typeface="Arial"/>
                <a:cs typeface="Arial"/>
              </a:rPr>
              <a:t>/Compa</a:t>
            </a:r>
            <a:r>
              <a:rPr lang="en-US" dirty="0" err="1" smtClean="0">
                <a:latin typeface="Arial"/>
                <a:cs typeface="Arial"/>
              </a:rPr>
              <a:t>ñía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9" name="Alternate Process 8"/>
          <p:cNvSpPr/>
          <p:nvPr/>
        </p:nvSpPr>
        <p:spPr>
          <a:xfrm>
            <a:off x="457199" y="1322555"/>
            <a:ext cx="1619997" cy="539999"/>
          </a:xfrm>
          <a:prstGeom prst="flowChartAlternateProcess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1403382"/>
            <a:ext cx="161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600" b="1" dirty="0" smtClean="0">
                <a:solidFill>
                  <a:schemeClr val="bg1"/>
                </a:solidFill>
                <a:latin typeface="Arial"/>
                <a:cs typeface="Arial"/>
              </a:rPr>
              <a:t>Multi</a:t>
            </a:r>
            <a:r>
              <a:rPr lang="en-US" sz="1600" b="1" dirty="0" smtClean="0">
                <a:solidFill>
                  <a:schemeClr val="bg1"/>
                </a:solidFill>
                <a:latin typeface="Arial"/>
                <a:cs typeface="Arial"/>
              </a:rPr>
              <a:t>-</a:t>
            </a:r>
            <a:r>
              <a:rPr lang="en-US" sz="1600" b="1" dirty="0" err="1" smtClean="0">
                <a:solidFill>
                  <a:schemeClr val="bg1"/>
                </a:solidFill>
                <a:latin typeface="Arial"/>
                <a:cs typeface="Arial"/>
              </a:rPr>
              <a:t>Inquilino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15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a-IN" sz="2400" b="1" dirty="0" smtClean="0">
                <a:solidFill>
                  <a:schemeClr val="bg1"/>
                </a:solidFill>
                <a:latin typeface="Arial"/>
                <a:cs typeface="Arial"/>
              </a:rPr>
              <a:t>PBXware 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Multi-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Inquilino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8" y="1628800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Ventajas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de un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Sistema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Alojado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vs. un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Sistema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 Situ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plumvoice.com/blog/wp-content/uploads/2011/12/greentech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36912"/>
            <a:ext cx="4651243" cy="34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2348880"/>
            <a:ext cx="35387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Cero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costos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iniciales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 hay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que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comprar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software o hardware</a:t>
            </a: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No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hay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que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actualizar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Personalizable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Opciones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Back-Up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Recuperación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Utilización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más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Rápido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Sencillo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unido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784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telcowa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144000" cy="41232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000" y="1897082"/>
            <a:ext cx="8077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TELCOware… </a:t>
            </a:r>
            <a:r>
              <a:rPr lang="es-BO" dirty="0">
                <a:latin typeface="Arial" pitchFamily="34" charset="0"/>
                <a:cs typeface="Arial" pitchFamily="34" charset="0"/>
              </a:rPr>
              <a:t>"todos las demás pedazos de rompecabezas que ha estado buscando para convertirse en un Proveedor de Servicio Llave en Mano"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GB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Facturación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dirty="0">
                <a:latin typeface="Arial" pitchFamily="34" charset="0"/>
                <a:cs typeface="Arial" pitchFamily="34" charset="0"/>
              </a:rPr>
              <a:t>CRM &amp; Facturación de Clientes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dirty="0">
                <a:latin typeface="Arial" pitchFamily="34" charset="0"/>
                <a:cs typeface="Arial" pitchFamily="34" charset="0"/>
              </a:rPr>
              <a:t>CMS &amp; Carrito de 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Compras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dirty="0">
                <a:latin typeface="Arial" pitchFamily="34" charset="0"/>
                <a:cs typeface="Arial" pitchFamily="34" charset="0"/>
              </a:rPr>
              <a:t>Cuentas de Clientes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dirty="0">
                <a:latin typeface="Arial" pitchFamily="34" charset="0"/>
                <a:cs typeface="Arial" pitchFamily="34" charset="0"/>
              </a:rPr>
              <a:t>Productos y 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Servicios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BO" dirty="0">
                <a:latin typeface="Arial" pitchFamily="34" charset="0"/>
                <a:cs typeface="Arial" pitchFamily="34" charset="0"/>
              </a:rPr>
              <a:t>Integración de </a:t>
            </a:r>
            <a:r>
              <a:rPr lang="es-BO" dirty="0" err="1">
                <a:latin typeface="Arial" pitchFamily="34" charset="0"/>
                <a:cs typeface="Arial" pitchFamily="34" charset="0"/>
              </a:rPr>
              <a:t>Switch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Facturación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TELCOware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552" y="1897082"/>
            <a:ext cx="342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Facturas </a:t>
            </a:r>
            <a:r>
              <a:rPr lang="es-BO" dirty="0">
                <a:latin typeface="Arial" pitchFamily="34" charset="0"/>
                <a:cs typeface="Arial" pitchFamily="34" charset="0"/>
              </a:rPr>
              <a:t>recurrente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Paquetes </a:t>
            </a:r>
            <a:r>
              <a:rPr lang="es-BO" dirty="0">
                <a:latin typeface="Arial" pitchFamily="34" charset="0"/>
                <a:cs typeface="Arial" pitchFamily="34" charset="0"/>
              </a:rPr>
              <a:t>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Planes </a:t>
            </a:r>
            <a:r>
              <a:rPr lang="es-BO" dirty="0">
                <a:latin typeface="Arial" pitchFamily="34" charset="0"/>
                <a:cs typeface="Arial" pitchFamily="34" charset="0"/>
              </a:rPr>
              <a:t>de servicio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Facturas </a:t>
            </a:r>
            <a:r>
              <a:rPr lang="es-BO" dirty="0">
                <a:latin typeface="Arial" pitchFamily="34" charset="0"/>
                <a:cs typeface="Arial" pitchFamily="34" charset="0"/>
              </a:rPr>
              <a:t>Customizados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Saldos </a:t>
            </a:r>
            <a:r>
              <a:rPr lang="es-BO" dirty="0">
                <a:latin typeface="Arial" pitchFamily="34" charset="0"/>
                <a:cs typeface="Arial" pitchFamily="34" charset="0"/>
              </a:rPr>
              <a:t>pendientes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Mediación </a:t>
            </a:r>
            <a:r>
              <a:rPr lang="es-BO" dirty="0">
                <a:latin typeface="Arial" pitchFamily="34" charset="0"/>
                <a:cs typeface="Arial" pitchFamily="34" charset="0"/>
              </a:rPr>
              <a:t>CDR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Suscripciones </a:t>
            </a:r>
            <a:r>
              <a:rPr lang="es-BO" dirty="0">
                <a:latin typeface="Arial" pitchFamily="34" charset="0"/>
                <a:cs typeface="Arial" pitchFamily="34" charset="0"/>
              </a:rPr>
              <a:t>de clientes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Extractos </a:t>
            </a:r>
            <a:r>
              <a:rPr lang="es-BO" dirty="0">
                <a:latin typeface="Arial" pitchFamily="34" charset="0"/>
                <a:cs typeface="Arial" pitchFamily="34" charset="0"/>
              </a:rPr>
              <a:t>de clientes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bill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983173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CRM &amp;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Boletos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Cliente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2115" y="2457271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Proyectos </a:t>
            </a:r>
            <a:r>
              <a:rPr lang="es-BO" dirty="0">
                <a:latin typeface="Arial" pitchFamily="34" charset="0"/>
                <a:cs typeface="Arial" pitchFamily="34" charset="0"/>
              </a:rPr>
              <a:t>y tareas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Boletos </a:t>
            </a:r>
            <a:r>
              <a:rPr lang="es-BO" dirty="0">
                <a:latin typeface="Arial" pitchFamily="34" charset="0"/>
                <a:cs typeface="Arial" pitchFamily="34" charset="0"/>
              </a:rPr>
              <a:t>de cliente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Boletos </a:t>
            </a:r>
            <a:r>
              <a:rPr lang="es-BO" dirty="0">
                <a:latin typeface="Arial" pitchFamily="34" charset="0"/>
                <a:cs typeface="Arial" pitchFamily="34" charset="0"/>
              </a:rPr>
              <a:t>de clientes basados en web o correo electrónico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cr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108200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TELCOware CMS &amp;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Carrito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Compras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1983173"/>
            <a:ext cx="4495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Pedidos </a:t>
            </a:r>
            <a:r>
              <a:rPr lang="es-BO" dirty="0">
                <a:latin typeface="Arial" pitchFamily="34" charset="0"/>
                <a:cs typeface="Arial" pitchFamily="34" charset="0"/>
              </a:rPr>
              <a:t>de </a:t>
            </a:r>
            <a:r>
              <a:rPr lang="es-BO" dirty="0" err="1">
                <a:latin typeface="Arial" pitchFamily="34" charset="0"/>
                <a:cs typeface="Arial" pitchFamily="34" charset="0"/>
              </a:rPr>
              <a:t>DIDs</a:t>
            </a:r>
            <a:r>
              <a:rPr lang="es-BO" dirty="0">
                <a:latin typeface="Arial" pitchFamily="34" charset="0"/>
                <a:cs typeface="Arial" pitchFamily="34" charset="0"/>
              </a:rPr>
              <a:t>/planes de servicio telefónicos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Administración </a:t>
            </a:r>
            <a:r>
              <a:rPr lang="es-BO" dirty="0">
                <a:latin typeface="Arial" pitchFamily="34" charset="0"/>
                <a:cs typeface="Arial" pitchFamily="34" charset="0"/>
              </a:rPr>
              <a:t>basada en papeles del contento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Páginas </a:t>
            </a:r>
            <a:r>
              <a:rPr lang="es-BO" dirty="0">
                <a:latin typeface="Arial" pitchFamily="34" charset="0"/>
                <a:cs typeface="Arial" pitchFamily="34" charset="0"/>
              </a:rPr>
              <a:t>de web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Administración </a:t>
            </a:r>
            <a:r>
              <a:rPr lang="es-BO" dirty="0">
                <a:latin typeface="Arial" pitchFamily="34" charset="0"/>
                <a:cs typeface="Arial" pitchFamily="34" charset="0"/>
              </a:rPr>
              <a:t>del contento de la página de web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Artículos </a:t>
            </a:r>
            <a:r>
              <a:rPr lang="es-BO" dirty="0">
                <a:latin typeface="Arial" pitchFamily="34" charset="0"/>
                <a:cs typeface="Arial" pitchFamily="34" charset="0"/>
              </a:rPr>
              <a:t>del carrito de compras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Diseños </a:t>
            </a:r>
            <a:r>
              <a:rPr lang="es-BO" dirty="0">
                <a:latin typeface="Arial" pitchFamily="34" charset="0"/>
                <a:cs typeface="Arial" pitchFamily="34" charset="0"/>
              </a:rPr>
              <a:t>profesionales, instante, y Customizados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Marketing </a:t>
            </a:r>
            <a:r>
              <a:rPr lang="es-BO" dirty="0">
                <a:latin typeface="Arial" pitchFamily="34" charset="0"/>
                <a:cs typeface="Arial" pitchFamily="34" charset="0"/>
              </a:rPr>
              <a:t>para buscadores customizado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Subida </a:t>
            </a:r>
            <a:r>
              <a:rPr lang="es-BO" dirty="0">
                <a:latin typeface="Arial" pitchFamily="34" charset="0"/>
                <a:cs typeface="Arial" pitchFamily="34" charset="0"/>
              </a:rPr>
              <a:t>y manipulación de archivos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Seguridad </a:t>
            </a:r>
            <a:r>
              <a:rPr lang="es-BO" dirty="0">
                <a:latin typeface="Arial" pitchFamily="34" charset="0"/>
                <a:cs typeface="Arial" pitchFamily="34" charset="0"/>
              </a:rPr>
              <a:t>de imágenes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cm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2082800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TELCOware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Cuentas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Clientes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2226438"/>
            <a:ext cx="34625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Contento </a:t>
            </a:r>
            <a:r>
              <a:rPr lang="es-BO" dirty="0">
                <a:latin typeface="Arial" pitchFamily="34" charset="0"/>
                <a:cs typeface="Arial" pitchFamily="34" charset="0"/>
              </a:rPr>
              <a:t>basado en cuentas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>
                <a:latin typeface="Arial" pitchFamily="34" charset="0"/>
                <a:cs typeface="Arial" pitchFamily="34" charset="0"/>
              </a:rPr>
              <a:t>T</a:t>
            </a:r>
            <a:r>
              <a:rPr lang="es-BO" dirty="0" smtClean="0">
                <a:latin typeface="Arial" pitchFamily="34" charset="0"/>
                <a:cs typeface="Arial" pitchFamily="34" charset="0"/>
              </a:rPr>
              <a:t>ipos </a:t>
            </a:r>
            <a:r>
              <a:rPr lang="es-BO" dirty="0">
                <a:latin typeface="Arial" pitchFamily="34" charset="0"/>
                <a:cs typeface="Arial" pitchFamily="34" charset="0"/>
              </a:rPr>
              <a:t>de cuentas sin límite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Búsqueda </a:t>
            </a:r>
            <a:r>
              <a:rPr lang="es-BO" dirty="0">
                <a:latin typeface="Arial" pitchFamily="34" charset="0"/>
                <a:cs typeface="Arial" pitchFamily="34" charset="0"/>
              </a:rPr>
              <a:t>de cuentas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Vista </a:t>
            </a:r>
            <a:r>
              <a:rPr lang="es-BO" dirty="0">
                <a:latin typeface="Arial" pitchFamily="34" charset="0"/>
                <a:cs typeface="Arial" pitchFamily="34" charset="0"/>
              </a:rPr>
              <a:t>de cuentas por estado y tipo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Mensajes </a:t>
            </a:r>
            <a:r>
              <a:rPr lang="es-BO" dirty="0">
                <a:latin typeface="Arial" pitchFamily="34" charset="0"/>
                <a:cs typeface="Arial" pitchFamily="34" charset="0"/>
              </a:rPr>
              <a:t>del sistema a cuentas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Vista </a:t>
            </a:r>
            <a:r>
              <a:rPr lang="es-BO" dirty="0">
                <a:latin typeface="Arial" pitchFamily="34" charset="0"/>
                <a:cs typeface="Arial" pitchFamily="34" charset="0"/>
              </a:rPr>
              <a:t>de gasto y factura de llamada</a:t>
            </a:r>
            <a:endParaRPr lang="en-GB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account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226439"/>
            <a:ext cx="4381500" cy="3098800"/>
          </a:xfrm>
          <a:prstGeom prst="rect">
            <a:avLst/>
          </a:prstGeom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90800" y="3810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TELCOware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Productos</a:t>
            </a:r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 &amp; </a:t>
            </a:r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Servicios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226439"/>
            <a:ext cx="383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Precios sin límite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Categorías y artículos sin límite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Descuentos basados en tiempo y cantidad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Modos de muestra y opción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publicación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Imágenes pequeñas, grandes, y zoom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Aumentar artículos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s-BO" dirty="0" smtClean="0">
                <a:latin typeface="Arial" pitchFamily="34" charset="0"/>
                <a:cs typeface="Arial" pitchFamily="34" charset="0"/>
              </a:rPr>
              <a:t>Auto-Publicación PSD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productsservic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83173"/>
            <a:ext cx="4381500" cy="3098800"/>
          </a:xfrm>
          <a:prstGeom prst="rect">
            <a:avLst/>
          </a:prstGeom>
        </p:spPr>
      </p:pic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64904"/>
            <a:ext cx="5632526" cy="407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gloCOM</a:t>
            </a: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Toda </a:t>
            </a:r>
            <a:r>
              <a:rPr lang="en-GB" sz="1600" b="1" dirty="0" err="1" smtClean="0">
                <a:solidFill>
                  <a:schemeClr val="bg1"/>
                </a:solidFill>
                <a:latin typeface="Arial"/>
                <a:cs typeface="Arial"/>
              </a:rPr>
              <a:t>Comunicación</a:t>
            </a:r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1600" b="1" dirty="0" err="1" smtClean="0">
                <a:solidFill>
                  <a:schemeClr val="bg1"/>
                </a:solidFill>
                <a:latin typeface="Arial"/>
                <a:cs typeface="Arial"/>
              </a:rPr>
              <a:t>Unida</a:t>
            </a:r>
            <a:endParaRPr lang="en-GB" sz="1600" b="1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ETIHAD !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7984" y="2420888"/>
            <a:ext cx="46805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Aplicación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escritorio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móvil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Diseñada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mejorar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capacidades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comunicación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personal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empresas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centros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Solución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negocios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sencilla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eficiente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Funciona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con: </a:t>
            </a:r>
            <a:r>
              <a:rPr lang="en-US" dirty="0">
                <a:latin typeface="Arial" pitchFamily="34" charset="0"/>
                <a:cs typeface="Arial" pitchFamily="34" charset="0"/>
              </a:rPr>
              <a:t>MS Windows, Apple Mac OS X, Linux Ubuntu, Apple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iOS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>
                <a:latin typeface="Arial" pitchFamily="34" charset="0"/>
                <a:cs typeface="Arial" pitchFamily="34" charset="0"/>
              </a:rPr>
              <a:t>Google Android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35696" y="1196752"/>
            <a:ext cx="37444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3485BF"/>
                </a:solidFill>
              </a:rPr>
              <a:t>gloCOM</a:t>
            </a:r>
            <a:endParaRPr lang="en-US" dirty="0">
              <a:solidFill>
                <a:srgbClr val="3485BF"/>
              </a:solidFill>
            </a:endParaRPr>
          </a:p>
          <a:p>
            <a:pPr algn="ctr"/>
            <a:r>
              <a:rPr lang="en-US" dirty="0" smtClean="0">
                <a:solidFill>
                  <a:srgbClr val="3485BF"/>
                </a:solidFill>
              </a:rPr>
              <a:t>EL FUTURO DE COMUNICACIÓN EN EMPRESAS Y CENTROS DE LLAMADAS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388" y="5560209"/>
            <a:ext cx="39751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gloCOM</a:t>
            </a:r>
          </a:p>
          <a:p>
            <a:pPr algn="r"/>
            <a:r>
              <a:rPr lang="en-GB" sz="1600" b="1" dirty="0">
                <a:solidFill>
                  <a:schemeClr val="bg1"/>
                </a:solidFill>
                <a:latin typeface="Arial"/>
                <a:cs typeface="Arial"/>
              </a:rPr>
              <a:t>Toda </a:t>
            </a:r>
            <a:r>
              <a:rPr lang="en-GB" sz="1600" b="1" dirty="0" err="1">
                <a:solidFill>
                  <a:schemeClr val="bg1"/>
                </a:solidFill>
                <a:latin typeface="Arial"/>
                <a:cs typeface="Arial"/>
              </a:rPr>
              <a:t>Comunicación</a:t>
            </a:r>
            <a:r>
              <a:rPr lang="en-GB" sz="16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1600" b="1" dirty="0" err="1">
                <a:solidFill>
                  <a:schemeClr val="bg1"/>
                </a:solidFill>
                <a:latin typeface="Arial"/>
                <a:cs typeface="Arial"/>
              </a:rPr>
              <a:t>Unida</a:t>
            </a:r>
            <a:endParaRPr lang="en-GB" sz="16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algn="r"/>
            <a:r>
              <a:rPr lang="en-GB" sz="1600" b="1" dirty="0" smtClean="0">
                <a:solidFill>
                  <a:schemeClr val="bg1"/>
                </a:solidFill>
                <a:latin typeface="Arial"/>
                <a:cs typeface="Arial"/>
              </a:rPr>
              <a:t>ETIHAD !</a:t>
            </a:r>
            <a:endParaRPr lang="en-US" sz="16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55988" y="1196752"/>
            <a:ext cx="37457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3485BF"/>
                </a:solidFill>
              </a:rPr>
              <a:t>gloCOM</a:t>
            </a:r>
            <a:endParaRPr lang="en-US" sz="3200" b="1" dirty="0" smtClean="0">
              <a:solidFill>
                <a:srgbClr val="3485BF"/>
              </a:solidFill>
            </a:endParaRPr>
          </a:p>
          <a:p>
            <a:pPr algn="ctr"/>
            <a:r>
              <a:rPr lang="en-US" dirty="0">
                <a:solidFill>
                  <a:srgbClr val="3485BF"/>
                </a:solidFill>
              </a:rPr>
              <a:t>EL FUTURO DE COMUNICACIÓN EN EMPRESAS Y CENTROS DE LLAMADAS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9712" y="2693392"/>
            <a:ext cx="48245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Integración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CRM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Acciones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rápidas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Fácil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usar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Personalización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Características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Centro 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Llamadas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Llamadas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Voz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&amp; Video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Mensajería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Instantánea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Conferencias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Audio &amp; Video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Administración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Contactos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Fax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508104" y="6189900"/>
            <a:ext cx="568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…y lo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mejor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todo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3485BF"/>
                </a:solidFill>
                <a:latin typeface="Arial" pitchFamily="34" charset="0"/>
                <a:cs typeface="Arial" pitchFamily="34" charset="0"/>
              </a:rPr>
              <a:t>ES GRATIS!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3"/>
          <a:stretch/>
        </p:blipFill>
        <p:spPr bwMode="auto">
          <a:xfrm flipH="1">
            <a:off x="-1" y="3153501"/>
            <a:ext cx="1555987" cy="1885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448" y="2335525"/>
            <a:ext cx="3149600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54" y="4149080"/>
            <a:ext cx="1917700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 descr="logo-_double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29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123728" y="381000"/>
            <a:ext cx="7020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¿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Por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qué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Elegir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Software de </a:t>
            </a:r>
          </a:p>
          <a:p>
            <a:pPr algn="r"/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Bicom Systems?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1200"/>
            <a:ext cx="8382000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Lo </a:t>
            </a:r>
            <a:r>
              <a:rPr lang="en-US" dirty="0" err="1" smtClean="0">
                <a:latin typeface="Arial"/>
                <a:cs typeface="Arial"/>
              </a:rPr>
              <a:t>Mejor</a:t>
            </a:r>
            <a:r>
              <a:rPr lang="en-US" dirty="0" smtClean="0">
                <a:latin typeface="Arial"/>
                <a:cs typeface="Arial"/>
              </a:rPr>
              <a:t> de Los Dos </a:t>
            </a:r>
            <a:r>
              <a:rPr lang="en-US" dirty="0" err="1" smtClean="0">
                <a:latin typeface="Arial"/>
                <a:cs typeface="Arial"/>
              </a:rPr>
              <a:t>Mundos</a:t>
            </a:r>
            <a:r>
              <a:rPr lang="en-US" dirty="0" smtClean="0">
                <a:latin typeface="Arial"/>
                <a:cs typeface="Arial"/>
              </a:rPr>
              <a:t>: </a:t>
            </a:r>
            <a:r>
              <a:rPr lang="en-US" dirty="0" err="1" smtClean="0">
                <a:latin typeface="Arial"/>
                <a:cs typeface="Arial"/>
              </a:rPr>
              <a:t>Flexibilidad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Código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Abierto</a:t>
            </a:r>
            <a:r>
              <a:rPr lang="en-US" dirty="0" smtClean="0">
                <a:latin typeface="Arial"/>
                <a:cs typeface="Arial"/>
              </a:rPr>
              <a:t> &amp; </a:t>
            </a:r>
            <a:r>
              <a:rPr lang="en-US" dirty="0" err="1" smtClean="0">
                <a:latin typeface="Arial"/>
                <a:cs typeface="Arial"/>
              </a:rPr>
              <a:t>Garantizado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que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Funcione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Ocho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Años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Pedigrí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Madurez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Método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Desarrollo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influído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aumentando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números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Titulares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Competidores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proveyendo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Ventaja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Tecnologica</a:t>
            </a:r>
            <a:r>
              <a:rPr lang="en-US" dirty="0" smtClean="0">
                <a:latin typeface="Arial"/>
                <a:cs typeface="Arial"/>
              </a:rPr>
              <a:t>.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Principio </a:t>
            </a:r>
            <a:r>
              <a:rPr lang="en-US" dirty="0" err="1" smtClean="0">
                <a:latin typeface="Arial"/>
                <a:cs typeface="Arial"/>
              </a:rPr>
              <a:t>Listo</a:t>
            </a:r>
            <a:r>
              <a:rPr lang="en-US" dirty="0" smtClean="0">
                <a:latin typeface="Arial"/>
                <a:cs typeface="Arial"/>
              </a:rPr>
              <a:t> Para </a:t>
            </a:r>
            <a:r>
              <a:rPr lang="en-US" dirty="0" err="1" smtClean="0">
                <a:latin typeface="Arial"/>
                <a:cs typeface="Arial"/>
              </a:rPr>
              <a:t>Habitar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</a:t>
            </a:r>
            <a:r>
              <a:rPr lang="en-US" dirty="0" smtClean="0">
                <a:latin typeface="Arial"/>
                <a:cs typeface="Arial"/>
              </a:rPr>
              <a:t> penetrate </a:t>
            </a:r>
            <a:r>
              <a:rPr lang="en-US" dirty="0" err="1" smtClean="0">
                <a:latin typeface="Arial"/>
                <a:cs typeface="Arial"/>
              </a:rPr>
              <a:t>proveyendo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Ventaja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Organizativo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Se </a:t>
            </a:r>
            <a:r>
              <a:rPr lang="en-US" dirty="0" err="1" smtClean="0">
                <a:latin typeface="Arial"/>
                <a:cs typeface="Arial"/>
              </a:rPr>
              <a:t>puede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expandir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rapidamente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Muy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Superfluo</a:t>
            </a:r>
            <a:r>
              <a:rPr lang="en-US" dirty="0" smtClean="0">
                <a:latin typeface="Arial"/>
                <a:cs typeface="Arial"/>
              </a:rPr>
              <a:t>, y </a:t>
            </a:r>
            <a:r>
              <a:rPr lang="en-US" dirty="0" err="1" smtClean="0">
                <a:latin typeface="Arial"/>
                <a:cs typeface="Arial"/>
              </a:rPr>
              <a:t>muy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Estable</a:t>
            </a:r>
            <a:r>
              <a:rPr lang="en-US" dirty="0" smtClean="0">
                <a:latin typeface="Arial"/>
                <a:cs typeface="Arial"/>
              </a:rPr>
              <a:t>.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Modelo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Negocios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Alineado</a:t>
            </a:r>
            <a:r>
              <a:rPr lang="en-US" dirty="0" smtClean="0">
                <a:latin typeface="Arial"/>
                <a:cs typeface="Arial"/>
              </a:rPr>
              <a:t> a </a:t>
            </a:r>
            <a:r>
              <a:rPr lang="en-US" dirty="0" err="1" smtClean="0">
                <a:latin typeface="Arial"/>
                <a:cs typeface="Arial"/>
              </a:rPr>
              <a:t>Sus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Ingresos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Diseñados</a:t>
            </a:r>
            <a:r>
              <a:rPr lang="en-US" dirty="0" smtClean="0">
                <a:latin typeface="Arial"/>
                <a:cs typeface="Arial"/>
              </a:rPr>
              <a:t> a </a:t>
            </a:r>
            <a:r>
              <a:rPr lang="en-US" dirty="0" err="1" smtClean="0">
                <a:latin typeface="Arial"/>
                <a:cs typeface="Arial"/>
              </a:rPr>
              <a:t>Crear</a:t>
            </a:r>
            <a:r>
              <a:rPr lang="en-US" dirty="0" smtClean="0">
                <a:latin typeface="Arial"/>
                <a:cs typeface="Arial"/>
              </a:rPr>
              <a:t> Stickiness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Reducir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deserción</a:t>
            </a:r>
            <a:r>
              <a:rPr lang="en-US" dirty="0"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clientes</a:t>
            </a:r>
            <a:endParaRPr lang="en-US" dirty="0"/>
          </a:p>
        </p:txBody>
      </p:sp>
      <p:pic>
        <p:nvPicPr>
          <p:cNvPr id="9" name="Picture 8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2"/>
            <a:ext cx="82296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Estrategía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concentrar</a:t>
            </a:r>
            <a:r>
              <a:rPr lang="en-US" dirty="0" smtClean="0">
                <a:latin typeface="Arial"/>
                <a:cs typeface="Arial"/>
              </a:rPr>
              <a:t> en </a:t>
            </a:r>
            <a:r>
              <a:rPr lang="en-US" dirty="0" err="1" smtClean="0">
                <a:latin typeface="Arial"/>
                <a:cs typeface="Arial"/>
              </a:rPr>
              <a:t>nuestro</a:t>
            </a:r>
            <a:r>
              <a:rPr lang="en-US" dirty="0" smtClean="0">
                <a:latin typeface="Arial"/>
                <a:cs typeface="Arial"/>
              </a:rPr>
              <a:t> Software </a:t>
            </a:r>
            <a:r>
              <a:rPr lang="en-US" dirty="0" err="1" smtClean="0">
                <a:latin typeface="Arial"/>
                <a:cs typeface="Arial"/>
              </a:rPr>
              <a:t>significa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que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debemos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escuchar</a:t>
            </a:r>
            <a:r>
              <a:rPr lang="en-US" dirty="0" smtClean="0">
                <a:latin typeface="Arial"/>
                <a:cs typeface="Arial"/>
              </a:rPr>
              <a:t> al </a:t>
            </a:r>
            <a:r>
              <a:rPr lang="en-US" dirty="0" err="1" smtClean="0">
                <a:latin typeface="Arial"/>
                <a:cs typeface="Arial"/>
              </a:rPr>
              <a:t>Conocimiento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Experiencias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Socios</a:t>
            </a:r>
            <a:r>
              <a:rPr lang="en-US" dirty="0" smtClean="0">
                <a:latin typeface="Arial"/>
                <a:cs typeface="Arial"/>
              </a:rPr>
              <a:t>.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Flexible y </a:t>
            </a:r>
            <a:r>
              <a:rPr lang="en-US" dirty="0" err="1" smtClean="0">
                <a:latin typeface="Arial"/>
                <a:cs typeface="Arial"/>
              </a:rPr>
              <a:t>Creativo</a:t>
            </a:r>
            <a:r>
              <a:rPr lang="en-US" dirty="0" smtClean="0">
                <a:latin typeface="Arial"/>
                <a:cs typeface="Arial"/>
              </a:rPr>
              <a:t> de NASA a NEC – lo </a:t>
            </a:r>
            <a:r>
              <a:rPr lang="en-US" dirty="0" err="1" smtClean="0">
                <a:latin typeface="Arial"/>
                <a:cs typeface="Arial"/>
              </a:rPr>
              <a:t>importante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</a:t>
            </a:r>
            <a:r>
              <a:rPr lang="en-US" dirty="0" smtClean="0">
                <a:latin typeface="Arial"/>
                <a:cs typeface="Arial"/>
              </a:rPr>
              <a:t> “El </a:t>
            </a:r>
            <a:r>
              <a:rPr lang="en-US" dirty="0" err="1" smtClean="0">
                <a:latin typeface="Arial"/>
                <a:cs typeface="Arial"/>
              </a:rPr>
              <a:t>Siguiente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Cliente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desarrollo</a:t>
            </a:r>
            <a:r>
              <a:rPr lang="en-US" dirty="0" smtClean="0">
                <a:latin typeface="Arial"/>
                <a:cs typeface="Arial"/>
              </a:rPr>
              <a:t> continuo”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Apoyo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el </a:t>
            </a:r>
            <a:r>
              <a:rPr lang="en-US" dirty="0" err="1" smtClean="0">
                <a:latin typeface="Arial"/>
                <a:cs typeface="Arial"/>
              </a:rPr>
              <a:t>cliente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es</a:t>
            </a:r>
            <a:r>
              <a:rPr lang="en-US" dirty="0" smtClean="0">
                <a:latin typeface="Arial"/>
                <a:cs typeface="Arial"/>
              </a:rPr>
              <a:t> much mas </a:t>
            </a:r>
            <a:r>
              <a:rPr lang="en-US" dirty="0" err="1" smtClean="0">
                <a:latin typeface="Arial"/>
                <a:cs typeface="Arial"/>
              </a:rPr>
              <a:t>que</a:t>
            </a:r>
            <a:r>
              <a:rPr lang="en-US" dirty="0" smtClean="0">
                <a:latin typeface="Arial"/>
                <a:cs typeface="Arial"/>
              </a:rPr>
              <a:t> el </a:t>
            </a:r>
            <a:r>
              <a:rPr lang="en-US" dirty="0" err="1" smtClean="0">
                <a:latin typeface="Arial"/>
                <a:cs typeface="Arial"/>
              </a:rPr>
              <a:t>producto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como</a:t>
            </a:r>
            <a:r>
              <a:rPr lang="en-US" dirty="0" smtClean="0">
                <a:latin typeface="Arial"/>
                <a:cs typeface="Arial"/>
              </a:rPr>
              <a:t> Marketing y </a:t>
            </a:r>
            <a:r>
              <a:rPr lang="en-US" dirty="0" err="1" smtClean="0">
                <a:latin typeface="Arial"/>
                <a:cs typeface="Arial"/>
              </a:rPr>
              <a:t>Compartir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Conocimiento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UN PORTAFOLIO DE PRODUCTOS COMPLETO: </a:t>
            </a:r>
            <a:r>
              <a:rPr lang="en-US" dirty="0" err="1" smtClean="0">
                <a:latin typeface="Arial"/>
                <a:cs typeface="Arial"/>
              </a:rPr>
              <a:t>sistemas</a:t>
            </a:r>
            <a:r>
              <a:rPr lang="en-US" dirty="0" smtClean="0">
                <a:latin typeface="Arial"/>
                <a:cs typeface="Arial"/>
              </a:rPr>
              <a:t> en situ &amp; </a:t>
            </a:r>
            <a:r>
              <a:rPr lang="en-US" dirty="0" err="1" smtClean="0">
                <a:latin typeface="Arial"/>
                <a:cs typeface="Arial"/>
              </a:rPr>
              <a:t>centros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llamadas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Queremos</a:t>
            </a:r>
            <a:r>
              <a:rPr lang="en-US" dirty="0" smtClean="0">
                <a:latin typeface="Arial"/>
                <a:cs typeface="Arial"/>
              </a:rPr>
              <a:t>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23728" y="381000"/>
            <a:ext cx="7020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¿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Por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qué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Elegir</a:t>
            </a:r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 Software de </a:t>
            </a:r>
          </a:p>
          <a:p>
            <a:pPr algn="r"/>
            <a:r>
              <a:rPr lang="en-US" sz="2400" b="1" dirty="0" smtClean="0">
                <a:solidFill>
                  <a:schemeClr val="bg1"/>
                </a:solidFill>
                <a:latin typeface="Arial"/>
                <a:cs typeface="Arial"/>
              </a:rPr>
              <a:t>Bicom Systems?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pic>
        <p:nvPicPr>
          <p:cNvPr id="20" name="Picture 19" descr="017 jdltechnologi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600200"/>
            <a:ext cx="1822241" cy="56815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</a:rPr>
              <a:t>Nuestros</a:t>
            </a:r>
            <a:r>
              <a:rPr lang="en-GB" sz="2400" b="1" dirty="0" smtClean="0">
                <a:solidFill>
                  <a:schemeClr val="bg1"/>
                </a:solidFill>
              </a:rPr>
              <a:t> </a:t>
            </a:r>
            <a:r>
              <a:rPr lang="en-GB" sz="2400" b="1" dirty="0" err="1" smtClean="0">
                <a:solidFill>
                  <a:schemeClr val="bg1"/>
                </a:solidFill>
              </a:rPr>
              <a:t>Clientes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10" name="Picture 9" descr="003 clickforpb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21047"/>
            <a:ext cx="1447799" cy="450953"/>
          </a:xfrm>
          <a:prstGeom prst="rect">
            <a:avLst/>
          </a:prstGeom>
        </p:spPr>
      </p:pic>
      <p:pic>
        <p:nvPicPr>
          <p:cNvPr id="16" name="Picture 15" descr="014 lai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8600" y="4114800"/>
            <a:ext cx="1143000" cy="756745"/>
          </a:xfrm>
          <a:prstGeom prst="rect">
            <a:avLst/>
          </a:prstGeom>
        </p:spPr>
      </p:pic>
      <p:pic>
        <p:nvPicPr>
          <p:cNvPr id="18" name="Picture 17" descr="016 voipsolution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787745"/>
            <a:ext cx="1752343" cy="546255"/>
          </a:xfrm>
          <a:prstGeom prst="rect">
            <a:avLst/>
          </a:prstGeom>
        </p:spPr>
      </p:pic>
      <p:pic>
        <p:nvPicPr>
          <p:cNvPr id="23" name="Picture 22" descr="018 katecnologie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9400" y="5809774"/>
            <a:ext cx="1447800" cy="895826"/>
          </a:xfrm>
          <a:prstGeom prst="rect">
            <a:avLst/>
          </a:prstGeom>
        </p:spPr>
      </p:pic>
      <p:pic>
        <p:nvPicPr>
          <p:cNvPr id="24" name="Picture 23" descr="023 solutio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2184282"/>
            <a:ext cx="1447800" cy="558918"/>
          </a:xfrm>
          <a:prstGeom prst="rect">
            <a:avLst/>
          </a:prstGeom>
        </p:spPr>
      </p:pic>
      <p:pic>
        <p:nvPicPr>
          <p:cNvPr id="25" name="Picture 24" descr="027 redha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9486" y="5577840"/>
            <a:ext cx="2503714" cy="1051560"/>
          </a:xfrm>
          <a:prstGeom prst="rect">
            <a:avLst/>
          </a:prstGeom>
        </p:spPr>
      </p:pic>
      <p:pic>
        <p:nvPicPr>
          <p:cNvPr id="26" name="Picture 25" descr="024 voiponsolutions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7800" y="5299993"/>
            <a:ext cx="1295400" cy="567407"/>
          </a:xfrm>
          <a:prstGeom prst="rect">
            <a:avLst/>
          </a:prstGeom>
        </p:spPr>
      </p:pic>
      <p:pic>
        <p:nvPicPr>
          <p:cNvPr id="27" name="Picture 26" descr="025 zamirtelecom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33600" y="4477279"/>
            <a:ext cx="1676400" cy="704321"/>
          </a:xfrm>
          <a:prstGeom prst="rect">
            <a:avLst/>
          </a:prstGeom>
        </p:spPr>
      </p:pic>
      <p:pic>
        <p:nvPicPr>
          <p:cNvPr id="29" name="Picture 28" descr="007 tesa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48000" y="5181600"/>
            <a:ext cx="2133600" cy="7161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05600" y="2956560"/>
            <a:ext cx="2286000" cy="1082040"/>
          </a:xfrm>
          <a:prstGeom prst="rect">
            <a:avLst/>
          </a:prstGeom>
        </p:spPr>
      </p:pic>
      <p:pic>
        <p:nvPicPr>
          <p:cNvPr id="35" name="Picture 34" descr="013 jplnasa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95400" y="1974679"/>
            <a:ext cx="2896479" cy="61612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00" y="4953000"/>
            <a:ext cx="1270000" cy="1676400"/>
          </a:xfrm>
          <a:prstGeom prst="rect">
            <a:avLst/>
          </a:prstGeom>
        </p:spPr>
      </p:pic>
      <p:pic>
        <p:nvPicPr>
          <p:cNvPr id="38" name="Picture 37" descr="bizvox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731629" y="5791200"/>
            <a:ext cx="2812171" cy="752723"/>
          </a:xfrm>
          <a:prstGeom prst="rect">
            <a:avLst/>
          </a:prstGeom>
        </p:spPr>
      </p:pic>
      <p:pic>
        <p:nvPicPr>
          <p:cNvPr id="39" name="Picture 38" descr="completetelecom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1688891"/>
            <a:ext cx="1162075" cy="901909"/>
          </a:xfrm>
          <a:prstGeom prst="rect">
            <a:avLst/>
          </a:prstGeom>
        </p:spPr>
      </p:pic>
      <p:pic>
        <p:nvPicPr>
          <p:cNvPr id="41" name="Picture 40" descr="nec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" y="2667000"/>
            <a:ext cx="3187700" cy="292100"/>
          </a:xfrm>
          <a:prstGeom prst="rect">
            <a:avLst/>
          </a:prstGeom>
        </p:spPr>
      </p:pic>
      <p:pic>
        <p:nvPicPr>
          <p:cNvPr id="42" name="Picture 41" descr="quescom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8000" y="4584700"/>
            <a:ext cx="2108200" cy="736600"/>
          </a:xfrm>
          <a:prstGeom prst="rect">
            <a:avLst/>
          </a:prstGeom>
        </p:spPr>
      </p:pic>
      <p:pic>
        <p:nvPicPr>
          <p:cNvPr id="43" name="Picture 42" descr="venc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75029" y="3092575"/>
            <a:ext cx="1225170" cy="787609"/>
          </a:xfrm>
          <a:prstGeom prst="rect">
            <a:avLst/>
          </a:prstGeom>
        </p:spPr>
      </p:pic>
      <p:pic>
        <p:nvPicPr>
          <p:cNvPr id="44" name="Picture 43" descr="snet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962400" y="4038600"/>
            <a:ext cx="1435100" cy="1244600"/>
          </a:xfrm>
          <a:prstGeom prst="rect">
            <a:avLst/>
          </a:prstGeom>
        </p:spPr>
      </p:pic>
      <p:pic>
        <p:nvPicPr>
          <p:cNvPr id="37" name="Picture 36" descr="009 europanetworks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563029" y="4038600"/>
            <a:ext cx="1828371" cy="494337"/>
          </a:xfrm>
          <a:prstGeom prst="rect">
            <a:avLst/>
          </a:prstGeom>
        </p:spPr>
      </p:pic>
      <p:pic>
        <p:nvPicPr>
          <p:cNvPr id="31" name="Picture 30" descr="020 bambootelecom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873750" y="5486400"/>
            <a:ext cx="1670050" cy="578094"/>
          </a:xfrm>
          <a:prstGeom prst="rect">
            <a:avLst/>
          </a:prstGeom>
        </p:spPr>
      </p:pic>
      <p:pic>
        <p:nvPicPr>
          <p:cNvPr id="14" name="Picture 13" descr="010 telappliant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62400" y="2895600"/>
            <a:ext cx="2209800" cy="660070"/>
          </a:xfrm>
          <a:prstGeom prst="rect">
            <a:avLst/>
          </a:prstGeom>
        </p:spPr>
      </p:pic>
      <p:pic>
        <p:nvPicPr>
          <p:cNvPr id="45" name="Picture 44" descr="apio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924050" y="3148937"/>
            <a:ext cx="1428750" cy="661063"/>
          </a:xfrm>
          <a:prstGeom prst="rect">
            <a:avLst/>
          </a:prstGeom>
        </p:spPr>
      </p:pic>
      <p:pic>
        <p:nvPicPr>
          <p:cNvPr id="32" name="Picture 31" descr="beox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48400" y="2446661"/>
            <a:ext cx="1427536" cy="753739"/>
          </a:xfrm>
          <a:prstGeom prst="rect">
            <a:avLst/>
          </a:prstGeom>
        </p:spPr>
      </p:pic>
      <p:pic>
        <p:nvPicPr>
          <p:cNvPr id="34" name="Picture 33" descr="kingict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771650" y="3907935"/>
            <a:ext cx="1657350" cy="511665"/>
          </a:xfrm>
          <a:prstGeom prst="rect">
            <a:avLst/>
          </a:prstGeom>
        </p:spPr>
      </p:pic>
      <p:pic>
        <p:nvPicPr>
          <p:cNvPr id="40" name="Picture 39" descr="firsttelecom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81400" y="3581400"/>
            <a:ext cx="2311400" cy="393700"/>
          </a:xfrm>
          <a:prstGeom prst="rect">
            <a:avLst/>
          </a:prstGeom>
        </p:spPr>
      </p:pic>
      <p:pic>
        <p:nvPicPr>
          <p:cNvPr id="8" name="Picture 7" descr="002 sip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772400" y="1670081"/>
            <a:ext cx="1371600" cy="996919"/>
          </a:xfrm>
          <a:prstGeom prst="rect">
            <a:avLst/>
          </a:prstGeom>
        </p:spPr>
      </p:pic>
      <p:pic>
        <p:nvPicPr>
          <p:cNvPr id="46" name="Picture 45" descr="cloudex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067732" y="1562100"/>
            <a:ext cx="1780868" cy="876300"/>
          </a:xfrm>
          <a:prstGeom prst="rect">
            <a:avLst/>
          </a:prstGeom>
        </p:spPr>
      </p:pic>
      <p:pic>
        <p:nvPicPr>
          <p:cNvPr id="47" name="Picture 46" descr="logo-_double.png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Futuro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62200" y="5932698"/>
            <a:ext cx="1938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/>
              <a:t>gloCOM + Smart Phone</a:t>
            </a:r>
          </a:p>
          <a:p>
            <a:pPr algn="ctr"/>
            <a:r>
              <a:rPr lang="en-US" sz="1200" dirty="0" err="1">
                <a:latin typeface=""/>
                <a:cs typeface=""/>
              </a:rPr>
              <a:t>Punto</a:t>
            </a:r>
            <a:r>
              <a:rPr lang="en-US" sz="1200" dirty="0">
                <a:latin typeface=""/>
                <a:cs typeface=""/>
              </a:rPr>
              <a:t> Final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4227" y="5932698"/>
            <a:ext cx="162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</a:t>
            </a:r>
            <a:r>
              <a:rPr lang="en-GB" sz="1200" dirty="0" err="1" smtClean="0">
                <a:latin typeface=""/>
                <a:cs typeface=""/>
              </a:rPr>
              <a:t>Escritorio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en-US" sz="1200" dirty="0" err="1">
                <a:latin typeface=""/>
                <a:cs typeface=""/>
              </a:rPr>
              <a:t>Punto</a:t>
            </a:r>
            <a:r>
              <a:rPr lang="en-US" sz="1200" dirty="0">
                <a:latin typeface=""/>
                <a:cs typeface=""/>
              </a:rPr>
              <a:t> Final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3752430" y="1524000"/>
            <a:ext cx="1401372" cy="140137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3485BF"/>
                </a:solidFill>
              </a:rPr>
              <a:t>PBXware</a:t>
            </a:r>
            <a:endParaRPr lang="en-US" b="1" dirty="0">
              <a:solidFill>
                <a:srgbClr val="3485BF"/>
              </a:solidFill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524000" y="4113212"/>
            <a:ext cx="609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30" idx="2"/>
          </p:cNvCxnSpPr>
          <p:nvPr/>
        </p:nvCxnSpPr>
        <p:spPr>
          <a:xfrm rot="5400000">
            <a:off x="3933139" y="3442423"/>
            <a:ext cx="1037028" cy="29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16200000" flipH="1">
            <a:off x="7322125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16200000" flipH="1">
            <a:off x="5264725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16200000" flipH="1">
            <a:off x="3053239" y="4412676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16200000" flipH="1">
            <a:off x="1226125" y="4412675"/>
            <a:ext cx="597436" cy="16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28600" y="1524000"/>
            <a:ext cx="32952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/>
                <a:cs typeface="Arial"/>
              </a:rPr>
              <a:t>Todos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Extremos</a:t>
            </a:r>
            <a:r>
              <a:rPr lang="en-US" dirty="0" smtClean="0">
                <a:latin typeface="Arial"/>
                <a:cs typeface="Arial"/>
              </a:rPr>
              <a:t> son </a:t>
            </a:r>
            <a:r>
              <a:rPr lang="en-US" dirty="0" err="1" smtClean="0">
                <a:latin typeface="Arial"/>
                <a:cs typeface="Arial"/>
              </a:rPr>
              <a:t>tratados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iguales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partes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integrales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iguales</a:t>
            </a:r>
            <a:r>
              <a:rPr lang="en-US" dirty="0" smtClean="0">
                <a:latin typeface="Arial"/>
                <a:cs typeface="Arial"/>
              </a:rPr>
              <a:t> de PBXware y </a:t>
            </a:r>
            <a:r>
              <a:rPr lang="en-US" dirty="0" err="1" smtClean="0">
                <a:latin typeface="Arial"/>
                <a:cs typeface="Arial"/>
              </a:rPr>
              <a:t>proveen</a:t>
            </a:r>
            <a:r>
              <a:rPr lang="en-US" dirty="0" smtClean="0">
                <a:latin typeface="Arial"/>
                <a:cs typeface="Arial"/>
              </a:rPr>
              <a:t> al </a:t>
            </a:r>
            <a:r>
              <a:rPr lang="en-US" dirty="0" err="1" smtClean="0">
                <a:latin typeface="Arial"/>
                <a:cs typeface="Arial"/>
              </a:rPr>
              <a:t>usuarios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compartir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igualmente</a:t>
            </a:r>
            <a:r>
              <a:rPr lang="en-US" dirty="0" smtClean="0">
                <a:latin typeface="Arial"/>
                <a:cs typeface="Arial"/>
              </a:rPr>
              <a:t> del </a:t>
            </a:r>
            <a:r>
              <a:rPr lang="en-US" dirty="0" err="1" smtClean="0">
                <a:latin typeface="Arial"/>
                <a:cs typeface="Arial"/>
              </a:rPr>
              <a:t>estado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presencia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funcionalidad</a:t>
            </a:r>
            <a:r>
              <a:rPr lang="en-US" dirty="0" smtClean="0">
                <a:latin typeface="Arial"/>
                <a:cs typeface="Arial"/>
              </a:rPr>
              <a:t>.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2576" y="5941628"/>
            <a:ext cx="25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gloCOM + </a:t>
            </a:r>
            <a:r>
              <a:rPr lang="en-US" sz="1200" dirty="0" err="1" smtClean="0">
                <a:latin typeface=""/>
                <a:cs typeface=""/>
              </a:rPr>
              <a:t>Teléfono</a:t>
            </a:r>
            <a:r>
              <a:rPr lang="en-US" sz="1200" dirty="0" smtClean="0">
                <a:latin typeface=""/>
                <a:cs typeface=""/>
              </a:rPr>
              <a:t> de </a:t>
            </a:r>
            <a:r>
              <a:rPr lang="en-US" sz="1200" dirty="0" err="1" smtClean="0">
                <a:latin typeface=""/>
                <a:cs typeface=""/>
              </a:rPr>
              <a:t>Escritorio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en-US" sz="1200" dirty="0" err="1" smtClean="0">
                <a:latin typeface=""/>
                <a:cs typeface=""/>
              </a:rPr>
              <a:t>Puntos</a:t>
            </a:r>
            <a:r>
              <a:rPr lang="en-US" sz="1200" dirty="0" smtClean="0">
                <a:latin typeface=""/>
                <a:cs typeface=""/>
              </a:rPr>
              <a:t> Finales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58000" y="5937163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1200" dirty="0" smtClean="0">
                <a:latin typeface=""/>
                <a:cs typeface=""/>
              </a:rPr>
              <a:t>gloCOM + PAD</a:t>
            </a:r>
          </a:p>
          <a:p>
            <a:pPr algn="ctr"/>
            <a:r>
              <a:rPr lang="en-US" sz="1200" dirty="0" err="1">
                <a:latin typeface=""/>
                <a:cs typeface=""/>
              </a:rPr>
              <a:t>Punto</a:t>
            </a:r>
            <a:r>
              <a:rPr lang="en-US" sz="1200" dirty="0">
                <a:latin typeface=""/>
                <a:cs typeface=""/>
              </a:rPr>
              <a:t> Final</a:t>
            </a:r>
          </a:p>
        </p:txBody>
      </p:sp>
      <p:pic>
        <p:nvPicPr>
          <p:cNvPr id="28" name="Picture 27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979" y="5029200"/>
            <a:ext cx="426219" cy="840173"/>
          </a:xfrm>
          <a:prstGeom prst="rect">
            <a:avLst/>
          </a:prstGeom>
        </p:spPr>
      </p:pic>
      <p:pic>
        <p:nvPicPr>
          <p:cNvPr id="29" name="Picture 28" descr="deskt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127" y="5117563"/>
            <a:ext cx="917671" cy="749837"/>
          </a:xfrm>
          <a:prstGeom prst="rect">
            <a:avLst/>
          </a:prstGeom>
        </p:spPr>
      </p:pic>
      <p:pic>
        <p:nvPicPr>
          <p:cNvPr id="31" name="Picture 30" descr="ipa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7985" y="5170698"/>
            <a:ext cx="540658" cy="70961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574227" y="3200400"/>
            <a:ext cx="1275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 </a:t>
            </a:r>
            <a:r>
              <a:rPr lang="en-US" dirty="0" err="1" smtClean="0"/>
              <a:t>Número</a:t>
            </a:r>
            <a:endParaRPr lang="en-US" dirty="0"/>
          </a:p>
        </p:txBody>
      </p:sp>
      <p:pic>
        <p:nvPicPr>
          <p:cNvPr id="25" name="Picture 24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5029200"/>
            <a:ext cx="426219" cy="840173"/>
          </a:xfrm>
          <a:prstGeom prst="rect">
            <a:avLst/>
          </a:prstGeom>
        </p:spPr>
      </p:pic>
      <p:pic>
        <p:nvPicPr>
          <p:cNvPr id="26" name="Picture 25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781" y="5015468"/>
            <a:ext cx="426219" cy="840173"/>
          </a:xfrm>
          <a:prstGeom prst="rect">
            <a:avLst/>
          </a:prstGeom>
        </p:spPr>
      </p:pic>
      <p:pic>
        <p:nvPicPr>
          <p:cNvPr id="8" name="Picture 7" descr="mobil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6402" y="5257800"/>
            <a:ext cx="525135" cy="525135"/>
          </a:xfrm>
          <a:prstGeom prst="rect">
            <a:avLst/>
          </a:prstGeom>
        </p:spPr>
      </p:pic>
      <p:pic>
        <p:nvPicPr>
          <p:cNvPr id="27" name="Picture 26" descr="gloc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781" y="5029200"/>
            <a:ext cx="426219" cy="840173"/>
          </a:xfrm>
          <a:prstGeom prst="rect">
            <a:avLst/>
          </a:prstGeom>
        </p:spPr>
      </p:pic>
      <p:pic>
        <p:nvPicPr>
          <p:cNvPr id="10" name="Picture 9" descr="phon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102" y="5029200"/>
            <a:ext cx="1004332" cy="1004332"/>
          </a:xfrm>
          <a:prstGeom prst="rect">
            <a:avLst/>
          </a:prstGeom>
        </p:spPr>
      </p:pic>
      <p:pic>
        <p:nvPicPr>
          <p:cNvPr id="34" name="Picture 33" descr="logo-_double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2676285"/>
            <a:ext cx="426219" cy="8401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err="1" smtClean="0">
                <a:solidFill>
                  <a:schemeClr val="bg1"/>
                </a:solidFill>
                <a:latin typeface="Arial"/>
                <a:cs typeface="Arial"/>
              </a:rPr>
              <a:t>Futuro</a:t>
            </a:r>
            <a:endParaRPr lang="ta-IN" sz="2400" b="1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62198" y="2819400"/>
            <a:ext cx="1401372" cy="140137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3485BF"/>
                </a:solidFill>
              </a:rPr>
              <a:t>PBXware</a:t>
            </a:r>
            <a:endParaRPr lang="en-US" b="1" dirty="0">
              <a:solidFill>
                <a:srgbClr val="3485B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90800" y="1639669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DIGAMOS QUE TENEMOS PBXWARE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2184" y="1660007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AHORA VEMOS COMO PBXWARE MANEJA UNA LLAMADA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0485" y="1600218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/>
                <a:cs typeface="Arial"/>
              </a:rPr>
              <a:t>UNA LLAMADA ENTRA POR PBXWARE </a:t>
            </a:r>
            <a:r>
              <a:rPr lang="en-GB" dirty="0" smtClean="0">
                <a:latin typeface="Arial"/>
                <a:cs typeface="Arial"/>
              </a:rPr>
              <a:t>PARA UNA RECEPTIONISTA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2264" y="1639669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RECEPCIONISTA USA GLOCOM EN UN ESCRITORIO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82201" y="3773243"/>
            <a:ext cx="16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</a:t>
            </a:r>
            <a:r>
              <a:rPr lang="en-GB" sz="1200" dirty="0" err="1" smtClean="0">
                <a:latin typeface=""/>
                <a:cs typeface=""/>
              </a:rPr>
              <a:t>Escritorio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en-US" sz="1200" dirty="0" err="1" smtClean="0">
                <a:latin typeface=""/>
                <a:cs typeface=""/>
              </a:rPr>
              <a:t>Punto</a:t>
            </a:r>
            <a:r>
              <a:rPr lang="en-US" sz="1200" dirty="0" smtClean="0">
                <a:latin typeface=""/>
                <a:cs typeface=""/>
              </a:rPr>
              <a:t> Final</a:t>
            </a:r>
            <a:endParaRPr lang="en-US" sz="1200" dirty="0">
              <a:latin typeface=""/>
              <a:cs typeface=""/>
            </a:endParaRPr>
          </a:p>
        </p:txBody>
      </p:sp>
      <p:pic>
        <p:nvPicPr>
          <p:cNvPr id="24" name="Picture 23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781" y="2943972"/>
            <a:ext cx="426219" cy="840173"/>
          </a:xfrm>
          <a:prstGeom prst="rect">
            <a:avLst/>
          </a:prstGeom>
        </p:spPr>
      </p:pic>
      <p:pic>
        <p:nvPicPr>
          <p:cNvPr id="25" name="Picture 24" descr="deskt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3929" y="2958108"/>
            <a:ext cx="917671" cy="749837"/>
          </a:xfrm>
          <a:prstGeom prst="rect">
            <a:avLst/>
          </a:prstGeom>
        </p:spPr>
      </p:pic>
      <p:cxnSp>
        <p:nvCxnSpPr>
          <p:cNvPr id="27" name="Straight Arrow Connector 26"/>
          <p:cNvCxnSpPr/>
          <p:nvPr/>
        </p:nvCxnSpPr>
        <p:spPr>
          <a:xfrm>
            <a:off x="2292170" y="359311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5800" y="1630541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LA RECEPCIONISTA REENVÍA LA LLAMADA A UN TRABAJADOR REMOTO CON UN SMART PHONE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568770" y="359311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" name="Picture 29" descr="mobil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2232" y="2886679"/>
            <a:ext cx="525135" cy="52513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858000" y="3553312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err="1" smtClean="0"/>
              <a:t>gloCOM</a:t>
            </a:r>
            <a:r>
              <a:rPr lang="en-GB" sz="1200" dirty="0" smtClean="0"/>
              <a:t> + </a:t>
            </a:r>
            <a:r>
              <a:rPr lang="ta-IN" sz="1200" dirty="0" smtClean="0"/>
              <a:t>Smart Phone</a:t>
            </a:r>
          </a:p>
          <a:p>
            <a:pPr algn="ctr"/>
            <a:r>
              <a:rPr lang="en-US" sz="1200" dirty="0" err="1">
                <a:latin typeface=""/>
                <a:cs typeface=""/>
              </a:rPr>
              <a:t>Punto</a:t>
            </a:r>
            <a:r>
              <a:rPr lang="en-US" sz="1200" dirty="0">
                <a:latin typeface=""/>
                <a:cs typeface=""/>
              </a:rPr>
              <a:t> Final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rot="5400000">
            <a:off x="7690129" y="4527688"/>
            <a:ext cx="456406" cy="5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37" descr="phon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2137" y="4908588"/>
            <a:ext cx="1004332" cy="100433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7164288" y="5834748"/>
            <a:ext cx="1674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latin typeface=""/>
                <a:cs typeface=""/>
              </a:rPr>
              <a:t>Teléfono</a:t>
            </a:r>
            <a:r>
              <a:rPr lang="en-US" sz="1200" dirty="0" smtClean="0">
                <a:latin typeface=""/>
                <a:cs typeface=""/>
              </a:rPr>
              <a:t> de </a:t>
            </a:r>
            <a:r>
              <a:rPr lang="en-US" sz="1200" dirty="0" err="1" smtClean="0">
                <a:latin typeface=""/>
                <a:cs typeface=""/>
              </a:rPr>
              <a:t>Escritorio</a:t>
            </a:r>
            <a:endParaRPr lang="ta-IN" sz="1200" dirty="0" smtClean="0">
              <a:latin typeface=""/>
              <a:cs typeface=""/>
            </a:endParaRPr>
          </a:p>
          <a:p>
            <a:pPr algn="ctr"/>
            <a:r>
              <a:rPr lang="en-US" sz="1200" dirty="0" err="1" smtClean="0">
                <a:latin typeface=""/>
                <a:cs typeface=""/>
              </a:rPr>
              <a:t>Puntos</a:t>
            </a:r>
            <a:r>
              <a:rPr lang="en-US" sz="1200" dirty="0" smtClean="0">
                <a:latin typeface=""/>
                <a:cs typeface=""/>
              </a:rPr>
              <a:t> Finales</a:t>
            </a:r>
            <a:endParaRPr lang="en-US" sz="1200" dirty="0">
              <a:latin typeface=""/>
              <a:cs typeface="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5576" y="1628800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/>
                <a:cs typeface="Arial"/>
              </a:rPr>
              <a:t>TRABAJADOR REMOTO REENVÍA LA LLAMADA A UN COLEGA EN LA OFICINA QUE USA EN TELÉFONO DE ESCRITORIO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4862" y="1612889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/>
                <a:cs typeface="Arial"/>
              </a:rPr>
              <a:t>UN COLEGA EN LA OFICINA SABE QUE SOLAMENTE UNA ESPECIALISTA EN LA COMPAÑÍA PUEDE AYUDAR AL LLAMANTE</a:t>
            </a:r>
            <a:endParaRPr lang="en-GB" dirty="0" smtClean="0">
              <a:latin typeface="Arial"/>
              <a:cs typeface="Arial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56784" y="1628800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/>
                <a:cs typeface="Arial"/>
              </a:rPr>
              <a:t>DESPUÉS REENVÍA LA LLAMADA A UNA ESPECIALISTA QUE ESTÁ EN CASA USANDO SU PAD</a:t>
            </a:r>
            <a:endParaRPr lang="en-GB" dirty="0" smtClean="0">
              <a:latin typeface="Arial"/>
              <a:cs typeface="Arial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5721170" y="548837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038600" y="5862935"/>
            <a:ext cx="137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"/>
                <a:cs typeface=""/>
              </a:rPr>
              <a:t>gloCOM + </a:t>
            </a:r>
            <a:r>
              <a:rPr lang="ta-IN" sz="1200" dirty="0" smtClean="0">
                <a:latin typeface=""/>
                <a:cs typeface=""/>
              </a:rPr>
              <a:t>PAD</a:t>
            </a:r>
          </a:p>
          <a:p>
            <a:pPr algn="ctr"/>
            <a:r>
              <a:rPr lang="en-US" sz="1200" dirty="0" err="1" smtClean="0">
                <a:latin typeface=""/>
                <a:cs typeface=""/>
              </a:rPr>
              <a:t>Puntos</a:t>
            </a:r>
            <a:r>
              <a:rPr lang="en-US" sz="1200" dirty="0" smtClean="0">
                <a:latin typeface=""/>
                <a:cs typeface=""/>
              </a:rPr>
              <a:t> Finales</a:t>
            </a:r>
            <a:endParaRPr lang="en-US" sz="1200" dirty="0">
              <a:latin typeface=""/>
              <a:cs typeface=""/>
            </a:endParaRPr>
          </a:p>
        </p:txBody>
      </p:sp>
      <p:pic>
        <p:nvPicPr>
          <p:cNvPr id="51" name="Picture 50" descr="ipa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2385" y="5096470"/>
            <a:ext cx="540658" cy="709614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726985" y="1660007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/>
                <a:cs typeface="Arial"/>
              </a:rPr>
              <a:t>DESAFORTUADAMENTE EL E</a:t>
            </a:r>
            <a:r>
              <a:rPr lang="ta-IN" dirty="0" smtClean="0">
                <a:latin typeface="Arial"/>
                <a:cs typeface="Arial"/>
              </a:rPr>
              <a:t>SPECIALIST</a:t>
            </a:r>
            <a:r>
              <a:rPr lang="en-US" dirty="0" smtClean="0">
                <a:latin typeface="Arial"/>
                <a:cs typeface="Arial"/>
              </a:rPr>
              <a:t>O</a:t>
            </a: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NO PUEDE CONTESTAR LA LLAMADA</a:t>
            </a:r>
            <a:endParaRPr lang="en-GB" dirty="0" smtClean="0">
              <a:latin typeface="Arial"/>
              <a:cs typeface="Arial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1786" y="1631426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/>
                <a:cs typeface="Arial"/>
              </a:rPr>
              <a:t>LLAMANTE SERÁ MANDADO AL BUZÓN DE VOZ ESPECIALIZADO</a:t>
            </a:r>
            <a:endParaRPr lang="en-GB" dirty="0" smtClean="0">
              <a:latin typeface="Arial"/>
              <a:cs typeface="Arial"/>
            </a:endParaRPr>
          </a:p>
        </p:txBody>
      </p:sp>
      <p:pic>
        <p:nvPicPr>
          <p:cNvPr id="54" name="Picture 53" descr="voicem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9222" y="4875142"/>
            <a:ext cx="1037778" cy="1037778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485900" y="5862935"/>
            <a:ext cx="1409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latin typeface=""/>
                <a:cs typeface=""/>
              </a:rPr>
              <a:t>Buzón</a:t>
            </a:r>
            <a:r>
              <a:rPr lang="en-US" sz="1200" dirty="0" smtClean="0">
                <a:latin typeface=""/>
                <a:cs typeface=""/>
              </a:rPr>
              <a:t> de </a:t>
            </a:r>
            <a:r>
              <a:rPr lang="en-US" sz="1200" dirty="0" err="1" smtClean="0">
                <a:latin typeface=""/>
                <a:cs typeface=""/>
              </a:rPr>
              <a:t>Voz</a:t>
            </a:r>
            <a:endParaRPr lang="en-US" sz="1200" dirty="0">
              <a:latin typeface=""/>
              <a:cs typeface="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895600" y="548837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gloc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490" y="5022762"/>
            <a:ext cx="426219" cy="840173"/>
          </a:xfrm>
          <a:prstGeom prst="rect">
            <a:avLst/>
          </a:prstGeom>
        </p:spPr>
      </p:pic>
      <p:pic>
        <p:nvPicPr>
          <p:cNvPr id="36" name="Picture 35" descr="logo-_double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950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300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7" grpId="1"/>
      <p:bldP spid="18" grpId="0"/>
      <p:bldP spid="18" grpId="1"/>
      <p:bldP spid="20" grpId="0"/>
      <p:bldP spid="20" grpId="1"/>
      <p:bldP spid="22" grpId="0"/>
      <p:bldP spid="22" grpId="1"/>
      <p:bldP spid="23" grpId="0"/>
      <p:bldP spid="28" grpId="0"/>
      <p:bldP spid="28" grpId="1"/>
      <p:bldP spid="31" grpId="0"/>
      <p:bldP spid="41" grpId="0"/>
      <p:bldP spid="44" grpId="0"/>
      <p:bldP spid="44" grpId="1"/>
      <p:bldP spid="45" grpId="0"/>
      <p:bldP spid="45" grpId="1"/>
      <p:bldP spid="46" grpId="0"/>
      <p:bldP spid="46" grpId="1"/>
      <p:bldP spid="50" grpId="0"/>
      <p:bldP spid="52" grpId="0"/>
      <p:bldP spid="52" grpId="1"/>
      <p:bldP spid="53" grpId="0"/>
      <p:bldP spid="5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Caso</a:t>
            </a:r>
            <a:r>
              <a:rPr lang="en-GB" sz="1400" b="1" dirty="0" smtClean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1400" b="1" dirty="0" err="1" smtClean="0">
                <a:solidFill>
                  <a:schemeClr val="bg1"/>
                </a:solidFill>
                <a:latin typeface="Arial"/>
                <a:cs typeface="Arial"/>
              </a:rPr>
              <a:t>Estudio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pic>
        <p:nvPicPr>
          <p:cNvPr id="8" name="Picture 7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7200" y="1983173"/>
            <a:ext cx="8382000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VISIÓN GENERAL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Proveedor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Servicios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Comunicación</a:t>
            </a:r>
            <a:r>
              <a:rPr lang="en-US" dirty="0" smtClean="0">
                <a:latin typeface="Arial"/>
                <a:cs typeface="Arial"/>
              </a:rPr>
              <a:t> a PYMEs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Sistemas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avanzadas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características</a:t>
            </a:r>
            <a:r>
              <a:rPr lang="en-US" dirty="0" smtClean="0">
                <a:latin typeface="Arial"/>
                <a:cs typeface="Arial"/>
              </a:rPr>
              <a:t> con </a:t>
            </a:r>
            <a:r>
              <a:rPr lang="en-US" dirty="0" err="1" smtClean="0">
                <a:latin typeface="Arial"/>
                <a:cs typeface="Arial"/>
              </a:rPr>
              <a:t>estabilidad</a:t>
            </a:r>
            <a:r>
              <a:rPr lang="en-US" dirty="0" smtClean="0">
                <a:latin typeface="Arial"/>
                <a:cs typeface="Arial"/>
              </a:rPr>
              <a:t> y </a:t>
            </a:r>
            <a:r>
              <a:rPr lang="en-US" dirty="0" err="1" smtClean="0">
                <a:latin typeface="Arial"/>
                <a:cs typeface="Arial"/>
              </a:rPr>
              <a:t>fiabilidad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  <a:hlinkClick r:id="rId4"/>
              </a:rPr>
              <a:t>www.snetconnect.com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dirty="0" smtClean="0">
                <a:latin typeface="Arial"/>
                <a:cs typeface="Arial"/>
              </a:rPr>
              <a:t>DESAFÍO</a:t>
            </a:r>
          </a:p>
          <a:p>
            <a:pPr>
              <a:spcAft>
                <a:spcPts val="600"/>
              </a:spcAft>
            </a:pP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Encontrar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plataforma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para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dirigir</a:t>
            </a:r>
            <a:r>
              <a:rPr lang="en-US" dirty="0" smtClean="0">
                <a:latin typeface="Arial"/>
                <a:cs typeface="Arial"/>
              </a:rPr>
              <a:t> un </a:t>
            </a:r>
            <a:r>
              <a:rPr lang="en-US" dirty="0" err="1" smtClean="0">
                <a:latin typeface="Arial"/>
                <a:cs typeface="Arial"/>
              </a:rPr>
              <a:t>negocio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Probó</a:t>
            </a:r>
            <a:r>
              <a:rPr lang="en-US" dirty="0" smtClean="0">
                <a:latin typeface="Arial"/>
                <a:cs typeface="Arial"/>
              </a:rPr>
              <a:t> la </a:t>
            </a:r>
            <a:r>
              <a:rPr lang="en-US" dirty="0" err="1" smtClean="0">
                <a:latin typeface="Arial"/>
                <a:cs typeface="Arial"/>
              </a:rPr>
              <a:t>competición</a:t>
            </a:r>
            <a:r>
              <a:rPr lang="en-US" dirty="0" smtClean="0">
                <a:latin typeface="Arial"/>
                <a:cs typeface="Arial"/>
              </a:rPr>
              <a:t>, no </a:t>
            </a:r>
            <a:r>
              <a:rPr lang="en-US" dirty="0" err="1" smtClean="0">
                <a:latin typeface="Arial"/>
                <a:cs typeface="Arial"/>
              </a:rPr>
              <a:t>estaban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satisfechos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Necesita</a:t>
            </a:r>
            <a:r>
              <a:rPr lang="en-US" dirty="0" smtClean="0">
                <a:latin typeface="Arial"/>
                <a:cs typeface="Arial"/>
              </a:rPr>
              <a:t>: </a:t>
            </a:r>
            <a:r>
              <a:rPr lang="en-US" dirty="0" err="1" smtClean="0">
                <a:latin typeface="Arial"/>
                <a:cs typeface="Arial"/>
              </a:rPr>
              <a:t>fiabilidad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estabilidad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fácil</a:t>
            </a:r>
            <a:r>
              <a:rPr lang="en-US" dirty="0" smtClean="0">
                <a:latin typeface="Arial"/>
                <a:cs typeface="Arial"/>
              </a:rPr>
              <a:t>-de-</a:t>
            </a:r>
            <a:r>
              <a:rPr lang="en-US" dirty="0" err="1" smtClean="0">
                <a:latin typeface="Arial"/>
                <a:cs typeface="Arial"/>
              </a:rPr>
              <a:t>usar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flexibilidad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err="1">
                <a:solidFill>
                  <a:schemeClr val="bg1"/>
                </a:solidFill>
                <a:latin typeface="Arial"/>
                <a:cs typeface="Arial"/>
              </a:rPr>
              <a:t>Caso</a:t>
            </a:r>
            <a:r>
              <a:rPr lang="en-GB" sz="1400" b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1400" b="1" dirty="0" err="1">
                <a:solidFill>
                  <a:schemeClr val="bg1"/>
                </a:solidFill>
                <a:latin typeface="Arial"/>
                <a:cs typeface="Arial"/>
              </a:rPr>
              <a:t>Estudio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3"/>
            <a:ext cx="83820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SOLUCIÓN</a:t>
            </a: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PBXware Multi-</a:t>
            </a:r>
            <a:r>
              <a:rPr lang="en-US" dirty="0" err="1" smtClean="0">
                <a:latin typeface="Arial"/>
                <a:cs typeface="Arial"/>
              </a:rPr>
              <a:t>Inquilino</a:t>
            </a:r>
            <a:r>
              <a:rPr lang="en-US" dirty="0" smtClean="0">
                <a:latin typeface="Arial"/>
                <a:cs typeface="Arial"/>
              </a:rPr>
              <a:t> PBX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Ahora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puede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soportar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demanda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Hizo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su</a:t>
            </a:r>
            <a:r>
              <a:rPr lang="en-US" dirty="0" smtClean="0">
                <a:latin typeface="Arial"/>
                <a:cs typeface="Arial"/>
              </a:rPr>
              <a:t> plan de </a:t>
            </a:r>
            <a:r>
              <a:rPr lang="en-US" dirty="0" err="1" smtClean="0">
                <a:latin typeface="Arial"/>
                <a:cs typeface="Arial"/>
              </a:rPr>
              <a:t>negocios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realidad</a:t>
            </a:r>
            <a:endParaRPr lang="en-US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b="1" dirty="0" smtClean="0">
                <a:latin typeface="Arial"/>
                <a:cs typeface="Arial"/>
              </a:rPr>
              <a:t>IMPLEMENTACIÓN</a:t>
            </a:r>
          </a:p>
          <a:p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Migró</a:t>
            </a:r>
            <a:r>
              <a:rPr lang="en-US" dirty="0" smtClean="0">
                <a:latin typeface="Arial"/>
                <a:cs typeface="Arial"/>
              </a:rPr>
              <a:t> 2500 </a:t>
            </a:r>
            <a:r>
              <a:rPr lang="en-US" dirty="0" err="1" smtClean="0">
                <a:latin typeface="Arial"/>
                <a:cs typeface="Arial"/>
              </a:rPr>
              <a:t>extensiones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Pocos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problemas</a:t>
            </a:r>
            <a:r>
              <a:rPr lang="en-US" dirty="0" smtClean="0">
                <a:latin typeface="Arial"/>
                <a:cs typeface="Arial"/>
              </a:rPr>
              <a:t>, Bicom Systems los </a:t>
            </a:r>
            <a:r>
              <a:rPr lang="en-US" dirty="0" err="1" smtClean="0">
                <a:latin typeface="Arial"/>
                <a:cs typeface="Arial"/>
              </a:rPr>
              <a:t>arregló</a:t>
            </a:r>
            <a:endParaRPr lang="en-US" dirty="0" smtClean="0">
              <a:latin typeface="Arial"/>
              <a:cs typeface="Arial"/>
            </a:endParaRPr>
          </a:p>
        </p:txBody>
      </p:sp>
      <p:pic>
        <p:nvPicPr>
          <p:cNvPr id="9" name="Picture 8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9147600" cy="19831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29000" y="3810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solidFill>
                  <a:schemeClr val="bg1"/>
                </a:solidFill>
                <a:latin typeface="Arial"/>
                <a:cs typeface="Arial"/>
              </a:rPr>
              <a:t>S-NET Communications</a:t>
            </a:r>
          </a:p>
          <a:p>
            <a:pPr algn="r"/>
            <a:r>
              <a:rPr lang="en-GB" sz="1400" b="1" dirty="0" err="1">
                <a:solidFill>
                  <a:schemeClr val="bg1"/>
                </a:solidFill>
                <a:latin typeface="Arial"/>
                <a:cs typeface="Arial"/>
              </a:rPr>
              <a:t>Caso</a:t>
            </a:r>
            <a:r>
              <a:rPr lang="en-GB" sz="1400" b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n-GB" sz="1400" b="1" dirty="0" err="1">
                <a:solidFill>
                  <a:schemeClr val="bg1"/>
                </a:solidFill>
                <a:latin typeface="Arial"/>
                <a:cs typeface="Arial"/>
              </a:rPr>
              <a:t>Estudio</a:t>
            </a:r>
            <a:endParaRPr lang="en-US" sz="1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294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a-IN" sz="800" b="1" dirty="0" smtClean="0">
                <a:latin typeface="+mj-lt"/>
              </a:rPr>
              <a:t>www.bicomsystems.com</a:t>
            </a:r>
            <a:endParaRPr lang="en-US" sz="800" b="1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983173"/>
            <a:ext cx="838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a-IN" b="1" dirty="0" smtClean="0">
                <a:latin typeface="Arial"/>
                <a:cs typeface="Arial"/>
              </a:rPr>
              <a:t>RESULT</a:t>
            </a:r>
            <a:r>
              <a:rPr lang="en-US" b="1" dirty="0" smtClean="0">
                <a:latin typeface="Arial"/>
                <a:cs typeface="Arial"/>
              </a:rPr>
              <a:t>ADOS</a:t>
            </a:r>
            <a:endParaRPr lang="ta-IN" b="1" dirty="0" smtClean="0">
              <a:latin typeface="Arial"/>
              <a:cs typeface="Arial"/>
            </a:endParaRPr>
          </a:p>
          <a:p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Ahora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ta-IN" dirty="0" smtClean="0">
                <a:latin typeface="Arial"/>
                <a:cs typeface="Arial"/>
              </a:rPr>
              <a:t>us</a:t>
            </a:r>
            <a:r>
              <a:rPr lang="en-US" dirty="0" smtClean="0">
                <a:latin typeface="Arial"/>
                <a:cs typeface="Arial"/>
              </a:rPr>
              <a:t>a </a:t>
            </a:r>
            <a:r>
              <a:rPr lang="en-US" dirty="0" err="1" smtClean="0">
                <a:latin typeface="Arial"/>
                <a:cs typeface="Arial"/>
              </a:rPr>
              <a:t>Sistemas</a:t>
            </a:r>
            <a:r>
              <a:rPr lang="en-US" dirty="0" smtClean="0">
                <a:latin typeface="Arial"/>
                <a:cs typeface="Arial"/>
              </a:rPr>
              <a:t> de </a:t>
            </a:r>
            <a:r>
              <a:rPr lang="en-US" dirty="0" err="1" smtClean="0">
                <a:latin typeface="Arial"/>
                <a:cs typeface="Arial"/>
              </a:rPr>
              <a:t>Telefonía</a:t>
            </a:r>
            <a:r>
              <a:rPr lang="en-US" dirty="0" smtClean="0">
                <a:latin typeface="Arial"/>
                <a:cs typeface="Arial"/>
              </a:rPr>
              <a:t> en la </a:t>
            </a:r>
            <a:r>
              <a:rPr lang="en-US" dirty="0" err="1" smtClean="0">
                <a:latin typeface="Arial"/>
                <a:cs typeface="Arial"/>
              </a:rPr>
              <a:t>Nube</a:t>
            </a:r>
            <a:endParaRPr lang="ta-IN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ta-IN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Nuevos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clientes</a:t>
            </a:r>
            <a:r>
              <a:rPr lang="en-US" dirty="0" smtClean="0">
                <a:latin typeface="Arial"/>
                <a:cs typeface="Arial"/>
              </a:rPr>
              <a:t> en </a:t>
            </a:r>
            <a:r>
              <a:rPr lang="en-US" dirty="0" err="1" smtClean="0">
                <a:latin typeface="Arial"/>
                <a:cs typeface="Arial"/>
              </a:rPr>
              <a:t>todos</a:t>
            </a:r>
            <a:r>
              <a:rPr lang="en-US" dirty="0" smtClean="0">
                <a:latin typeface="Arial"/>
                <a:cs typeface="Arial"/>
              </a:rPr>
              <a:t> los </a:t>
            </a:r>
            <a:r>
              <a:rPr lang="en-US" dirty="0" err="1" smtClean="0">
                <a:latin typeface="Arial"/>
                <a:cs typeface="Arial"/>
              </a:rPr>
              <a:t>Estados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Unidos</a:t>
            </a:r>
            <a:endParaRPr lang="en-US" dirty="0" smtClean="0">
              <a:latin typeface="Arial"/>
              <a:cs typeface="Arial"/>
            </a:endParaRP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Promesa</a:t>
            </a:r>
            <a:r>
              <a:rPr lang="en-US" dirty="0" smtClean="0">
                <a:latin typeface="Arial"/>
                <a:cs typeface="Arial"/>
              </a:rPr>
              <a:t> a </a:t>
            </a:r>
            <a:r>
              <a:rPr lang="en-US" dirty="0" err="1" smtClean="0">
                <a:latin typeface="Arial"/>
                <a:cs typeface="Arial"/>
              </a:rPr>
              <a:t>invertidores</a:t>
            </a:r>
            <a:r>
              <a:rPr lang="en-US" dirty="0" smtClean="0">
                <a:latin typeface="Arial"/>
                <a:cs typeface="Arial"/>
              </a:rPr>
              <a:t>: vender 200 </a:t>
            </a:r>
            <a:r>
              <a:rPr lang="en-US" dirty="0" err="1" smtClean="0">
                <a:latin typeface="Arial"/>
                <a:cs typeface="Arial"/>
              </a:rPr>
              <a:t>extensiones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más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día</a:t>
            </a:r>
            <a:endParaRPr lang="ta-IN" dirty="0" smtClean="0">
              <a:latin typeface="Arial"/>
              <a:cs typeface="Arial"/>
            </a:endParaRPr>
          </a:p>
        </p:txBody>
      </p:sp>
      <p:pic>
        <p:nvPicPr>
          <p:cNvPr id="9" name="Picture 8" descr="snet.png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3733800" y="1983173"/>
            <a:ext cx="5245100" cy="4548848"/>
          </a:xfrm>
          <a:prstGeom prst="rect">
            <a:avLst/>
          </a:prstGeom>
          <a:noFill/>
        </p:spPr>
      </p:pic>
      <p:pic>
        <p:nvPicPr>
          <p:cNvPr id="10" name="Picture 9" descr="logo-_doubl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" y="245500"/>
            <a:ext cx="2599179" cy="1194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5127</TotalTime>
  <Words>1866</Words>
  <Application>Microsoft Macintosh PowerPoint</Application>
  <PresentationFormat>On-screen Show (4:3)</PresentationFormat>
  <Paragraphs>415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Tigers LTD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Samir FRLJAK</dc:creator>
  <cp:lastModifiedBy>Laura Espinosa Atiare</cp:lastModifiedBy>
  <cp:revision>492</cp:revision>
  <dcterms:created xsi:type="dcterms:W3CDTF">2012-09-13T07:23:40Z</dcterms:created>
  <dcterms:modified xsi:type="dcterms:W3CDTF">2016-01-20T12:20:37Z</dcterms:modified>
</cp:coreProperties>
</file>