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gif" ContentType="image/gif"/>
  <Default Extension="rels" ContentType="application/vnd.openxmlformats-package.relationships+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84" r:id="rId3"/>
    <p:sldId id="303" r:id="rId4"/>
    <p:sldId id="260" r:id="rId5"/>
    <p:sldId id="267" r:id="rId6"/>
    <p:sldId id="268" r:id="rId7"/>
    <p:sldId id="269" r:id="rId8"/>
    <p:sldId id="270" r:id="rId9"/>
    <p:sldId id="287" r:id="rId10"/>
    <p:sldId id="271" r:id="rId11"/>
    <p:sldId id="286" r:id="rId12"/>
    <p:sldId id="272" r:id="rId13"/>
    <p:sldId id="325" r:id="rId14"/>
    <p:sldId id="326" r:id="rId15"/>
    <p:sldId id="327" r:id="rId16"/>
    <p:sldId id="328" r:id="rId17"/>
    <p:sldId id="329" r:id="rId18"/>
    <p:sldId id="331" r:id="rId19"/>
    <p:sldId id="273" r:id="rId20"/>
    <p:sldId id="324" r:id="rId21"/>
    <p:sldId id="323" r:id="rId22"/>
    <p:sldId id="321" r:id="rId23"/>
    <p:sldId id="333" r:id="rId24"/>
    <p:sldId id="276" r:id="rId25"/>
    <p:sldId id="312" r:id="rId26"/>
    <p:sldId id="313" r:id="rId27"/>
    <p:sldId id="314" r:id="rId28"/>
    <p:sldId id="315" r:id="rId29"/>
    <p:sldId id="316" r:id="rId30"/>
    <p:sldId id="277" r:id="rId31"/>
    <p:sldId id="332" r:id="rId32"/>
    <p:sldId id="300" r:id="rId33"/>
    <p:sldId id="301" r:id="rId34"/>
    <p:sldId id="306" r:id="rId35"/>
    <p:sldId id="288" r:id="rId36"/>
    <p:sldId id="298" r:id="rId37"/>
    <p:sldId id="278" r:id="rId38"/>
    <p:sldId id="280" r:id="rId39"/>
    <p:sldId id="281" r:id="rId4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85BF"/>
    <a:srgbClr val="304DC0"/>
    <a:srgbClr val="5871FF"/>
    <a:srgbClr val="5072FF"/>
    <a:srgbClr val="5475FF"/>
    <a:srgbClr val="7C8CE3"/>
    <a:srgbClr val="FF686E"/>
    <a:srgbClr val="FF6871"/>
    <a:srgbClr val="FF3B4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926" autoAdjust="0"/>
    <p:restoredTop sz="94660"/>
  </p:normalViewPr>
  <p:slideViewPr>
    <p:cSldViewPr snapToObjects="1">
      <p:cViewPr>
        <p:scale>
          <a:sx n="68" d="100"/>
          <a:sy n="68" d="100"/>
        </p:scale>
        <p:origin x="-3128" y="-9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printerSettings" Target="printerSettings/printerSettings1.bin"/><Relationship Id="rId42" Type="http://schemas.openxmlformats.org/officeDocument/2006/relationships/presProps" Target="presProps.xml"/><Relationship Id="rId43" Type="http://schemas.openxmlformats.org/officeDocument/2006/relationships/viewProps" Target="viewProps.xml"/><Relationship Id="rId44" Type="http://schemas.openxmlformats.org/officeDocument/2006/relationships/theme" Target="theme/theme1.xml"/><Relationship Id="rId4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F36BD-F34A-BA4D-B7C4-6F081173F588}" type="datetimeFigureOut">
              <a:rPr lang="en-US" smtClean="0"/>
              <a:pPr/>
              <a:t>1/20/16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15DD3-D199-1D49-8690-E4BEE30C3B3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F36BD-F34A-BA4D-B7C4-6F081173F588}" type="datetimeFigureOut">
              <a:rPr lang="en-US" smtClean="0"/>
              <a:pPr/>
              <a:t>1/20/16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15DD3-D199-1D49-8690-E4BEE30C3B3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F36BD-F34A-BA4D-B7C4-6F081173F588}" type="datetimeFigureOut">
              <a:rPr lang="en-US" smtClean="0"/>
              <a:pPr/>
              <a:t>1/20/16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15DD3-D199-1D49-8690-E4BEE30C3B3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F36BD-F34A-BA4D-B7C4-6F081173F588}" type="datetimeFigureOut">
              <a:rPr lang="en-US" smtClean="0"/>
              <a:pPr/>
              <a:t>1/20/16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15DD3-D199-1D49-8690-E4BEE30C3B3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F36BD-F34A-BA4D-B7C4-6F081173F588}" type="datetimeFigureOut">
              <a:rPr lang="en-US" smtClean="0"/>
              <a:pPr/>
              <a:t>1/20/16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15DD3-D199-1D49-8690-E4BEE30C3B3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F36BD-F34A-BA4D-B7C4-6F081173F588}" type="datetimeFigureOut">
              <a:rPr lang="en-US" smtClean="0"/>
              <a:pPr/>
              <a:t>1/20/16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15DD3-D199-1D49-8690-E4BEE30C3B3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F36BD-F34A-BA4D-B7C4-6F081173F588}" type="datetimeFigureOut">
              <a:rPr lang="en-US" smtClean="0"/>
              <a:pPr/>
              <a:t>1/20/16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15DD3-D199-1D49-8690-E4BEE30C3B3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F36BD-F34A-BA4D-B7C4-6F081173F588}" type="datetimeFigureOut">
              <a:rPr lang="en-US" smtClean="0"/>
              <a:pPr/>
              <a:t>1/20/16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15DD3-D199-1D49-8690-E4BEE30C3B3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F36BD-F34A-BA4D-B7C4-6F081173F588}" type="datetimeFigureOut">
              <a:rPr lang="en-US" smtClean="0"/>
              <a:pPr/>
              <a:t>1/20/16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15DD3-D199-1D49-8690-E4BEE30C3B3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F36BD-F34A-BA4D-B7C4-6F081173F588}" type="datetimeFigureOut">
              <a:rPr lang="en-US" smtClean="0"/>
              <a:pPr/>
              <a:t>1/20/16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15DD3-D199-1D49-8690-E4BEE30C3B3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F36BD-F34A-BA4D-B7C4-6F081173F588}" type="datetimeFigureOut">
              <a:rPr lang="en-US" smtClean="0"/>
              <a:pPr/>
              <a:t>1/20/16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15DD3-D199-1D49-8690-E4BEE30C3B3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0F36BD-F34A-BA4D-B7C4-6F081173F588}" type="datetimeFigureOut">
              <a:rPr lang="en-US" smtClean="0"/>
              <a:pPr/>
              <a:t>1/20/16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915DD3-D199-1D49-8690-E4BEE30C3B3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image" Target="../media/image9.jpeg"/><Relationship Id="rId20" Type="http://schemas.openxmlformats.org/officeDocument/2006/relationships/image" Target="../media/image20.png"/><Relationship Id="rId21" Type="http://schemas.openxmlformats.org/officeDocument/2006/relationships/image" Target="../media/image21.png"/><Relationship Id="rId22" Type="http://schemas.openxmlformats.org/officeDocument/2006/relationships/image" Target="../media/image22.png"/><Relationship Id="rId23" Type="http://schemas.openxmlformats.org/officeDocument/2006/relationships/image" Target="../media/image23.png"/><Relationship Id="rId24" Type="http://schemas.openxmlformats.org/officeDocument/2006/relationships/image" Target="../media/image24.png"/><Relationship Id="rId25" Type="http://schemas.openxmlformats.org/officeDocument/2006/relationships/image" Target="../media/image25.png"/><Relationship Id="rId26" Type="http://schemas.openxmlformats.org/officeDocument/2006/relationships/image" Target="../media/image26.png"/><Relationship Id="rId27" Type="http://schemas.openxmlformats.org/officeDocument/2006/relationships/image" Target="../media/image27.png"/><Relationship Id="rId28" Type="http://schemas.openxmlformats.org/officeDocument/2006/relationships/image" Target="../media/image28.png"/><Relationship Id="rId29" Type="http://schemas.openxmlformats.org/officeDocument/2006/relationships/image" Target="../media/image29.png"/><Relationship Id="rId30" Type="http://schemas.openxmlformats.org/officeDocument/2006/relationships/image" Target="../media/image30.png"/><Relationship Id="rId10" Type="http://schemas.openxmlformats.org/officeDocument/2006/relationships/image" Target="../media/image10.png"/><Relationship Id="rId11" Type="http://schemas.openxmlformats.org/officeDocument/2006/relationships/image" Target="../media/image11.png"/><Relationship Id="rId12" Type="http://schemas.openxmlformats.org/officeDocument/2006/relationships/image" Target="../media/image12.png"/><Relationship Id="rId13" Type="http://schemas.openxmlformats.org/officeDocument/2006/relationships/image" Target="../media/image13.png"/><Relationship Id="rId14" Type="http://schemas.openxmlformats.org/officeDocument/2006/relationships/image" Target="../media/image14.png"/><Relationship Id="rId15" Type="http://schemas.openxmlformats.org/officeDocument/2006/relationships/image" Target="../media/image15.png"/><Relationship Id="rId16" Type="http://schemas.openxmlformats.org/officeDocument/2006/relationships/image" Target="../media/image16.png"/><Relationship Id="rId17" Type="http://schemas.openxmlformats.org/officeDocument/2006/relationships/image" Target="../media/image17.png"/><Relationship Id="rId18" Type="http://schemas.openxmlformats.org/officeDocument/2006/relationships/image" Target="../media/image18.png"/><Relationship Id="rId19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7.png"/><Relationship Id="rId8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3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4" Type="http://schemas.openxmlformats.org/officeDocument/2006/relationships/image" Target="../media/image37.png"/><Relationship Id="rId5" Type="http://schemas.openxmlformats.org/officeDocument/2006/relationships/image" Target="../media/image38.png"/><Relationship Id="rId6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9" Type="http://schemas.openxmlformats.org/officeDocument/2006/relationships/image" Target="../media/image53.png"/><Relationship Id="rId20" Type="http://schemas.openxmlformats.org/officeDocument/2006/relationships/image" Target="../media/image64.png"/><Relationship Id="rId21" Type="http://schemas.openxmlformats.org/officeDocument/2006/relationships/image" Target="../media/image65.png"/><Relationship Id="rId22" Type="http://schemas.openxmlformats.org/officeDocument/2006/relationships/image" Target="../media/image1.png"/><Relationship Id="rId10" Type="http://schemas.openxmlformats.org/officeDocument/2006/relationships/image" Target="../media/image54.png"/><Relationship Id="rId11" Type="http://schemas.openxmlformats.org/officeDocument/2006/relationships/image" Target="../media/image55.png"/><Relationship Id="rId12" Type="http://schemas.openxmlformats.org/officeDocument/2006/relationships/image" Target="../media/image56.png"/><Relationship Id="rId13" Type="http://schemas.openxmlformats.org/officeDocument/2006/relationships/image" Target="../media/image57.png"/><Relationship Id="rId14" Type="http://schemas.openxmlformats.org/officeDocument/2006/relationships/image" Target="../media/image58.png"/><Relationship Id="rId15" Type="http://schemas.openxmlformats.org/officeDocument/2006/relationships/image" Target="../media/image59.png"/><Relationship Id="rId16" Type="http://schemas.openxmlformats.org/officeDocument/2006/relationships/image" Target="../media/image60.png"/><Relationship Id="rId17" Type="http://schemas.openxmlformats.org/officeDocument/2006/relationships/image" Target="../media/image61.png"/><Relationship Id="rId18" Type="http://schemas.openxmlformats.org/officeDocument/2006/relationships/image" Target="../media/image62.png"/><Relationship Id="rId19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47.png"/><Relationship Id="rId4" Type="http://schemas.openxmlformats.org/officeDocument/2006/relationships/image" Target="../media/image48.png"/><Relationship Id="rId5" Type="http://schemas.openxmlformats.org/officeDocument/2006/relationships/image" Target="../media/image49.png"/><Relationship Id="rId6" Type="http://schemas.openxmlformats.org/officeDocument/2006/relationships/image" Target="../media/image50.png"/><Relationship Id="rId7" Type="http://schemas.openxmlformats.org/officeDocument/2006/relationships/image" Target="../media/image51.png"/><Relationship Id="rId8" Type="http://schemas.openxmlformats.org/officeDocument/2006/relationships/image" Target="../media/image5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4" Type="http://schemas.openxmlformats.org/officeDocument/2006/relationships/image" Target="../media/image67.png"/><Relationship Id="rId5" Type="http://schemas.openxmlformats.org/officeDocument/2006/relationships/image" Target="../media/image68.png"/><Relationship Id="rId6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80.png"/><Relationship Id="rId5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4" Type="http://schemas.openxmlformats.org/officeDocument/2006/relationships/image" Target="../media/image82.png"/><Relationship Id="rId5" Type="http://schemas.openxmlformats.org/officeDocument/2006/relationships/image" Target="../media/image83.png"/><Relationship Id="rId6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1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1.png"/></Relationships>
</file>

<file path=ppt/slides/_rels/slide34.xml.rels><?xml version="1.0" encoding="UTF-8" standalone="yes"?>
<Relationships xmlns="http://schemas.openxmlformats.org/package/2006/relationships"><Relationship Id="rId9" Type="http://schemas.openxmlformats.org/officeDocument/2006/relationships/image" Target="../media/image9.jpeg"/><Relationship Id="rId20" Type="http://schemas.openxmlformats.org/officeDocument/2006/relationships/image" Target="../media/image20.png"/><Relationship Id="rId21" Type="http://schemas.openxmlformats.org/officeDocument/2006/relationships/image" Target="../media/image21.png"/><Relationship Id="rId22" Type="http://schemas.openxmlformats.org/officeDocument/2006/relationships/image" Target="../media/image22.png"/><Relationship Id="rId23" Type="http://schemas.openxmlformats.org/officeDocument/2006/relationships/image" Target="../media/image23.png"/><Relationship Id="rId24" Type="http://schemas.openxmlformats.org/officeDocument/2006/relationships/image" Target="../media/image24.png"/><Relationship Id="rId25" Type="http://schemas.openxmlformats.org/officeDocument/2006/relationships/image" Target="../media/image25.png"/><Relationship Id="rId26" Type="http://schemas.openxmlformats.org/officeDocument/2006/relationships/image" Target="../media/image26.png"/><Relationship Id="rId27" Type="http://schemas.openxmlformats.org/officeDocument/2006/relationships/image" Target="../media/image27.png"/><Relationship Id="rId28" Type="http://schemas.openxmlformats.org/officeDocument/2006/relationships/image" Target="../media/image28.png"/><Relationship Id="rId29" Type="http://schemas.openxmlformats.org/officeDocument/2006/relationships/image" Target="../media/image29.png"/><Relationship Id="rId30" Type="http://schemas.openxmlformats.org/officeDocument/2006/relationships/image" Target="../media/image30.png"/><Relationship Id="rId31" Type="http://schemas.openxmlformats.org/officeDocument/2006/relationships/image" Target="../media/image1.png"/><Relationship Id="rId10" Type="http://schemas.openxmlformats.org/officeDocument/2006/relationships/image" Target="../media/image10.png"/><Relationship Id="rId11" Type="http://schemas.openxmlformats.org/officeDocument/2006/relationships/image" Target="../media/image11.png"/><Relationship Id="rId12" Type="http://schemas.openxmlformats.org/officeDocument/2006/relationships/image" Target="../media/image12.png"/><Relationship Id="rId13" Type="http://schemas.openxmlformats.org/officeDocument/2006/relationships/image" Target="../media/image13.png"/><Relationship Id="rId14" Type="http://schemas.openxmlformats.org/officeDocument/2006/relationships/image" Target="../media/image14.png"/><Relationship Id="rId15" Type="http://schemas.openxmlformats.org/officeDocument/2006/relationships/image" Target="../media/image15.png"/><Relationship Id="rId16" Type="http://schemas.openxmlformats.org/officeDocument/2006/relationships/image" Target="../media/image16.png"/><Relationship Id="rId17" Type="http://schemas.openxmlformats.org/officeDocument/2006/relationships/image" Target="../media/image17.png"/><Relationship Id="rId18" Type="http://schemas.openxmlformats.org/officeDocument/2006/relationships/image" Target="../media/image18.png"/><Relationship Id="rId19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7.png"/><Relationship Id="rId8" Type="http://schemas.openxmlformats.org/officeDocument/2006/relationships/image" Target="../media/image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4" Type="http://schemas.openxmlformats.org/officeDocument/2006/relationships/image" Target="../media/image85.png"/><Relationship Id="rId5" Type="http://schemas.openxmlformats.org/officeDocument/2006/relationships/image" Target="../media/image86.png"/><Relationship Id="rId6" Type="http://schemas.openxmlformats.org/officeDocument/2006/relationships/image" Target="../media/image87.png"/><Relationship Id="rId7" Type="http://schemas.openxmlformats.org/officeDocument/2006/relationships/image" Target="../media/image88.png"/><Relationship Id="rId8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85.png"/><Relationship Id="rId5" Type="http://schemas.openxmlformats.org/officeDocument/2006/relationships/image" Target="../media/image87.png"/><Relationship Id="rId6" Type="http://schemas.openxmlformats.org/officeDocument/2006/relationships/image" Target="../media/image88.png"/><Relationship Id="rId7" Type="http://schemas.openxmlformats.org/officeDocument/2006/relationships/image" Target="../media/image86.png"/><Relationship Id="rId8" Type="http://schemas.openxmlformats.org/officeDocument/2006/relationships/image" Target="../media/image89.png"/><Relationship Id="rId9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4" Type="http://schemas.openxmlformats.org/officeDocument/2006/relationships/hyperlink" Target="http://www.snetconnect.com" TargetMode="External"/><Relationship Id="rId5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-457200" y="4953000"/>
            <a:ext cx="9144000" cy="1066800"/>
          </a:xfrm>
          <a:prstGeom prst="rect">
            <a:avLst/>
          </a:prstGeom>
          <a:solidFill>
            <a:srgbClr val="3485BF"/>
          </a:solidFill>
          <a:ln>
            <a:solidFill>
              <a:srgbClr val="5871FF"/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  <a:reflection stA="25000" endPos="75000" dir="5400000" sy="-100000" algn="bl" rotWithShape="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0" y="5181600"/>
            <a:ext cx="9144000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solidFill>
                  <a:schemeClr val="bg1"/>
                </a:solidFill>
                <a:latin typeface="+mj-lt"/>
              </a:rPr>
              <a:t>Bicom Systems </a:t>
            </a:r>
            <a:r>
              <a:rPr lang="ta-IN" sz="2800" dirty="0" smtClean="0">
                <a:solidFill>
                  <a:schemeClr val="bg1"/>
                </a:solidFill>
                <a:latin typeface="+mj-lt"/>
              </a:rPr>
              <a:t>presentation to </a:t>
            </a:r>
            <a:r>
              <a:rPr lang="en-US" sz="2800" b="1" dirty="0" smtClean="0">
                <a:solidFill>
                  <a:schemeClr val="bg1"/>
                </a:solidFill>
                <a:latin typeface="+mj-lt"/>
              </a:rPr>
              <a:t>‘you’</a:t>
            </a:r>
            <a:endParaRPr lang="ta-IN" sz="2800" b="1" dirty="0" smtClean="0">
              <a:solidFill>
                <a:schemeClr val="bg1"/>
              </a:solidFill>
              <a:latin typeface="+mj-lt"/>
            </a:endParaRPr>
          </a:p>
          <a:p>
            <a:pPr algn="ctr"/>
            <a:endParaRPr lang="ta-IN" sz="1100" b="1" dirty="0" smtClean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5712023"/>
            <a:ext cx="9144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1400" dirty="0" smtClean="0">
                <a:solidFill>
                  <a:schemeClr val="bg1"/>
                </a:solidFill>
                <a:latin typeface="Arial"/>
                <a:cs typeface="Arial"/>
              </a:rPr>
              <a:t>Pre</a:t>
            </a:r>
            <a:r>
              <a:rPr lang="en-GB" sz="1400" dirty="0" smtClean="0">
                <a:solidFill>
                  <a:schemeClr val="bg1"/>
                </a:solidFill>
                <a:latin typeface="Arial"/>
                <a:cs typeface="Arial"/>
              </a:rPr>
              <a:t>s</a:t>
            </a:r>
            <a:r>
              <a:rPr lang="ta-IN" sz="1400" dirty="0" smtClean="0">
                <a:solidFill>
                  <a:schemeClr val="bg1"/>
                </a:solidFill>
                <a:latin typeface="Arial"/>
                <a:cs typeface="Arial"/>
              </a:rPr>
              <a:t>enter: </a:t>
            </a:r>
            <a:r>
              <a:rPr lang="ta-IN" sz="1400" b="1" dirty="0" smtClean="0">
                <a:solidFill>
                  <a:schemeClr val="bg1"/>
                </a:solidFill>
                <a:latin typeface="Arial"/>
                <a:cs typeface="Arial"/>
              </a:rPr>
              <a:t>Stephen WINGFIELD</a:t>
            </a:r>
            <a:endParaRPr lang="en-US" sz="1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0" y="6237312"/>
            <a:ext cx="9144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September 2012 / SHawwal </a:t>
            </a:r>
            <a:r>
              <a:rPr lang="en-US" sz="1400" dirty="0"/>
              <a:t>1433 A.H. </a:t>
            </a:r>
          </a:p>
        </p:txBody>
      </p:sp>
      <p:pic>
        <p:nvPicPr>
          <p:cNvPr id="11" name="Picture 10" descr="logo-_doubl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400" y="764704"/>
            <a:ext cx="7569200" cy="3479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pic>
        <p:nvPicPr>
          <p:cNvPr id="20" name="Picture 19" descr="017 jdltechnologi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0" y="1600200"/>
            <a:ext cx="1822241" cy="56815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smtClean="0">
                <a:solidFill>
                  <a:schemeClr val="bg1"/>
                </a:solidFill>
              </a:rPr>
              <a:t>Our Customers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pic>
        <p:nvPicPr>
          <p:cNvPr id="10" name="Picture 9" descr="003 clickforpbx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" y="4121047"/>
            <a:ext cx="1447799" cy="450953"/>
          </a:xfrm>
          <a:prstGeom prst="rect">
            <a:avLst/>
          </a:prstGeom>
        </p:spPr>
      </p:pic>
      <p:pic>
        <p:nvPicPr>
          <p:cNvPr id="16" name="Picture 15" descr="014 laio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48600" y="4114800"/>
            <a:ext cx="1143000" cy="756745"/>
          </a:xfrm>
          <a:prstGeom prst="rect">
            <a:avLst/>
          </a:prstGeom>
        </p:spPr>
      </p:pic>
      <p:pic>
        <p:nvPicPr>
          <p:cNvPr id="18" name="Picture 17" descr="016 voipsolutions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4787745"/>
            <a:ext cx="1752343" cy="546255"/>
          </a:xfrm>
          <a:prstGeom prst="rect">
            <a:avLst/>
          </a:prstGeom>
        </p:spPr>
      </p:pic>
      <p:pic>
        <p:nvPicPr>
          <p:cNvPr id="23" name="Picture 22" descr="018 katecnologies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19400" y="5809774"/>
            <a:ext cx="1447800" cy="895826"/>
          </a:xfrm>
          <a:prstGeom prst="rect">
            <a:avLst/>
          </a:prstGeom>
        </p:spPr>
      </p:pic>
      <p:pic>
        <p:nvPicPr>
          <p:cNvPr id="24" name="Picture 23" descr="023 solutios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72000" y="2184282"/>
            <a:ext cx="1447800" cy="558918"/>
          </a:xfrm>
          <a:prstGeom prst="rect">
            <a:avLst/>
          </a:prstGeom>
        </p:spPr>
      </p:pic>
      <p:pic>
        <p:nvPicPr>
          <p:cNvPr id="25" name="Picture 24" descr="027 redhat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9486" y="5577840"/>
            <a:ext cx="2503714" cy="1051560"/>
          </a:xfrm>
          <a:prstGeom prst="rect">
            <a:avLst/>
          </a:prstGeom>
        </p:spPr>
      </p:pic>
      <p:pic>
        <p:nvPicPr>
          <p:cNvPr id="26" name="Picture 25" descr="024 voiponsolutions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47800" y="5299993"/>
            <a:ext cx="1295400" cy="567407"/>
          </a:xfrm>
          <a:prstGeom prst="rect">
            <a:avLst/>
          </a:prstGeom>
        </p:spPr>
      </p:pic>
      <p:pic>
        <p:nvPicPr>
          <p:cNvPr id="27" name="Picture 26" descr="025 zamirtelecom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133600" y="4477279"/>
            <a:ext cx="1676400" cy="704321"/>
          </a:xfrm>
          <a:prstGeom prst="rect">
            <a:avLst/>
          </a:prstGeom>
        </p:spPr>
      </p:pic>
      <p:pic>
        <p:nvPicPr>
          <p:cNvPr id="29" name="Picture 28" descr="007 tesas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048000" y="5181600"/>
            <a:ext cx="2133600" cy="71617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705600" y="2956560"/>
            <a:ext cx="2286000" cy="1082040"/>
          </a:xfrm>
          <a:prstGeom prst="rect">
            <a:avLst/>
          </a:prstGeom>
        </p:spPr>
      </p:pic>
      <p:pic>
        <p:nvPicPr>
          <p:cNvPr id="35" name="Picture 34" descr="013 jplnasa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295400" y="1974679"/>
            <a:ext cx="2896479" cy="61612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620000" y="4953000"/>
            <a:ext cx="1270000" cy="1676400"/>
          </a:xfrm>
          <a:prstGeom prst="rect">
            <a:avLst/>
          </a:prstGeom>
        </p:spPr>
      </p:pic>
      <p:pic>
        <p:nvPicPr>
          <p:cNvPr id="38" name="Picture 37" descr="bizvox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731629" y="5791200"/>
            <a:ext cx="2812171" cy="752723"/>
          </a:xfrm>
          <a:prstGeom prst="rect">
            <a:avLst/>
          </a:prstGeom>
        </p:spPr>
      </p:pic>
      <p:pic>
        <p:nvPicPr>
          <p:cNvPr id="39" name="Picture 38" descr="completetelecom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6200" y="1688891"/>
            <a:ext cx="1162075" cy="901909"/>
          </a:xfrm>
          <a:prstGeom prst="rect">
            <a:avLst/>
          </a:prstGeom>
        </p:spPr>
      </p:pic>
      <p:pic>
        <p:nvPicPr>
          <p:cNvPr id="41" name="Picture 40" descr="nec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57200" y="2667000"/>
            <a:ext cx="3187700" cy="292100"/>
          </a:xfrm>
          <a:prstGeom prst="rect">
            <a:avLst/>
          </a:prstGeom>
        </p:spPr>
      </p:pic>
      <p:pic>
        <p:nvPicPr>
          <p:cNvPr id="42" name="Picture 41" descr="quescom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5588000" y="4584700"/>
            <a:ext cx="2108200" cy="736600"/>
          </a:xfrm>
          <a:prstGeom prst="rect">
            <a:avLst/>
          </a:prstGeom>
        </p:spPr>
      </p:pic>
      <p:pic>
        <p:nvPicPr>
          <p:cNvPr id="43" name="Picture 42" descr="vence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375029" y="3092575"/>
            <a:ext cx="1225170" cy="787609"/>
          </a:xfrm>
          <a:prstGeom prst="rect">
            <a:avLst/>
          </a:prstGeom>
        </p:spPr>
      </p:pic>
      <p:pic>
        <p:nvPicPr>
          <p:cNvPr id="44" name="Picture 43" descr="snet.pn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962400" y="4038600"/>
            <a:ext cx="1435100" cy="1244600"/>
          </a:xfrm>
          <a:prstGeom prst="rect">
            <a:avLst/>
          </a:prstGeom>
        </p:spPr>
      </p:pic>
      <p:pic>
        <p:nvPicPr>
          <p:cNvPr id="37" name="Picture 36" descr="009 europanetworks.png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5563029" y="4038600"/>
            <a:ext cx="1828371" cy="494337"/>
          </a:xfrm>
          <a:prstGeom prst="rect">
            <a:avLst/>
          </a:prstGeom>
        </p:spPr>
      </p:pic>
      <p:pic>
        <p:nvPicPr>
          <p:cNvPr id="31" name="Picture 30" descr="020 bambootelecom.png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5873750" y="5486400"/>
            <a:ext cx="1670050" cy="578094"/>
          </a:xfrm>
          <a:prstGeom prst="rect">
            <a:avLst/>
          </a:prstGeom>
        </p:spPr>
      </p:pic>
      <p:pic>
        <p:nvPicPr>
          <p:cNvPr id="14" name="Picture 13" descr="010 telappliant.png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3962400" y="2895600"/>
            <a:ext cx="2209800" cy="660070"/>
          </a:xfrm>
          <a:prstGeom prst="rect">
            <a:avLst/>
          </a:prstGeom>
        </p:spPr>
      </p:pic>
      <p:pic>
        <p:nvPicPr>
          <p:cNvPr id="45" name="Picture 44" descr="apio.png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1924050" y="3148937"/>
            <a:ext cx="1428750" cy="661063"/>
          </a:xfrm>
          <a:prstGeom prst="rect">
            <a:avLst/>
          </a:prstGeom>
        </p:spPr>
      </p:pic>
      <p:pic>
        <p:nvPicPr>
          <p:cNvPr id="32" name="Picture 31" descr="beox.png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6248400" y="2446661"/>
            <a:ext cx="1427536" cy="753739"/>
          </a:xfrm>
          <a:prstGeom prst="rect">
            <a:avLst/>
          </a:prstGeom>
        </p:spPr>
      </p:pic>
      <p:pic>
        <p:nvPicPr>
          <p:cNvPr id="34" name="Picture 33" descr="kingict.png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1771650" y="3907935"/>
            <a:ext cx="1657350" cy="511665"/>
          </a:xfrm>
          <a:prstGeom prst="rect">
            <a:avLst/>
          </a:prstGeom>
        </p:spPr>
      </p:pic>
      <p:pic>
        <p:nvPicPr>
          <p:cNvPr id="40" name="Picture 39" descr="firsttelecom.png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3581400" y="3581400"/>
            <a:ext cx="2311400" cy="393700"/>
          </a:xfrm>
          <a:prstGeom prst="rect">
            <a:avLst/>
          </a:prstGeom>
        </p:spPr>
      </p:pic>
      <p:pic>
        <p:nvPicPr>
          <p:cNvPr id="8" name="Picture 7" descr="002 sip.png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7772400" y="1670081"/>
            <a:ext cx="1371600" cy="996919"/>
          </a:xfrm>
          <a:prstGeom prst="rect">
            <a:avLst/>
          </a:prstGeom>
        </p:spPr>
      </p:pic>
      <p:pic>
        <p:nvPicPr>
          <p:cNvPr id="46" name="Picture 45" descr="cloudex.png"/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6067732" y="1562100"/>
            <a:ext cx="1780868" cy="876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NEC Cloud PBX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pic>
        <p:nvPicPr>
          <p:cNvPr id="8" name="Picture 7" descr="necim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1197428"/>
            <a:ext cx="7924800" cy="56605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a-IN" sz="2400" b="1" dirty="0" smtClean="0">
                <a:solidFill>
                  <a:schemeClr val="bg1"/>
                </a:solidFill>
                <a:latin typeface="Arial"/>
                <a:cs typeface="Arial"/>
              </a:rPr>
              <a:t>Overview Bicom Systems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3400" y="2209800"/>
            <a:ext cx="82296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Group Founded 2003 to Unify Communications</a:t>
            </a:r>
            <a:br>
              <a:rPr lang="ta-IN" dirty="0" smtClean="0">
                <a:latin typeface="Arial"/>
                <a:cs typeface="Arial"/>
              </a:rPr>
            </a:br>
            <a:endParaRPr lang="ta-IN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Fall 2004 PBXware was Launched Publicly.</a:t>
            </a:r>
            <a:br>
              <a:rPr lang="ta-IN" dirty="0" smtClean="0">
                <a:latin typeface="Arial"/>
                <a:cs typeface="Arial"/>
              </a:rPr>
            </a:br>
            <a:r>
              <a:rPr lang="ta-IN" dirty="0" smtClean="0">
                <a:latin typeface="Arial"/>
                <a:cs typeface="Arial"/>
              </a:rPr>
              <a:t>   The World’s First: Professional Open Standards Turnkey Telephony   </a:t>
            </a:r>
            <a:br>
              <a:rPr lang="ta-IN" dirty="0" smtClean="0">
                <a:latin typeface="Arial"/>
                <a:cs typeface="Arial"/>
              </a:rPr>
            </a:br>
            <a:r>
              <a:rPr lang="ta-IN" dirty="0" smtClean="0">
                <a:latin typeface="Arial"/>
                <a:cs typeface="Arial"/>
              </a:rPr>
              <a:t>   System.</a:t>
            </a:r>
            <a:br>
              <a:rPr lang="ta-IN" dirty="0" smtClean="0">
                <a:latin typeface="Arial"/>
                <a:cs typeface="Arial"/>
              </a:rPr>
            </a:br>
            <a:endParaRPr lang="ta-IN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1000s of SMB, Corporate, Governments, Service Providers</a:t>
            </a:r>
            <a:br>
              <a:rPr lang="ta-IN" dirty="0" smtClean="0">
                <a:latin typeface="Arial"/>
                <a:cs typeface="Arial"/>
              </a:rPr>
            </a:br>
            <a:endParaRPr lang="ta-IN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Worldwide Offices: </a:t>
            </a:r>
            <a:br>
              <a:rPr lang="ta-IN" dirty="0" smtClean="0">
                <a:latin typeface="Arial"/>
                <a:cs typeface="Arial"/>
              </a:rPr>
            </a:br>
            <a:r>
              <a:rPr lang="ta-IN" dirty="0" smtClean="0">
                <a:latin typeface="Arial"/>
                <a:cs typeface="Arial"/>
              </a:rPr>
              <a:t>   HQ UK, France, USA, </a:t>
            </a:r>
            <a:r>
              <a:rPr lang="en-GB" dirty="0" smtClean="0">
                <a:latin typeface="Arial"/>
                <a:cs typeface="Arial"/>
              </a:rPr>
              <a:t>Bolivia, </a:t>
            </a:r>
            <a:r>
              <a:rPr lang="ta-IN" dirty="0" smtClean="0">
                <a:latin typeface="Arial"/>
                <a:cs typeface="Arial"/>
              </a:rPr>
              <a:t>Bosnia and Herzegovina</a:t>
            </a:r>
            <a:br>
              <a:rPr lang="ta-IN" dirty="0" smtClean="0">
                <a:latin typeface="Arial"/>
                <a:cs typeface="Arial"/>
              </a:rPr>
            </a:br>
            <a:endParaRPr lang="ta-IN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Company is debt-free, private and driven by the founders</a:t>
            </a:r>
            <a:endParaRPr lang="ta-IN" dirty="0" smtClean="0"/>
          </a:p>
        </p:txBody>
      </p:sp>
      <p:pic>
        <p:nvPicPr>
          <p:cNvPr id="7" name="Picture 6" descr="logo-_doubl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smtClean="0">
                <a:solidFill>
                  <a:srgbClr val="FFFFFF"/>
                </a:solidFill>
                <a:latin typeface="Arial"/>
                <a:cs typeface="Arial"/>
              </a:rPr>
              <a:t>Corporate Statements</a:t>
            </a:r>
            <a:endParaRPr lang="en-US" sz="2400" b="1" dirty="0">
              <a:solidFill>
                <a:srgbClr val="FFFFFF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>
            <a:alphaModFix amt="67000"/>
          </a:blip>
          <a:srcRect/>
          <a:stretch>
            <a:fillRect/>
          </a:stretch>
        </p:blipFill>
        <p:spPr bwMode="auto">
          <a:xfrm>
            <a:off x="0" y="1704505"/>
            <a:ext cx="9095001" cy="5153495"/>
          </a:xfrm>
          <a:prstGeom prst="rect">
            <a:avLst/>
          </a:prstGeom>
          <a:noFill/>
          <a:ln w="12700" cap="flat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457200" y="1983173"/>
            <a:ext cx="82296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3485BF"/>
                </a:solidFill>
                <a:latin typeface="Arial"/>
                <a:cs typeface="Arial"/>
              </a:rPr>
              <a:t>Mission Statement:</a:t>
            </a:r>
          </a:p>
          <a:p>
            <a:pPr lvl="1"/>
            <a:r>
              <a:rPr lang="en-US" dirty="0" smtClean="0">
                <a:latin typeface="Arial"/>
                <a:cs typeface="Arial"/>
              </a:rPr>
              <a:t>We provide the Communicating World with the most Complete Turnkey Communication Systems available by Creating, Unifying and Supporting the Most Advanced of Current Technologies.</a:t>
            </a:r>
          </a:p>
          <a:p>
            <a:endParaRPr lang="en-US" dirty="0" smtClean="0">
              <a:latin typeface="Arial"/>
              <a:cs typeface="Arial"/>
            </a:endParaRPr>
          </a:p>
          <a:p>
            <a:r>
              <a:rPr lang="en-US" dirty="0" smtClean="0">
                <a:solidFill>
                  <a:srgbClr val="3485BF"/>
                </a:solidFill>
                <a:latin typeface="Arial"/>
                <a:cs typeface="Arial"/>
              </a:rPr>
              <a:t>Strategy:</a:t>
            </a:r>
          </a:p>
          <a:p>
            <a:pPr lvl="1"/>
            <a:r>
              <a:rPr lang="en-US" dirty="0" smtClean="0">
                <a:latin typeface="Arial"/>
                <a:cs typeface="Arial"/>
              </a:rPr>
              <a:t>To focus on the production of quality systems while building solid lasting relationships with local partners to achieve the furthest fastest reach for our products.</a:t>
            </a:r>
          </a:p>
          <a:p>
            <a:endParaRPr lang="en-US" dirty="0" smtClean="0">
              <a:latin typeface="Arial"/>
              <a:cs typeface="Arial"/>
            </a:endParaRPr>
          </a:p>
          <a:p>
            <a:r>
              <a:rPr lang="en-US" dirty="0" smtClean="0">
                <a:solidFill>
                  <a:srgbClr val="3485BF"/>
                </a:solidFill>
                <a:latin typeface="Arial"/>
                <a:cs typeface="Arial"/>
              </a:rPr>
              <a:t>Goal:</a:t>
            </a:r>
          </a:p>
          <a:p>
            <a:pPr lvl="1"/>
            <a:r>
              <a:rPr lang="en-US" dirty="0" smtClean="0">
                <a:latin typeface="Arial"/>
                <a:cs typeface="Arial"/>
              </a:rPr>
              <a:t>To LIBERATE the world from Traditional Communication Systems.</a:t>
            </a:r>
          </a:p>
          <a:p>
            <a:endParaRPr lang="en-US" dirty="0" smtClean="0">
              <a:latin typeface="Arial"/>
              <a:cs typeface="Arial"/>
            </a:endParaRPr>
          </a:p>
          <a:p>
            <a:r>
              <a:rPr lang="en-US" dirty="0" smtClean="0">
                <a:solidFill>
                  <a:srgbClr val="3485BF"/>
                </a:solidFill>
                <a:latin typeface="Arial"/>
                <a:cs typeface="Arial"/>
              </a:rPr>
              <a:t>Business Model</a:t>
            </a:r>
            <a:r>
              <a:rPr lang="ta-IN" dirty="0" smtClean="0">
                <a:solidFill>
                  <a:srgbClr val="3485BF"/>
                </a:solidFill>
                <a:latin typeface="Arial"/>
                <a:cs typeface="Arial"/>
              </a:rPr>
              <a:t>:</a:t>
            </a:r>
            <a:r>
              <a:rPr lang="en-US" dirty="0" smtClean="0">
                <a:solidFill>
                  <a:srgbClr val="3485BF"/>
                </a:solidFill>
                <a:latin typeface="Arial"/>
                <a:cs typeface="Arial"/>
              </a:rPr>
              <a:t> </a:t>
            </a:r>
          </a:p>
          <a:p>
            <a:pPr lvl="1"/>
            <a:r>
              <a:rPr lang="en-US" dirty="0" smtClean="0">
                <a:latin typeface="Arial"/>
                <a:cs typeface="Arial"/>
              </a:rPr>
              <a:t>Software</a:t>
            </a:r>
          </a:p>
          <a:p>
            <a:endParaRPr lang="en-US" dirty="0"/>
          </a:p>
        </p:txBody>
      </p:sp>
      <p:pic>
        <p:nvPicPr>
          <p:cNvPr id="8" name="Picture 7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smtClean="0">
                <a:solidFill>
                  <a:srgbClr val="FFFFFF"/>
                </a:solidFill>
                <a:latin typeface="Arial"/>
                <a:cs typeface="Arial"/>
              </a:rPr>
              <a:t>Business Units</a:t>
            </a:r>
            <a:endParaRPr lang="en-US" sz="2400" b="1" dirty="0">
              <a:solidFill>
                <a:srgbClr val="FFFFFF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3">
            <a:alphaModFix amt="80000"/>
          </a:blip>
          <a:srcRect t="7013"/>
          <a:stretch>
            <a:fillRect/>
          </a:stretch>
        </p:blipFill>
        <p:spPr bwMode="auto">
          <a:xfrm>
            <a:off x="0" y="1600200"/>
            <a:ext cx="9147600" cy="5244644"/>
          </a:xfrm>
          <a:prstGeom prst="rect">
            <a:avLst/>
          </a:prstGeom>
          <a:noFill/>
          <a:ln w="12700" cap="flat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609600" y="2133600"/>
            <a:ext cx="8001000" cy="4154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/>
              <a:buChar char="•"/>
            </a:pPr>
            <a:r>
              <a:rPr lang="ta-IN" sz="2400" dirty="0" smtClean="0">
                <a:latin typeface="Arial"/>
                <a:cs typeface="Arial"/>
              </a:rPr>
              <a:t> </a:t>
            </a:r>
            <a:r>
              <a:rPr lang="en-US" sz="2400" dirty="0" smtClean="0">
                <a:latin typeface="Arial"/>
                <a:cs typeface="Arial"/>
              </a:rPr>
              <a:t>PBX Systems</a:t>
            </a:r>
            <a:endParaRPr lang="ta-IN" sz="2400" dirty="0" smtClean="0">
              <a:latin typeface="Arial"/>
              <a:cs typeface="Arial"/>
            </a:endParaRPr>
          </a:p>
          <a:p>
            <a:pPr lvl="1"/>
            <a:r>
              <a:rPr lang="en-GB" sz="2400" dirty="0" smtClean="0">
                <a:latin typeface="Arial"/>
                <a:cs typeface="Arial"/>
              </a:rPr>
              <a:t>Business/Enterprise PBXware Editions</a:t>
            </a:r>
            <a:r>
              <a:rPr lang="ta-IN" sz="2400" dirty="0" smtClean="0">
                <a:latin typeface="Arial"/>
                <a:cs typeface="Arial"/>
              </a:rPr>
              <a:t/>
            </a:r>
            <a:br>
              <a:rPr lang="ta-IN" sz="2400" dirty="0" smtClean="0">
                <a:latin typeface="Arial"/>
                <a:cs typeface="Arial"/>
              </a:rPr>
            </a:br>
            <a:endParaRPr lang="ta-IN" sz="2400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ta-IN" sz="2400" dirty="0" smtClean="0">
                <a:latin typeface="Arial"/>
                <a:cs typeface="Arial"/>
              </a:rPr>
              <a:t> </a:t>
            </a:r>
            <a:r>
              <a:rPr lang="en-US" sz="2400" dirty="0" smtClean="0">
                <a:latin typeface="Arial"/>
                <a:cs typeface="Arial"/>
              </a:rPr>
              <a:t>Call Centre Solutions</a:t>
            </a:r>
            <a:endParaRPr lang="ta-IN" sz="2400" dirty="0" smtClean="0">
              <a:latin typeface="Arial"/>
              <a:cs typeface="Arial"/>
            </a:endParaRPr>
          </a:p>
          <a:p>
            <a:pPr lvl="1"/>
            <a:r>
              <a:rPr lang="en-GB" sz="2400" dirty="0" smtClean="0">
                <a:latin typeface="Arial"/>
                <a:cs typeface="Arial"/>
              </a:rPr>
              <a:t>Inbound/Outbound and Predictive Dialler</a:t>
            </a:r>
            <a:r>
              <a:rPr lang="ta-IN" sz="2400" dirty="0" smtClean="0">
                <a:latin typeface="Arial"/>
                <a:cs typeface="Arial"/>
              </a:rPr>
              <a:t/>
            </a:r>
            <a:br>
              <a:rPr lang="ta-IN" sz="2400" dirty="0" smtClean="0">
                <a:latin typeface="Arial"/>
                <a:cs typeface="Arial"/>
              </a:rPr>
            </a:br>
            <a:endParaRPr lang="ta-IN" sz="2400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ta-IN" sz="2400" dirty="0" smtClean="0">
                <a:latin typeface="Arial"/>
                <a:cs typeface="Arial"/>
              </a:rPr>
              <a:t> </a:t>
            </a:r>
            <a:r>
              <a:rPr lang="en-US" sz="2400" dirty="0" smtClean="0">
                <a:latin typeface="Arial"/>
                <a:cs typeface="Arial"/>
              </a:rPr>
              <a:t>Service Provider Solutions</a:t>
            </a:r>
            <a:endParaRPr lang="ta-IN" sz="2400" dirty="0" smtClean="0">
              <a:latin typeface="Arial"/>
              <a:cs typeface="Arial"/>
            </a:endParaRPr>
          </a:p>
          <a:p>
            <a:pPr lvl="1"/>
            <a:r>
              <a:rPr lang="en-GB" sz="2400" dirty="0" smtClean="0">
                <a:latin typeface="Arial"/>
                <a:cs typeface="Arial"/>
              </a:rPr>
              <a:t>SERVERware, PBXware MT Edition</a:t>
            </a:r>
          </a:p>
          <a:p>
            <a:endParaRPr lang="ta-IN" sz="2400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ta-IN" sz="2400" dirty="0" smtClean="0">
                <a:latin typeface="Arial"/>
                <a:cs typeface="Arial"/>
              </a:rPr>
              <a:t> </a:t>
            </a:r>
            <a:r>
              <a:rPr lang="en-US" sz="2400" dirty="0" smtClean="0">
                <a:latin typeface="Arial"/>
                <a:cs typeface="Arial"/>
              </a:rPr>
              <a:t>Telephony Services</a:t>
            </a:r>
          </a:p>
          <a:p>
            <a:pPr lvl="1"/>
            <a:r>
              <a:rPr lang="en-GB" sz="2400" dirty="0" smtClean="0">
                <a:latin typeface="Arial"/>
                <a:cs typeface="Arial"/>
              </a:rPr>
              <a:t>UK, USA DIDs,Termination/Origination </a:t>
            </a:r>
            <a:endParaRPr lang="en-US" sz="2400" dirty="0">
              <a:latin typeface="Arial"/>
              <a:cs typeface="Arial"/>
            </a:endParaRPr>
          </a:p>
        </p:txBody>
      </p:sp>
      <p:pic>
        <p:nvPicPr>
          <p:cNvPr id="9" name="Picture 8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All The Pieces…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828800" y="5562600"/>
            <a:ext cx="5638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a-IN" dirty="0" smtClean="0">
                <a:latin typeface="Arial"/>
                <a:cs typeface="Arial"/>
              </a:rPr>
              <a:t>Our products piece together natively to give you all the parts of a turnkey phone company.</a:t>
            </a:r>
            <a:endParaRPr lang="en-US" dirty="0">
              <a:latin typeface="Arial"/>
              <a:cs typeface="Arial"/>
            </a:endParaRPr>
          </a:p>
        </p:txBody>
      </p:sp>
      <p:pic>
        <p:nvPicPr>
          <p:cNvPr id="8" name="Picture 7" descr="piec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6400" y="1855886"/>
            <a:ext cx="5918200" cy="3490813"/>
          </a:xfrm>
          <a:prstGeom prst="rect">
            <a:avLst/>
          </a:prstGeom>
        </p:spPr>
      </p:pic>
      <p:pic>
        <p:nvPicPr>
          <p:cNvPr id="10" name="Picture 9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a-IN" sz="2400" b="1" dirty="0" smtClean="0">
                <a:solidFill>
                  <a:schemeClr val="bg1"/>
                </a:solidFill>
                <a:latin typeface="Arial"/>
                <a:cs typeface="Arial"/>
              </a:rPr>
              <a:t>SERVERware</a:t>
            </a:r>
          </a:p>
          <a:p>
            <a:pPr algn="r"/>
            <a:r>
              <a:rPr lang="ta-IN" sz="1400" b="1" dirty="0" smtClean="0">
                <a:solidFill>
                  <a:schemeClr val="bg1"/>
                </a:solidFill>
                <a:latin typeface="Arial"/>
                <a:cs typeface="Arial"/>
              </a:rPr>
              <a:t>Cloud IP Services Delivery Platform</a:t>
            </a:r>
            <a:endParaRPr lang="en-US" sz="1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52400" y="1600200"/>
            <a:ext cx="6553200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a-IN" sz="1600" b="1" dirty="0" smtClean="0">
                <a:latin typeface="Arial"/>
                <a:cs typeface="Arial"/>
              </a:rPr>
              <a:t>SERVERware</a:t>
            </a:r>
            <a:r>
              <a:rPr lang="ta-IN" sz="1600" dirty="0" smtClean="0">
                <a:latin typeface="Arial"/>
                <a:cs typeface="Arial"/>
              </a:rPr>
              <a:t> is a next generation </a:t>
            </a:r>
            <a:r>
              <a:rPr lang="en-GB" sz="1600" dirty="0" smtClean="0">
                <a:latin typeface="Arial"/>
                <a:cs typeface="Arial"/>
              </a:rPr>
              <a:t>CLOUD </a:t>
            </a:r>
            <a:r>
              <a:rPr lang="ta-IN" sz="1600" dirty="0" smtClean="0">
                <a:latin typeface="Arial"/>
                <a:cs typeface="Arial"/>
              </a:rPr>
              <a:t>platform for communication</a:t>
            </a:r>
            <a:r>
              <a:rPr lang="en-GB" sz="1600" dirty="0" smtClean="0">
                <a:latin typeface="Arial"/>
                <a:cs typeface="Arial"/>
              </a:rPr>
              <a:t> </a:t>
            </a:r>
            <a:r>
              <a:rPr lang="ta-IN" sz="1600" dirty="0" smtClean="0">
                <a:latin typeface="Arial"/>
                <a:cs typeface="Arial"/>
              </a:rPr>
              <a:t>technology solutions.</a:t>
            </a:r>
          </a:p>
          <a:p>
            <a:endParaRPr lang="ta-IN" sz="1600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ta-IN" sz="1600" dirty="0" smtClean="0">
                <a:latin typeface="Arial"/>
                <a:cs typeface="Arial"/>
              </a:rPr>
              <a:t> Delivers a wide range of IP services and</a:t>
            </a:r>
            <a:endParaRPr lang="en-GB" sz="1600" dirty="0" smtClean="0">
              <a:latin typeface="Arial"/>
              <a:cs typeface="Arial"/>
            </a:endParaRPr>
          </a:p>
          <a:p>
            <a:r>
              <a:rPr lang="en-GB" sz="1600" dirty="0" smtClean="0">
                <a:latin typeface="Arial"/>
                <a:cs typeface="Arial"/>
              </a:rPr>
              <a:t>   </a:t>
            </a:r>
            <a:r>
              <a:rPr lang="ta-IN" sz="1600" dirty="0" smtClean="0">
                <a:latin typeface="Arial"/>
                <a:cs typeface="Arial"/>
              </a:rPr>
              <a:t>applications, using "virtual servers" technologies.</a:t>
            </a:r>
          </a:p>
          <a:p>
            <a:endParaRPr lang="ta-IN" sz="1600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ta-IN" sz="1600" dirty="0" smtClean="0">
                <a:latin typeface="Arial"/>
                <a:cs typeface="Arial"/>
              </a:rPr>
              <a:t> It is redundant, highly available and fault tolerant</a:t>
            </a:r>
            <a:r>
              <a:rPr lang="ta-IN" dirty="0" smtClean="0"/>
              <a:t>.</a:t>
            </a:r>
          </a:p>
        </p:txBody>
      </p:sp>
      <p:pic>
        <p:nvPicPr>
          <p:cNvPr id="8" name="Picture 7" descr="serverwar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86200"/>
            <a:ext cx="9144000" cy="3133344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5257800" y="1600200"/>
            <a:ext cx="37338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ta-IN" sz="1600" dirty="0" smtClean="0"/>
          </a:p>
          <a:p>
            <a:endParaRPr lang="ta-IN" sz="1600" dirty="0" smtClean="0"/>
          </a:p>
          <a:p>
            <a:endParaRPr lang="ta-IN" sz="1600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ta-IN" sz="1600" dirty="0" smtClean="0">
                <a:latin typeface="Arial"/>
                <a:cs typeface="Arial"/>
              </a:rPr>
              <a:t> It features comprehensive  </a:t>
            </a:r>
            <a:br>
              <a:rPr lang="ta-IN" sz="1600" dirty="0" smtClean="0">
                <a:latin typeface="Arial"/>
                <a:cs typeface="Arial"/>
              </a:rPr>
            </a:br>
            <a:r>
              <a:rPr lang="ta-IN" sz="1600" dirty="0" smtClean="0">
                <a:latin typeface="Arial"/>
                <a:cs typeface="Arial"/>
              </a:rPr>
              <a:t>   management, flexibility, self </a:t>
            </a:r>
            <a:br>
              <a:rPr lang="ta-IN" sz="1600" dirty="0" smtClean="0">
                <a:latin typeface="Arial"/>
                <a:cs typeface="Arial"/>
              </a:rPr>
            </a:br>
            <a:r>
              <a:rPr lang="ta-IN" sz="1600" dirty="0" smtClean="0">
                <a:latin typeface="Arial"/>
                <a:cs typeface="Arial"/>
              </a:rPr>
              <a:t>   healing and an unlimited scalability </a:t>
            </a:r>
            <a:br>
              <a:rPr lang="ta-IN" sz="1600" dirty="0" smtClean="0">
                <a:latin typeface="Arial"/>
                <a:cs typeface="Arial"/>
              </a:rPr>
            </a:br>
            <a:r>
              <a:rPr lang="ta-IN" sz="1600" dirty="0" smtClean="0">
                <a:latin typeface="Arial"/>
                <a:cs typeface="Arial"/>
              </a:rPr>
              <a:t>   of host and virtual servers.</a:t>
            </a:r>
            <a:endParaRPr lang="en-US" sz="1600" dirty="0">
              <a:latin typeface="Arial"/>
              <a:cs typeface="Arial"/>
            </a:endParaRPr>
          </a:p>
        </p:txBody>
      </p:sp>
      <p:pic>
        <p:nvPicPr>
          <p:cNvPr id="11" name="Picture 10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a-IN" sz="2400" b="1" dirty="0" smtClean="0">
                <a:solidFill>
                  <a:schemeClr val="bg1"/>
                </a:solidFill>
                <a:latin typeface="Arial"/>
                <a:cs typeface="Arial"/>
              </a:rPr>
              <a:t>SERVERware</a:t>
            </a:r>
          </a:p>
          <a:p>
            <a:pPr algn="r"/>
            <a:r>
              <a:rPr lang="ta-IN" sz="1400" b="1" dirty="0" smtClean="0">
                <a:solidFill>
                  <a:schemeClr val="bg1"/>
                </a:solidFill>
                <a:latin typeface="Arial"/>
                <a:cs typeface="Arial"/>
              </a:rPr>
              <a:t>Cloud IP Services Delivery Platform</a:t>
            </a:r>
            <a:endParaRPr lang="en-US" sz="1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pic>
        <p:nvPicPr>
          <p:cNvPr id="11" name="Picture 10" descr="servereditio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97" y="3505200"/>
            <a:ext cx="5714405" cy="291434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57200" y="1342072"/>
            <a:ext cx="4800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Arial"/>
                <a:cs typeface="Arial"/>
              </a:rPr>
              <a:t>SERVERware Server Edition</a:t>
            </a:r>
          </a:p>
          <a:p>
            <a:endParaRPr lang="en-US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en-US" dirty="0" smtClean="0">
                <a:latin typeface="Arial"/>
                <a:cs typeface="Arial"/>
              </a:rPr>
              <a:t> Max Capacity : 400 concurrent calls.</a:t>
            </a:r>
          </a:p>
          <a:p>
            <a:endParaRPr lang="en-US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en-US" dirty="0" smtClean="0">
                <a:latin typeface="Arial"/>
                <a:cs typeface="Arial"/>
              </a:rPr>
              <a:t> Start-up ITSP can be deployed quickly.</a:t>
            </a:r>
          </a:p>
        </p:txBody>
      </p:sp>
      <p:pic>
        <p:nvPicPr>
          <p:cNvPr id="13" name="Picture 12" descr="networkedition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9395" y="2819400"/>
            <a:ext cx="5714405" cy="3847699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57200" y="1342072"/>
            <a:ext cx="5044971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a-IN" b="1" dirty="0" smtClean="0">
                <a:latin typeface="Arial"/>
                <a:cs typeface="Arial"/>
              </a:rPr>
              <a:t>SERVERware Network Edition.</a:t>
            </a:r>
            <a:endParaRPr lang="en-GB" b="1" dirty="0" smtClean="0">
              <a:latin typeface="Arial"/>
              <a:cs typeface="Arial"/>
            </a:endParaRPr>
          </a:p>
          <a:p>
            <a:endParaRPr lang="en-GB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Expandable to Very Large ClustersIntroduced.</a:t>
            </a:r>
            <a:endParaRPr lang="en-GB" dirty="0" smtClean="0">
              <a:latin typeface="Arial"/>
              <a:cs typeface="Arial"/>
            </a:endParaRPr>
          </a:p>
          <a:p>
            <a:endParaRPr lang="en-GB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SWITCHware to tie together the PBXwares</a:t>
            </a:r>
            <a:r>
              <a:rPr lang="ta-IN" sz="1600" dirty="0" smtClean="0"/>
              <a:t>.</a:t>
            </a:r>
          </a:p>
        </p:txBody>
      </p:sp>
      <p:pic>
        <p:nvPicPr>
          <p:cNvPr id="15" name="Picture 14" descr="saudimirror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2424" y="2514600"/>
            <a:ext cx="7573376" cy="388620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57200" y="1371600"/>
            <a:ext cx="6858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latin typeface="Arial"/>
                <a:cs typeface="Arial"/>
              </a:rPr>
              <a:t>Dual Location Redundancy</a:t>
            </a:r>
          </a:p>
          <a:p>
            <a:endParaRPr lang="en-GB" dirty="0" smtClean="0">
              <a:latin typeface="Arial"/>
              <a:cs typeface="Arial"/>
            </a:endParaRPr>
          </a:p>
          <a:p>
            <a:r>
              <a:rPr lang="en-GB" dirty="0" smtClean="0">
                <a:latin typeface="Arial"/>
                <a:cs typeface="Arial"/>
              </a:rPr>
              <a:t>P</a:t>
            </a:r>
            <a:r>
              <a:rPr lang="ta-IN" dirty="0" smtClean="0">
                <a:latin typeface="Arial"/>
                <a:cs typeface="Arial"/>
              </a:rPr>
              <a:t>rovides for protection against</a:t>
            </a:r>
          </a:p>
          <a:p>
            <a:r>
              <a:rPr lang="ta-IN" dirty="0" smtClean="0">
                <a:latin typeface="Arial"/>
                <a:cs typeface="Arial"/>
              </a:rPr>
              <a:t>Acts of Terror and Naturual Disaster</a:t>
            </a:r>
            <a:endParaRPr lang="en-US" dirty="0" smtClean="0">
              <a:latin typeface="Arial"/>
              <a:cs typeface="Arial"/>
            </a:endParaRPr>
          </a:p>
        </p:txBody>
      </p:sp>
      <p:pic>
        <p:nvPicPr>
          <p:cNvPr id="18" name="Picture 17" descr="logo-_double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4" grpId="1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sipprox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3115708"/>
            <a:ext cx="8686800" cy="351369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SWITCHware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7200" y="1447800"/>
            <a:ext cx="6263253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Arial"/>
                <a:cs typeface="Arial"/>
              </a:rPr>
              <a:t>SIP Proxy/SBC</a:t>
            </a:r>
          </a:p>
          <a:p>
            <a:pPr>
              <a:buFont typeface="Arial"/>
              <a:buChar char="•"/>
            </a:pPr>
            <a:endParaRPr lang="en-GB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Outgoing/Incoming Calls for Residential &amp; Business Users</a:t>
            </a:r>
          </a:p>
          <a:p>
            <a:endParaRPr lang="ta-IN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</a:t>
            </a:r>
            <a:r>
              <a:rPr lang="en-US" dirty="0" smtClean="0">
                <a:latin typeface="Arial"/>
                <a:cs typeface="Arial"/>
              </a:rPr>
              <a:t>Hosted PBXware Users</a:t>
            </a:r>
            <a:endParaRPr lang="ta-IN" dirty="0" smtClean="0">
              <a:latin typeface="Arial"/>
              <a:cs typeface="Arial"/>
            </a:endParaRPr>
          </a:p>
          <a:p>
            <a:endParaRPr lang="ta-IN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</a:t>
            </a:r>
            <a:r>
              <a:rPr lang="en-US" dirty="0" smtClean="0">
                <a:latin typeface="Arial"/>
                <a:cs typeface="Arial"/>
              </a:rPr>
              <a:t>Wholesale users</a:t>
            </a:r>
            <a:endParaRPr lang="ta-IN" dirty="0" smtClean="0">
              <a:latin typeface="Arial"/>
              <a:cs typeface="Arial"/>
            </a:endParaRPr>
          </a:p>
        </p:txBody>
      </p:sp>
      <p:pic>
        <p:nvPicPr>
          <p:cNvPr id="12" name="Picture 11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a-IN" sz="2400" b="1" dirty="0" smtClean="0">
                <a:solidFill>
                  <a:schemeClr val="bg1"/>
                </a:solidFill>
                <a:latin typeface="Arial"/>
                <a:cs typeface="Arial"/>
              </a:rPr>
              <a:t>PBXware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57200" y="1600200"/>
            <a:ext cx="5867400" cy="4801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a-IN" b="1" dirty="0" smtClean="0">
                <a:latin typeface="Arial"/>
                <a:cs typeface="Arial"/>
              </a:rPr>
              <a:t>PBXware</a:t>
            </a:r>
            <a:r>
              <a:rPr lang="ta-IN" dirty="0" smtClean="0">
                <a:latin typeface="Arial"/>
                <a:cs typeface="Arial"/>
              </a:rPr>
              <a:t> is the world's first and most mature Professional Open Standards Turnkey Telephony Platform. </a:t>
            </a:r>
          </a:p>
          <a:p>
            <a:endParaRPr lang="ta-IN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Reliable and Scalable</a:t>
            </a:r>
            <a:endParaRPr lang="en-GB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en-GB" dirty="0" smtClean="0">
                <a:latin typeface="Arial"/>
                <a:cs typeface="Arial"/>
              </a:rPr>
              <a:t> </a:t>
            </a:r>
            <a:r>
              <a:rPr lang="ta-IN" dirty="0" smtClean="0">
                <a:latin typeface="Arial"/>
                <a:cs typeface="Arial"/>
              </a:rPr>
              <a:t>Easy To Setup And Use</a:t>
            </a:r>
            <a:endParaRPr lang="en-GB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en-GB" dirty="0" smtClean="0">
                <a:latin typeface="Arial"/>
                <a:cs typeface="Arial"/>
              </a:rPr>
              <a:t> </a:t>
            </a:r>
            <a:r>
              <a:rPr lang="ta-IN" dirty="0" smtClean="0">
                <a:latin typeface="Arial"/>
                <a:cs typeface="Arial"/>
              </a:rPr>
              <a:t>Unified Communications</a:t>
            </a:r>
            <a:endParaRPr lang="en-GB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en-GB" dirty="0" smtClean="0">
                <a:latin typeface="Arial"/>
                <a:cs typeface="Arial"/>
              </a:rPr>
              <a:t> </a:t>
            </a:r>
            <a:r>
              <a:rPr lang="ta-IN" dirty="0" smtClean="0">
                <a:latin typeface="Arial"/>
                <a:cs typeface="Arial"/>
              </a:rPr>
              <a:t>Desktop Applications</a:t>
            </a:r>
            <a:endParaRPr lang="en-GB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en-GB" dirty="0" smtClean="0">
                <a:latin typeface="Arial"/>
                <a:cs typeface="Arial"/>
              </a:rPr>
              <a:t> Call Recording &amp; Monitoring</a:t>
            </a:r>
          </a:p>
          <a:p>
            <a:pPr>
              <a:buFont typeface="Arial"/>
              <a:buChar char="•"/>
            </a:pPr>
            <a:r>
              <a:rPr lang="en-GB" dirty="0" smtClean="0">
                <a:latin typeface="Arial"/>
                <a:cs typeface="Arial"/>
              </a:rPr>
              <a:t> </a:t>
            </a:r>
            <a:r>
              <a:rPr lang="ta-IN" dirty="0" smtClean="0">
                <a:latin typeface="Arial"/>
                <a:cs typeface="Arial"/>
              </a:rPr>
              <a:t>Call Routing Support</a:t>
            </a:r>
            <a:endParaRPr lang="en-GB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en-GB" dirty="0" smtClean="0">
                <a:latin typeface="Arial"/>
                <a:cs typeface="Arial"/>
              </a:rPr>
              <a:t> </a:t>
            </a:r>
            <a:r>
              <a:rPr lang="ta-IN" dirty="0" smtClean="0">
                <a:latin typeface="Arial"/>
                <a:cs typeface="Arial"/>
              </a:rPr>
              <a:t>Conferencing</a:t>
            </a:r>
            <a:endParaRPr lang="en-GB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en-GB" dirty="0" smtClean="0">
                <a:latin typeface="Arial"/>
                <a:cs typeface="Arial"/>
              </a:rPr>
              <a:t> </a:t>
            </a:r>
            <a:r>
              <a:rPr lang="ta-IN" dirty="0" smtClean="0">
                <a:latin typeface="Arial"/>
                <a:cs typeface="Arial"/>
              </a:rPr>
              <a:t>Fax Over IP</a:t>
            </a:r>
            <a:endParaRPr lang="en-GB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en-GB" dirty="0" smtClean="0">
                <a:latin typeface="Arial"/>
                <a:cs typeface="Arial"/>
              </a:rPr>
              <a:t> </a:t>
            </a:r>
            <a:r>
              <a:rPr lang="ta-IN" dirty="0" smtClean="0">
                <a:latin typeface="Arial"/>
                <a:cs typeface="Arial"/>
              </a:rPr>
              <a:t>Comprehensive User Features</a:t>
            </a:r>
            <a:endParaRPr lang="en-GB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en-GB" dirty="0" smtClean="0">
                <a:latin typeface="Arial"/>
                <a:cs typeface="Arial"/>
              </a:rPr>
              <a:t> </a:t>
            </a:r>
            <a:r>
              <a:rPr lang="ta-IN" dirty="0" smtClean="0">
                <a:latin typeface="Arial"/>
                <a:cs typeface="Arial"/>
              </a:rPr>
              <a:t>OnSite &amp; Cloud Hosted IP PBX</a:t>
            </a:r>
            <a:endParaRPr lang="en-GB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en-GB" dirty="0" smtClean="0">
                <a:latin typeface="Arial"/>
                <a:cs typeface="Arial"/>
              </a:rPr>
              <a:t> </a:t>
            </a:r>
            <a:r>
              <a:rPr lang="ta-IN" dirty="0" smtClean="0">
                <a:latin typeface="Arial"/>
                <a:cs typeface="Arial"/>
              </a:rPr>
              <a:t>Real Time Telephony Billing</a:t>
            </a:r>
            <a:endParaRPr lang="en-GB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en-GB" dirty="0" smtClean="0">
                <a:latin typeface="Arial"/>
                <a:cs typeface="Arial"/>
              </a:rPr>
              <a:t> </a:t>
            </a:r>
            <a:r>
              <a:rPr lang="ta-IN" dirty="0" smtClean="0">
                <a:latin typeface="Arial"/>
                <a:cs typeface="Arial"/>
              </a:rPr>
              <a:t>Integration with CRM/CTI Systems</a:t>
            </a:r>
            <a:endParaRPr lang="en-GB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en-GB" dirty="0" smtClean="0">
                <a:latin typeface="Arial"/>
                <a:cs typeface="Arial"/>
              </a:rPr>
              <a:t> </a:t>
            </a:r>
            <a:r>
              <a:rPr lang="ta-IN" dirty="0" smtClean="0">
                <a:latin typeface="Arial"/>
                <a:cs typeface="Arial"/>
              </a:rPr>
              <a:t>Custom Development</a:t>
            </a:r>
          </a:p>
        </p:txBody>
      </p:sp>
      <p:pic>
        <p:nvPicPr>
          <p:cNvPr id="8" name="Picture 7" descr="pbxwar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8103" y="1600200"/>
            <a:ext cx="2949497" cy="5257800"/>
          </a:xfrm>
          <a:prstGeom prst="rect">
            <a:avLst/>
          </a:prstGeom>
        </p:spPr>
      </p:pic>
      <p:pic>
        <p:nvPicPr>
          <p:cNvPr id="10" name="Picture 9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a-IN" sz="2400" b="1" dirty="0" smtClean="0">
                <a:solidFill>
                  <a:schemeClr val="bg1"/>
                </a:solidFill>
                <a:latin typeface="Arial"/>
                <a:cs typeface="Arial"/>
              </a:rPr>
              <a:t>PBXware Business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pic>
        <p:nvPicPr>
          <p:cNvPr id="8" name="Picture 7" descr="busines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52800"/>
            <a:ext cx="9144000" cy="351499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57200" y="2049482"/>
            <a:ext cx="85344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a-IN" dirty="0" smtClean="0">
                <a:latin typeface="Arial"/>
                <a:cs typeface="Arial"/>
              </a:rPr>
              <a:t>PBXware</a:t>
            </a:r>
            <a:r>
              <a:rPr lang="ta-IN" b="1" dirty="0" smtClean="0">
                <a:latin typeface="Arial"/>
                <a:cs typeface="Arial"/>
              </a:rPr>
              <a:t> Business </a:t>
            </a:r>
            <a:r>
              <a:rPr lang="ta-IN" dirty="0" smtClean="0">
                <a:latin typeface="Arial"/>
                <a:cs typeface="Arial"/>
              </a:rPr>
              <a:t>Edition provides the business class with features required by today's demanding communications needs that all businesses face.</a:t>
            </a:r>
          </a:p>
          <a:p>
            <a:endParaRPr lang="ta-IN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Standard features of all New Generation IPPBXs.</a:t>
            </a:r>
            <a:br>
              <a:rPr lang="ta-IN" dirty="0" smtClean="0">
                <a:latin typeface="Arial"/>
                <a:cs typeface="Arial"/>
              </a:rPr>
            </a:br>
            <a:endParaRPr lang="ta-IN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Comprehensive enhanced services.</a:t>
            </a:r>
            <a:br>
              <a:rPr lang="ta-IN" dirty="0" smtClean="0">
                <a:latin typeface="Arial"/>
                <a:cs typeface="Arial"/>
              </a:rPr>
            </a:br>
            <a:endParaRPr lang="ta-IN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Telephony applications.</a:t>
            </a:r>
            <a:br>
              <a:rPr lang="ta-IN" dirty="0" smtClean="0">
                <a:latin typeface="Arial"/>
                <a:cs typeface="Arial"/>
              </a:rPr>
            </a:br>
            <a:endParaRPr lang="ta-IN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End user  applications.</a:t>
            </a:r>
            <a:br>
              <a:rPr lang="ta-IN" dirty="0" smtClean="0">
                <a:latin typeface="Arial"/>
                <a:cs typeface="Arial"/>
              </a:rPr>
            </a:br>
            <a:endParaRPr lang="ta-IN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Customization.</a:t>
            </a:r>
            <a:br>
              <a:rPr lang="ta-IN" dirty="0" smtClean="0">
                <a:latin typeface="Arial"/>
                <a:cs typeface="Arial"/>
              </a:rPr>
            </a:br>
            <a:endParaRPr lang="ta-IN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Reliability.</a:t>
            </a:r>
            <a:endParaRPr lang="en-US" dirty="0">
              <a:latin typeface="Arial"/>
              <a:cs typeface="Arial"/>
            </a:endParaRPr>
          </a:p>
        </p:txBody>
      </p:sp>
      <p:sp>
        <p:nvSpPr>
          <p:cNvPr id="9" name="Alternate Process 8"/>
          <p:cNvSpPr/>
          <p:nvPr/>
        </p:nvSpPr>
        <p:spPr>
          <a:xfrm>
            <a:off x="457199" y="1322555"/>
            <a:ext cx="1619997" cy="539999"/>
          </a:xfrm>
          <a:prstGeom prst="flowChartAlternateProcess">
            <a:avLst/>
          </a:prstGeom>
          <a:solidFill>
            <a:srgbClr val="3485BF"/>
          </a:solidFill>
          <a:ln>
            <a:solidFill>
              <a:srgbClr val="3485B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457200" y="1403382"/>
            <a:ext cx="16199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1600" b="1" dirty="0" smtClean="0">
                <a:solidFill>
                  <a:schemeClr val="bg1"/>
                </a:solidFill>
                <a:latin typeface="Arial"/>
                <a:cs typeface="Arial"/>
              </a:rPr>
              <a:t>Business</a:t>
            </a:r>
            <a:endParaRPr lang="en-US" sz="16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12" name="Picture 11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Comprehensive User Features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81000" y="2093655"/>
            <a:ext cx="2971800" cy="28469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dirty="0" smtClean="0">
                <a:latin typeface="Arial"/>
                <a:cs typeface="Arial"/>
              </a:rPr>
              <a:t>• Group Hunt</a:t>
            </a:r>
          </a:p>
          <a:p>
            <a:pPr>
              <a:spcAft>
                <a:spcPts val="600"/>
              </a:spcAft>
            </a:pPr>
            <a:r>
              <a:rPr lang="en-US" dirty="0" smtClean="0">
                <a:latin typeface="Arial"/>
                <a:cs typeface="Arial"/>
              </a:rPr>
              <a:t>• Call Forwarding</a:t>
            </a:r>
          </a:p>
          <a:p>
            <a:pPr>
              <a:spcAft>
                <a:spcPts val="600"/>
              </a:spcAft>
            </a:pPr>
            <a:r>
              <a:rPr lang="en-US" dirty="0" smtClean="0">
                <a:latin typeface="Arial"/>
                <a:cs typeface="Arial"/>
              </a:rPr>
              <a:t>• Call Park</a:t>
            </a:r>
          </a:p>
          <a:p>
            <a:pPr>
              <a:spcAft>
                <a:spcPts val="600"/>
              </a:spcAft>
            </a:pPr>
            <a:r>
              <a:rPr lang="en-US" dirty="0" smtClean="0">
                <a:latin typeface="Arial"/>
                <a:cs typeface="Arial"/>
              </a:rPr>
              <a:t>• Instant Recording</a:t>
            </a:r>
          </a:p>
          <a:p>
            <a:pPr>
              <a:spcAft>
                <a:spcPts val="600"/>
              </a:spcAft>
            </a:pPr>
            <a:r>
              <a:rPr lang="en-US" dirty="0" smtClean="0">
                <a:latin typeface="Arial"/>
                <a:cs typeface="Arial"/>
              </a:rPr>
              <a:t>• Call Pickup</a:t>
            </a:r>
          </a:p>
          <a:p>
            <a:pPr>
              <a:spcAft>
                <a:spcPts val="600"/>
              </a:spcAft>
            </a:pPr>
            <a:r>
              <a:rPr lang="en-US" dirty="0" smtClean="0">
                <a:latin typeface="Arial"/>
                <a:cs typeface="Arial"/>
              </a:rPr>
              <a:t>• Call Filters &amp; Blocking</a:t>
            </a:r>
          </a:p>
          <a:p>
            <a:pPr>
              <a:spcAft>
                <a:spcPts val="600"/>
              </a:spcAft>
            </a:pPr>
            <a:r>
              <a:rPr lang="en-US" dirty="0" smtClean="0">
                <a:latin typeface="Arial"/>
                <a:cs typeface="Arial"/>
              </a:rPr>
              <a:t>• Speakerphone Page</a:t>
            </a:r>
          </a:p>
          <a:p>
            <a:pPr>
              <a:spcAft>
                <a:spcPts val="600"/>
              </a:spcAft>
            </a:pPr>
            <a:r>
              <a:rPr lang="en-US" dirty="0" smtClean="0">
                <a:latin typeface="Arial"/>
                <a:cs typeface="Arial"/>
              </a:rPr>
              <a:t>• Directory / BLF List</a:t>
            </a:r>
            <a:endParaRPr lang="en-US" dirty="0">
              <a:latin typeface="Arial"/>
              <a:cs typeface="Arial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895600" y="2093655"/>
            <a:ext cx="2971800" cy="28469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dirty="0" smtClean="0">
                <a:latin typeface="Arial"/>
                <a:cs typeface="Arial"/>
              </a:rPr>
              <a:t>• Listen to Recordings</a:t>
            </a:r>
          </a:p>
          <a:p>
            <a:pPr>
              <a:spcAft>
                <a:spcPts val="600"/>
              </a:spcAft>
            </a:pPr>
            <a:r>
              <a:rPr lang="en-US" dirty="0" smtClean="0">
                <a:latin typeface="Arial"/>
                <a:cs typeface="Arial"/>
              </a:rPr>
              <a:t>• Call Monitoring</a:t>
            </a:r>
          </a:p>
          <a:p>
            <a:pPr>
              <a:spcAft>
                <a:spcPts val="600"/>
              </a:spcAft>
            </a:pPr>
            <a:r>
              <a:rPr lang="en-US" dirty="0" smtClean="0">
                <a:latin typeface="Arial"/>
                <a:cs typeface="Arial"/>
              </a:rPr>
              <a:t>• Phone Callback</a:t>
            </a:r>
          </a:p>
          <a:p>
            <a:pPr>
              <a:spcAft>
                <a:spcPts val="600"/>
              </a:spcAft>
            </a:pPr>
            <a:r>
              <a:rPr lang="en-US" dirty="0" smtClean="0">
                <a:latin typeface="Arial"/>
                <a:cs typeface="Arial"/>
              </a:rPr>
              <a:t>• Overhead Paging</a:t>
            </a:r>
          </a:p>
          <a:p>
            <a:pPr>
              <a:spcAft>
                <a:spcPts val="600"/>
              </a:spcAft>
            </a:pPr>
            <a:r>
              <a:rPr lang="en-US" dirty="0" smtClean="0">
                <a:latin typeface="Arial"/>
                <a:cs typeface="Arial"/>
              </a:rPr>
              <a:t>• Paging/Intercom</a:t>
            </a:r>
          </a:p>
          <a:p>
            <a:pPr>
              <a:spcAft>
                <a:spcPts val="600"/>
              </a:spcAft>
            </a:pPr>
            <a:r>
              <a:rPr lang="en-US" dirty="0" smtClean="0">
                <a:latin typeface="Arial"/>
                <a:cs typeface="Arial"/>
              </a:rPr>
              <a:t>• Remote Access</a:t>
            </a:r>
          </a:p>
          <a:p>
            <a:pPr>
              <a:spcAft>
                <a:spcPts val="600"/>
              </a:spcAft>
            </a:pPr>
            <a:r>
              <a:rPr lang="en-US" dirty="0" smtClean="0">
                <a:latin typeface="Arial"/>
                <a:cs typeface="Arial"/>
              </a:rPr>
              <a:t>• Personal IVR</a:t>
            </a:r>
          </a:p>
          <a:p>
            <a:pPr>
              <a:spcAft>
                <a:spcPts val="600"/>
              </a:spcAft>
            </a:pPr>
            <a:r>
              <a:rPr lang="en-US" dirty="0" smtClean="0">
                <a:latin typeface="Arial"/>
                <a:cs typeface="Arial"/>
              </a:rPr>
              <a:t>• Monitoring Conferences</a:t>
            </a:r>
            <a:endParaRPr lang="en-US" dirty="0">
              <a:latin typeface="Arial"/>
              <a:cs typeface="Arial"/>
            </a:endParaRPr>
          </a:p>
        </p:txBody>
      </p:sp>
      <p:pic>
        <p:nvPicPr>
          <p:cNvPr id="13" name="Picture 12" descr="comprehensiveuserfeatur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9275" y="2286000"/>
            <a:ext cx="3209925" cy="2266950"/>
          </a:xfrm>
          <a:prstGeom prst="rect">
            <a:avLst/>
          </a:prstGeom>
        </p:spPr>
      </p:pic>
      <p:pic>
        <p:nvPicPr>
          <p:cNvPr id="11" name="Picture 10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4718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Fax Over IP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33400" y="2895600"/>
            <a:ext cx="4648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Arial"/>
                <a:cs typeface="Arial"/>
              </a:rPr>
              <a:t>Fax Over IP and traditional PSTN faxing allows exchanging fax calls between two fax machines, connected to a network (Internet) or/and to a traditional phone line. </a:t>
            </a:r>
          </a:p>
        </p:txBody>
      </p:sp>
      <p:pic>
        <p:nvPicPr>
          <p:cNvPr id="9" name="Picture 8" descr="foip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3075" y="2362200"/>
            <a:ext cx="3209925" cy="2266950"/>
          </a:xfrm>
          <a:prstGeom prst="rect">
            <a:avLst/>
          </a:prstGeom>
        </p:spPr>
      </p:pic>
      <p:pic>
        <p:nvPicPr>
          <p:cNvPr id="10" name="Picture 9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4839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Call Recording, Monitoring, Barging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66800" y="2563245"/>
            <a:ext cx="4038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/>
              <a:buChar char="•"/>
            </a:pPr>
            <a:r>
              <a:rPr lang="en-US" dirty="0">
                <a:latin typeface="Arial"/>
                <a:cs typeface="Arial"/>
              </a:rPr>
              <a:t> System Wide Call Recording</a:t>
            </a:r>
          </a:p>
          <a:p>
            <a:pPr>
              <a:buFont typeface="Arial"/>
              <a:buChar char="•"/>
            </a:pPr>
            <a:r>
              <a:rPr lang="en-US" dirty="0">
                <a:latin typeface="Arial"/>
                <a:cs typeface="Arial"/>
              </a:rPr>
              <a:t> Call recording per user extension</a:t>
            </a:r>
          </a:p>
          <a:p>
            <a:pPr>
              <a:buFont typeface="Arial"/>
              <a:buChar char="•"/>
            </a:pPr>
            <a:r>
              <a:rPr lang="en-US" dirty="0">
                <a:latin typeface="Arial"/>
                <a:cs typeface="Arial"/>
              </a:rPr>
              <a:t> Instant </a:t>
            </a:r>
            <a:r>
              <a:rPr lang="en-US" dirty="0" smtClean="0">
                <a:latin typeface="Arial"/>
                <a:cs typeface="Arial"/>
              </a:rPr>
              <a:t>Recording</a:t>
            </a:r>
            <a:endParaRPr lang="en-US" dirty="0">
              <a:latin typeface="Arial"/>
              <a:cs typeface="Arial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66800" y="1983173"/>
            <a:ext cx="403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latin typeface="Arial"/>
                <a:cs typeface="Arial"/>
              </a:rPr>
              <a:t>Call Recording</a:t>
            </a:r>
            <a:endParaRPr lang="en-US" sz="2400" dirty="0">
              <a:latin typeface="Arial"/>
              <a:cs typeface="Arial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66800" y="4563070"/>
            <a:ext cx="4038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/>
              <a:buChar char="•"/>
            </a:pPr>
            <a:r>
              <a:rPr lang="en-US" dirty="0" smtClean="0">
                <a:latin typeface="Arial"/>
                <a:cs typeface="Arial"/>
              </a:rPr>
              <a:t> Listening </a:t>
            </a:r>
            <a:r>
              <a:rPr lang="en-US" dirty="0">
                <a:latin typeface="Arial"/>
                <a:cs typeface="Arial"/>
              </a:rPr>
              <a:t>to calls</a:t>
            </a:r>
            <a:endParaRPr lang="en-US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en-US" dirty="0" smtClean="0">
                <a:latin typeface="Arial"/>
                <a:cs typeface="Arial"/>
              </a:rPr>
              <a:t> Whispering</a:t>
            </a:r>
          </a:p>
          <a:p>
            <a:pPr>
              <a:buFont typeface="Arial"/>
              <a:buChar char="•"/>
            </a:pPr>
            <a:r>
              <a:rPr lang="en-US" dirty="0" smtClean="0">
                <a:latin typeface="Arial"/>
                <a:cs typeface="Arial"/>
              </a:rPr>
              <a:t> Barging </a:t>
            </a:r>
            <a:r>
              <a:rPr lang="en-US" dirty="0">
                <a:latin typeface="Arial"/>
                <a:cs typeface="Arial"/>
              </a:rPr>
              <a:t>into calls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957935"/>
            <a:ext cx="403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latin typeface="Arial"/>
                <a:cs typeface="Arial"/>
              </a:rPr>
              <a:t>Call Monitoring</a:t>
            </a:r>
          </a:p>
        </p:txBody>
      </p:sp>
      <p:pic>
        <p:nvPicPr>
          <p:cNvPr id="15" name="Picture 14" descr="bargingrecord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800" y="2667000"/>
            <a:ext cx="3209925" cy="2266950"/>
          </a:xfrm>
          <a:prstGeom prst="rect">
            <a:avLst/>
          </a:prstGeom>
        </p:spPr>
      </p:pic>
      <p:pic>
        <p:nvPicPr>
          <p:cNvPr id="12" name="Picture 11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754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Unified Messaging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3400" y="2667000"/>
            <a:ext cx="48006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"/>
                <a:cs typeface="Arial"/>
              </a:rPr>
              <a:t>PBXware brings together Voicemail, Instant Messaging Chat, Faxing, SMS, Online Presence, Call Center Agents, Outlook/MS Exchange Directory etc. creating unified communications, giving our customers extended advantage in every day business life with our Desktop Applications.</a:t>
            </a:r>
            <a:endParaRPr lang="en-US" dirty="0">
              <a:latin typeface="Arial"/>
              <a:cs typeface="Arial"/>
            </a:endParaRPr>
          </a:p>
        </p:txBody>
      </p:sp>
      <p:pic>
        <p:nvPicPr>
          <p:cNvPr id="11" name="Picture 10" descr="unifi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0" y="2536118"/>
            <a:ext cx="3471706" cy="2416882"/>
          </a:xfrm>
          <a:prstGeom prst="rect">
            <a:avLst/>
          </a:prstGeom>
        </p:spPr>
      </p:pic>
      <p:pic>
        <p:nvPicPr>
          <p:cNvPr id="10" name="Picture 9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1601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Web User Self Care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3400" y="1983173"/>
            <a:ext cx="548640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  <a:buFont typeface="Arial"/>
              <a:buChar char="•"/>
            </a:pPr>
            <a:r>
              <a:rPr lang="en-US" dirty="0" smtClean="0">
                <a:latin typeface="Arial"/>
                <a:cs typeface="Arial"/>
              </a:rPr>
              <a:t> This features management and administration of:</a:t>
            </a:r>
          </a:p>
          <a:p>
            <a:pPr>
              <a:spcAft>
                <a:spcPts val="600"/>
              </a:spcAft>
              <a:buFont typeface="Arial"/>
              <a:buChar char="•"/>
            </a:pPr>
            <a:r>
              <a:rPr lang="en-US" dirty="0" smtClean="0">
                <a:latin typeface="Arial"/>
                <a:cs typeface="Arial"/>
              </a:rPr>
              <a:t> User E-mail address and PIN</a:t>
            </a:r>
          </a:p>
          <a:p>
            <a:pPr>
              <a:spcAft>
                <a:spcPts val="600"/>
              </a:spcAft>
              <a:buFont typeface="Arial"/>
              <a:buChar char="•"/>
            </a:pPr>
            <a:r>
              <a:rPr lang="en-US" dirty="0" smtClean="0">
                <a:latin typeface="Arial"/>
                <a:cs typeface="Arial"/>
              </a:rPr>
              <a:t> Voicemail</a:t>
            </a:r>
          </a:p>
          <a:p>
            <a:pPr>
              <a:spcAft>
                <a:spcPts val="600"/>
              </a:spcAft>
              <a:buFont typeface="Arial"/>
              <a:buChar char="•"/>
            </a:pPr>
            <a:r>
              <a:rPr lang="en-US" dirty="0" smtClean="0">
                <a:latin typeface="Arial"/>
                <a:cs typeface="Arial"/>
              </a:rPr>
              <a:t> Enhanced Services</a:t>
            </a:r>
          </a:p>
          <a:p>
            <a:pPr>
              <a:spcAft>
                <a:spcPts val="600"/>
              </a:spcAft>
              <a:buFont typeface="Arial"/>
              <a:buChar char="•"/>
            </a:pPr>
            <a:r>
              <a:rPr lang="en-US" dirty="0" smtClean="0">
                <a:latin typeface="Arial"/>
                <a:cs typeface="Arial"/>
              </a:rPr>
              <a:t> CDR (Call Details Records)</a:t>
            </a:r>
            <a:endParaRPr lang="en-US" dirty="0">
              <a:latin typeface="Arial"/>
              <a:cs typeface="Arial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0" y="4038600"/>
            <a:ext cx="6858000" cy="2374900"/>
          </a:xfrm>
          <a:prstGeom prst="rect">
            <a:avLst/>
          </a:prstGeom>
        </p:spPr>
      </p:pic>
      <p:pic>
        <p:nvPicPr>
          <p:cNvPr id="10" name="Picture 9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8064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ounded Rectangle 37"/>
          <p:cNvSpPr/>
          <p:nvPr/>
        </p:nvSpPr>
        <p:spPr>
          <a:xfrm>
            <a:off x="6019800" y="5638800"/>
            <a:ext cx="2209800" cy="838200"/>
          </a:xfrm>
          <a:prstGeom prst="roundRect">
            <a:avLst/>
          </a:prstGeom>
          <a:solidFill>
            <a:schemeClr val="bg1"/>
          </a:solidFill>
          <a:ln>
            <a:solidFill>
              <a:srgbClr val="3485B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a-IN" sz="1400" b="1" dirty="0" smtClean="0">
                <a:solidFill>
                  <a:schemeClr val="tx1"/>
                </a:solidFill>
                <a:latin typeface="Arial"/>
                <a:cs typeface="Arial"/>
              </a:rPr>
              <a:t>AND MUCH MORE...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… all the f</a:t>
            </a:r>
            <a:r>
              <a:rPr lang="ta-IN" sz="2400" b="1" dirty="0" smtClean="0">
                <a:solidFill>
                  <a:schemeClr val="bg1"/>
                </a:solidFill>
                <a:latin typeface="Arial"/>
                <a:cs typeface="Arial"/>
              </a:rPr>
              <a:t>eatures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6019800" y="1790700"/>
            <a:ext cx="2209800" cy="838200"/>
          </a:xfrm>
          <a:prstGeom prst="roundRect">
            <a:avLst/>
          </a:prstGeom>
          <a:solidFill>
            <a:schemeClr val="bg1"/>
          </a:solidFill>
          <a:ln>
            <a:solidFill>
              <a:srgbClr val="3485B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a-IN" b="1" dirty="0" smtClean="0">
                <a:solidFill>
                  <a:schemeClr val="tx1"/>
                </a:solidFill>
                <a:latin typeface="Arial"/>
                <a:cs typeface="Arial"/>
              </a:rPr>
              <a:t>IVR Tree</a:t>
            </a:r>
            <a:endParaRPr lang="en-US" b="1" dirty="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838200" y="1790700"/>
            <a:ext cx="2209800" cy="838200"/>
          </a:xfrm>
          <a:prstGeom prst="roundRect">
            <a:avLst/>
          </a:prstGeom>
          <a:solidFill>
            <a:schemeClr val="bg1"/>
          </a:solidFill>
          <a:ln>
            <a:solidFill>
              <a:srgbClr val="3485B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a-IN" b="1" dirty="0" smtClean="0">
                <a:solidFill>
                  <a:schemeClr val="tx1"/>
                </a:solidFill>
                <a:latin typeface="Arial"/>
                <a:cs typeface="Arial"/>
              </a:rPr>
              <a:t>CLI Recognition &amp; Call-Back</a:t>
            </a:r>
            <a:endParaRPr lang="en-US" b="1" dirty="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3429000" y="1790700"/>
            <a:ext cx="2209800" cy="838200"/>
          </a:xfrm>
          <a:prstGeom prst="roundRect">
            <a:avLst/>
          </a:prstGeom>
          <a:solidFill>
            <a:schemeClr val="bg1"/>
          </a:solidFill>
          <a:ln>
            <a:solidFill>
              <a:srgbClr val="3485B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a-IN" b="1" dirty="0" smtClean="0">
                <a:solidFill>
                  <a:schemeClr val="tx1"/>
                </a:solidFill>
                <a:latin typeface="Arial"/>
                <a:cs typeface="Arial"/>
              </a:rPr>
              <a:t>Multi-Site Networking</a:t>
            </a:r>
            <a:endParaRPr lang="en-US" b="1" dirty="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838200" y="3048000"/>
            <a:ext cx="2209800" cy="838200"/>
          </a:xfrm>
          <a:prstGeom prst="roundRect">
            <a:avLst/>
          </a:prstGeom>
          <a:solidFill>
            <a:schemeClr val="bg1"/>
          </a:solidFill>
          <a:ln>
            <a:solidFill>
              <a:srgbClr val="3485B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a-IN" sz="1400" b="1" dirty="0" smtClean="0">
                <a:solidFill>
                  <a:schemeClr val="tx1"/>
                </a:solidFill>
                <a:latin typeface="Arial"/>
                <a:cs typeface="Arial"/>
              </a:rPr>
              <a:t>Exchange &amp; Outlook Integration</a:t>
            </a:r>
            <a:endParaRPr lang="en-US" sz="1400" b="1" dirty="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3429000" y="3048000"/>
            <a:ext cx="2209800" cy="838200"/>
          </a:xfrm>
          <a:prstGeom prst="roundRect">
            <a:avLst/>
          </a:prstGeom>
          <a:solidFill>
            <a:schemeClr val="bg1"/>
          </a:solidFill>
          <a:ln>
            <a:solidFill>
              <a:srgbClr val="3485B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a-IN" b="1" dirty="0" smtClean="0">
                <a:solidFill>
                  <a:schemeClr val="tx1"/>
                </a:solidFill>
                <a:latin typeface="Arial"/>
                <a:cs typeface="Arial"/>
              </a:rPr>
              <a:t>Monitor Live Channels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019800" y="3048000"/>
            <a:ext cx="2209800" cy="838200"/>
          </a:xfrm>
          <a:prstGeom prst="roundRect">
            <a:avLst/>
          </a:prstGeom>
          <a:solidFill>
            <a:schemeClr val="bg1"/>
          </a:solidFill>
          <a:ln>
            <a:solidFill>
              <a:srgbClr val="3485B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a-IN" b="1" dirty="0" smtClean="0">
                <a:solidFill>
                  <a:schemeClr val="tx1"/>
                </a:solidFill>
                <a:latin typeface="Arial"/>
                <a:cs typeface="Arial"/>
              </a:rPr>
              <a:t>3rd Party Conference Drag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838200" y="4343400"/>
            <a:ext cx="2209800" cy="838200"/>
          </a:xfrm>
          <a:prstGeom prst="roundRect">
            <a:avLst/>
          </a:prstGeom>
          <a:solidFill>
            <a:schemeClr val="bg1"/>
          </a:solidFill>
          <a:ln>
            <a:solidFill>
              <a:srgbClr val="3485B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a-IN" b="1" dirty="0" smtClean="0">
                <a:solidFill>
                  <a:schemeClr val="tx1"/>
                </a:solidFill>
                <a:latin typeface="Arial"/>
                <a:cs typeface="Arial"/>
              </a:rPr>
              <a:t>CRM Integration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019800" y="4343400"/>
            <a:ext cx="2209800" cy="838200"/>
          </a:xfrm>
          <a:prstGeom prst="roundRect">
            <a:avLst/>
          </a:prstGeom>
          <a:solidFill>
            <a:schemeClr val="bg1"/>
          </a:solidFill>
          <a:ln>
            <a:solidFill>
              <a:srgbClr val="3485B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a-IN" sz="1400" b="1" dirty="0" smtClean="0">
                <a:solidFill>
                  <a:schemeClr val="tx1"/>
                </a:solidFill>
                <a:latin typeface="Arial"/>
                <a:cs typeface="Arial"/>
              </a:rPr>
              <a:t>Queue Placement Holder &amp; Call Center Call Back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3429000" y="4343400"/>
            <a:ext cx="2209800" cy="838200"/>
          </a:xfrm>
          <a:prstGeom prst="roundRect">
            <a:avLst/>
          </a:prstGeom>
          <a:solidFill>
            <a:schemeClr val="bg1"/>
          </a:solidFill>
          <a:ln>
            <a:solidFill>
              <a:srgbClr val="3485B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a-IN" b="1" dirty="0" smtClean="0">
                <a:solidFill>
                  <a:schemeClr val="tx1"/>
                </a:solidFill>
                <a:latin typeface="Arial"/>
                <a:cs typeface="Arial"/>
              </a:rPr>
              <a:t>Auto Configuration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838200" y="5638800"/>
            <a:ext cx="2209800" cy="838200"/>
          </a:xfrm>
          <a:prstGeom prst="roundRect">
            <a:avLst/>
          </a:prstGeom>
          <a:solidFill>
            <a:schemeClr val="bg1"/>
          </a:solidFill>
          <a:ln>
            <a:solidFill>
              <a:srgbClr val="3485B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a-IN" sz="1400" b="1" dirty="0" smtClean="0">
                <a:solidFill>
                  <a:schemeClr val="tx1"/>
                </a:solidFill>
                <a:latin typeface="Arial"/>
                <a:cs typeface="Arial"/>
              </a:rPr>
              <a:t>Presence Panel</a:t>
            </a:r>
          </a:p>
        </p:txBody>
      </p:sp>
      <p:pic>
        <p:nvPicPr>
          <p:cNvPr id="25" name="Picture 24" descr="call-bac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" y="1714500"/>
            <a:ext cx="8572500" cy="4991100"/>
          </a:xfrm>
          <a:prstGeom prst="rect">
            <a:avLst/>
          </a:prstGeom>
        </p:spPr>
      </p:pic>
      <p:pic>
        <p:nvPicPr>
          <p:cNvPr id="26" name="Picture 25" descr="multi-site networkin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587500"/>
            <a:ext cx="8953500" cy="4889500"/>
          </a:xfrm>
          <a:prstGeom prst="rect">
            <a:avLst/>
          </a:prstGeom>
        </p:spPr>
      </p:pic>
      <p:pic>
        <p:nvPicPr>
          <p:cNvPr id="27" name="Picture 26" descr="ivrtre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300" y="1676400"/>
            <a:ext cx="9029700" cy="5232400"/>
          </a:xfrm>
          <a:prstGeom prst="rect">
            <a:avLst/>
          </a:prstGeom>
        </p:spPr>
      </p:pic>
      <p:pic>
        <p:nvPicPr>
          <p:cNvPr id="29" name="Picture 28" descr="monitorlivechannels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00" y="1981200"/>
            <a:ext cx="9144000" cy="4892732"/>
          </a:xfrm>
          <a:prstGeom prst="rect">
            <a:avLst/>
          </a:prstGeom>
        </p:spPr>
      </p:pic>
      <p:pic>
        <p:nvPicPr>
          <p:cNvPr id="32" name="Picture 31" descr="autoconfiguration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2133600"/>
            <a:ext cx="9029700" cy="4826000"/>
          </a:xfrm>
          <a:prstGeom prst="rect">
            <a:avLst/>
          </a:prstGeom>
        </p:spPr>
      </p:pic>
      <p:pic>
        <p:nvPicPr>
          <p:cNvPr id="33" name="Picture 32" descr="queueplacement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1600200"/>
            <a:ext cx="9144000" cy="5282641"/>
          </a:xfrm>
          <a:prstGeom prst="rect">
            <a:avLst/>
          </a:prstGeom>
        </p:spPr>
      </p:pic>
      <p:sp>
        <p:nvSpPr>
          <p:cNvPr id="34" name="Rounded Rectangle 33"/>
          <p:cNvSpPr/>
          <p:nvPr/>
        </p:nvSpPr>
        <p:spPr>
          <a:xfrm>
            <a:off x="3429000" y="5638800"/>
            <a:ext cx="2209800" cy="838200"/>
          </a:xfrm>
          <a:prstGeom prst="roundRect">
            <a:avLst/>
          </a:prstGeom>
          <a:solidFill>
            <a:schemeClr val="bg1"/>
          </a:solidFill>
          <a:ln>
            <a:solidFill>
              <a:srgbClr val="3485B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a-IN" sz="1400" b="1" dirty="0" smtClean="0">
                <a:solidFill>
                  <a:schemeClr val="tx1"/>
                </a:solidFill>
                <a:latin typeface="Arial"/>
                <a:cs typeface="Arial"/>
              </a:rPr>
              <a:t>Instant Call Recording - Ready to Listen</a:t>
            </a:r>
          </a:p>
        </p:txBody>
      </p:sp>
      <p:pic>
        <p:nvPicPr>
          <p:cNvPr id="35" name="Picture 34" descr="presenc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1905000"/>
            <a:ext cx="9144000" cy="5033627"/>
          </a:xfrm>
          <a:prstGeom prst="rect">
            <a:avLst/>
          </a:prstGeom>
        </p:spPr>
      </p:pic>
      <p:pic>
        <p:nvPicPr>
          <p:cNvPr id="36" name="Picture 35" descr="instantcallrec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2133600"/>
            <a:ext cx="9067800" cy="4787900"/>
          </a:xfrm>
          <a:prstGeom prst="rect">
            <a:avLst/>
          </a:prstGeom>
        </p:spPr>
      </p:pic>
      <p:sp>
        <p:nvSpPr>
          <p:cNvPr id="37" name="Rectangle 36"/>
          <p:cNvSpPr/>
          <p:nvPr/>
        </p:nvSpPr>
        <p:spPr>
          <a:xfrm>
            <a:off x="0" y="1600200"/>
            <a:ext cx="8839200" cy="53213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a-IN" sz="2400" dirty="0" smtClean="0">
                <a:solidFill>
                  <a:srgbClr val="000000"/>
                </a:solidFill>
              </a:rPr>
              <a:t>AND MUCH MORE...</a:t>
            </a:r>
            <a:endParaRPr lang="en-US" sz="2400" dirty="0">
              <a:solidFill>
                <a:srgbClr val="000000"/>
              </a:solidFill>
            </a:endParaRPr>
          </a:p>
        </p:txBody>
      </p:sp>
      <p:pic>
        <p:nvPicPr>
          <p:cNvPr id="39" name="Picture 38" descr="crmintegration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0" y="1626476"/>
            <a:ext cx="9147600" cy="5318234"/>
          </a:xfrm>
          <a:prstGeom prst="rect">
            <a:avLst/>
          </a:prstGeom>
        </p:spPr>
      </p:pic>
      <p:sp>
        <p:nvSpPr>
          <p:cNvPr id="43" name="Rectangle 42"/>
          <p:cNvSpPr/>
          <p:nvPr/>
        </p:nvSpPr>
        <p:spPr>
          <a:xfrm>
            <a:off x="-3600" y="1587500"/>
            <a:ext cx="9147600" cy="53467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4" name="Picture 43" descr="1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1752600"/>
            <a:ext cx="9144000" cy="5038890"/>
          </a:xfrm>
          <a:prstGeom prst="rect">
            <a:avLst/>
          </a:prstGeom>
        </p:spPr>
      </p:pic>
      <p:pic>
        <p:nvPicPr>
          <p:cNvPr id="45" name="Picture 44" descr="2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133600" y="1676400"/>
            <a:ext cx="4924425" cy="5114925"/>
          </a:xfrm>
          <a:prstGeom prst="rect">
            <a:avLst/>
          </a:prstGeom>
        </p:spPr>
      </p:pic>
      <p:pic>
        <p:nvPicPr>
          <p:cNvPr id="46" name="Picture 45" descr="3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352675" y="1676400"/>
            <a:ext cx="4705350" cy="4953000"/>
          </a:xfrm>
          <a:prstGeom prst="rect">
            <a:avLst/>
          </a:prstGeom>
        </p:spPr>
      </p:pic>
      <p:pic>
        <p:nvPicPr>
          <p:cNvPr id="47" name="Picture 46" descr="4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352675" y="1676400"/>
            <a:ext cx="4638675" cy="4981575"/>
          </a:xfrm>
          <a:prstGeom prst="rect">
            <a:avLst/>
          </a:prstGeom>
        </p:spPr>
      </p:pic>
      <p:pic>
        <p:nvPicPr>
          <p:cNvPr id="48" name="Picture 47" descr="5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286000" y="1752600"/>
            <a:ext cx="4714875" cy="4857750"/>
          </a:xfrm>
          <a:prstGeom prst="rect">
            <a:avLst/>
          </a:prstGeom>
        </p:spPr>
      </p:pic>
      <p:pic>
        <p:nvPicPr>
          <p:cNvPr id="49" name="Picture 48" descr="6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257425" y="1676400"/>
            <a:ext cx="4733925" cy="4886325"/>
          </a:xfrm>
          <a:prstGeom prst="rect">
            <a:avLst/>
          </a:prstGeom>
        </p:spPr>
      </p:pic>
      <p:pic>
        <p:nvPicPr>
          <p:cNvPr id="50" name="Picture 49" descr="7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2286000" y="1676400"/>
            <a:ext cx="4686300" cy="4867275"/>
          </a:xfrm>
          <a:prstGeom prst="rect">
            <a:avLst/>
          </a:prstGeom>
        </p:spPr>
      </p:pic>
      <p:sp>
        <p:nvSpPr>
          <p:cNvPr id="51" name="TextBox 5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… </a:t>
            </a:r>
            <a:r>
              <a:rPr lang="ta-IN" sz="2400" b="1" dirty="0" smtClean="0">
                <a:solidFill>
                  <a:schemeClr val="bg1"/>
                </a:solidFill>
                <a:latin typeface="Arial"/>
                <a:cs typeface="Arial"/>
              </a:rPr>
              <a:t>all the sizes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52" name="Picture 51" descr="allappliances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0" y="3352800"/>
            <a:ext cx="9144000" cy="3518974"/>
          </a:xfrm>
          <a:prstGeom prst="rect">
            <a:avLst/>
          </a:prstGeom>
        </p:spPr>
      </p:pic>
      <p:pic>
        <p:nvPicPr>
          <p:cNvPr id="40" name="Picture 39" descr="features1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0" y="1660060"/>
            <a:ext cx="9144000" cy="5274140"/>
          </a:xfrm>
          <a:prstGeom prst="rect">
            <a:avLst/>
          </a:prstGeom>
        </p:spPr>
      </p:pic>
      <p:pic>
        <p:nvPicPr>
          <p:cNvPr id="41" name="Picture 40" descr="features2.pn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51600" y="1689876"/>
            <a:ext cx="8640000" cy="5244324"/>
          </a:xfrm>
          <a:prstGeom prst="rect">
            <a:avLst/>
          </a:prstGeom>
        </p:spPr>
      </p:pic>
      <p:pic>
        <p:nvPicPr>
          <p:cNvPr id="53" name="Picture 52" descr="logo-_double.png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2486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000"/>
                            </p:stCondLst>
                            <p:childTnLst>
                              <p:par>
                                <p:cTn id="32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9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3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4000"/>
                            </p:stCondLst>
                            <p:childTnLst>
                              <p:par>
                                <p:cTn id="48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7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8000"/>
                            </p:stCondLst>
                            <p:childTnLst>
                              <p:par>
                                <p:cTn id="56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1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2000"/>
                            </p:stCondLst>
                            <p:childTnLst>
                              <p:par>
                                <p:cTn id="64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550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6000"/>
                            </p:stCondLst>
                            <p:childTnLst>
                              <p:par>
                                <p:cTn id="72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95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0"/>
                            </p:stCondLst>
                            <p:childTnLst>
                              <p:par>
                                <p:cTn id="80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3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4000"/>
                            </p:stCondLst>
                            <p:childTnLst>
                              <p:par>
                                <p:cTn id="88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7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480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49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51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5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52500"/>
                            </p:stCondLst>
                            <p:childTnLst>
                              <p:par>
                                <p:cTn id="1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5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53500"/>
                            </p:stCondLst>
                            <p:childTnLst>
                              <p:par>
                                <p:cTn id="140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7000"/>
                            </p:stCondLst>
                            <p:childTnLst>
                              <p:par>
                                <p:cTn id="1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"/>
                            </p:stCondLst>
                            <p:childTnLst>
                              <p:par>
                                <p:cTn id="15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000"/>
                            </p:stCondLst>
                            <p:childTnLst>
                              <p:par>
                                <p:cTn id="1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500"/>
                            </p:stCondLst>
                            <p:childTnLst>
                              <p:par>
                                <p:cTn id="1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2000"/>
                            </p:stCondLst>
                            <p:childTnLst>
                              <p:par>
                                <p:cTn id="16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5500"/>
                            </p:stCondLst>
                            <p:childTnLst>
                              <p:par>
                                <p:cTn id="1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6000"/>
                            </p:stCondLst>
                            <p:childTnLst>
                              <p:par>
                                <p:cTn id="173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9500"/>
                            </p:stCondLst>
                            <p:childTnLst>
                              <p:par>
                                <p:cTn id="1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1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13500"/>
                            </p:stCondLst>
                            <p:childTnLst>
                              <p:par>
                                <p:cTn id="1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14000"/>
                            </p:stCondLst>
                            <p:childTnLst>
                              <p:par>
                                <p:cTn id="189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17500"/>
                            </p:stCondLst>
                            <p:childTnLst>
                              <p:par>
                                <p:cTn id="1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97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21500"/>
                            </p:stCondLst>
                            <p:childTnLst>
                              <p:par>
                                <p:cTn id="2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22000"/>
                            </p:stCondLst>
                            <p:childTnLst>
                              <p:par>
                                <p:cTn id="20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25500"/>
                            </p:stCondLst>
                            <p:childTnLst>
                              <p:par>
                                <p:cTn id="2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26000"/>
                            </p:stCondLst>
                            <p:childTnLst>
                              <p:par>
                                <p:cTn id="213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29500"/>
                            </p:stCondLst>
                            <p:childTnLst>
                              <p:par>
                                <p:cTn id="2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21" grpId="0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0" grpId="0" animBg="1"/>
      <p:bldP spid="22" grpId="0" animBg="1"/>
      <p:bldP spid="23" grpId="0" animBg="1"/>
      <p:bldP spid="24" grpId="0" animBg="1"/>
      <p:bldP spid="34" grpId="0" animBg="1"/>
      <p:bldP spid="37" grpId="0" animBg="1"/>
      <p:bldP spid="37" grpId="1" animBg="1"/>
      <p:bldP spid="43" grpId="0" animBg="1"/>
      <p:bldP spid="5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a-IN" sz="2400" b="1" dirty="0" smtClean="0">
                <a:solidFill>
                  <a:schemeClr val="bg1"/>
                </a:solidFill>
                <a:latin typeface="Arial"/>
                <a:cs typeface="Arial"/>
              </a:rPr>
              <a:t>PBXware Call Center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81000" y="2111276"/>
            <a:ext cx="634708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a-IN" dirty="0" smtClean="0">
                <a:latin typeface="Arial"/>
                <a:cs typeface="Arial"/>
              </a:rPr>
              <a:t>The </a:t>
            </a:r>
            <a:r>
              <a:rPr lang="ta-IN" b="1" dirty="0" smtClean="0">
                <a:latin typeface="Arial"/>
                <a:cs typeface="Arial"/>
              </a:rPr>
              <a:t>Call Center </a:t>
            </a:r>
            <a:r>
              <a:rPr lang="ta-IN" dirty="0" smtClean="0">
                <a:latin typeface="Arial"/>
                <a:cs typeface="Arial"/>
              </a:rPr>
              <a:t>Editon offers a set of features needed for an organization to effectively start and manage inbound or outbound call campaigns.</a:t>
            </a:r>
          </a:p>
          <a:p>
            <a:endParaRPr lang="ta-IN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Call Center Communicator.</a:t>
            </a:r>
          </a:p>
          <a:p>
            <a:endParaRPr lang="ta-IN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Call Center Statistics.</a:t>
            </a:r>
          </a:p>
          <a:p>
            <a:endParaRPr lang="ta-IN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Real Time Agent Monitoring. </a:t>
            </a:r>
            <a:endParaRPr lang="en-US" dirty="0">
              <a:latin typeface="Arial"/>
              <a:cs typeface="Arial"/>
            </a:endParaRPr>
          </a:p>
        </p:txBody>
      </p:sp>
      <p:sp>
        <p:nvSpPr>
          <p:cNvPr id="12" name="Alternate Process 11"/>
          <p:cNvSpPr/>
          <p:nvPr/>
        </p:nvSpPr>
        <p:spPr>
          <a:xfrm>
            <a:off x="457199" y="1322555"/>
            <a:ext cx="1619997" cy="539999"/>
          </a:xfrm>
          <a:prstGeom prst="flowChartAlternateProces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457200" y="1403382"/>
            <a:ext cx="16199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  <a:latin typeface="Arial"/>
                <a:cs typeface="Arial"/>
              </a:rPr>
              <a:t>Call Center</a:t>
            </a:r>
            <a:endParaRPr lang="en-US" sz="16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15" name="Picture 14" descr="statistics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9141" y="4869160"/>
            <a:ext cx="2220784" cy="1651275"/>
          </a:xfrm>
          <a:prstGeom prst="rect">
            <a:avLst/>
          </a:prstGeom>
        </p:spPr>
      </p:pic>
      <p:pic>
        <p:nvPicPr>
          <p:cNvPr id="16" name="Picture 15" descr="callcentre.png"/>
          <p:cNvPicPr>
            <a:picLocks noChangeAspect="1"/>
          </p:cNvPicPr>
          <p:nvPr/>
        </p:nvPicPr>
        <p:blipFill rotWithShape="1">
          <a:blip r:embed="rId4"/>
          <a:srcRect l="53165" t="28871"/>
          <a:stretch/>
        </p:blipFill>
        <p:spPr>
          <a:xfrm>
            <a:off x="6911209" y="1572659"/>
            <a:ext cx="2236391" cy="1991486"/>
          </a:xfrm>
          <a:prstGeom prst="rect">
            <a:avLst/>
          </a:prstGeom>
        </p:spPr>
      </p:pic>
      <p:pic>
        <p:nvPicPr>
          <p:cNvPr id="17" name="Picture 16" descr="statistics2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25654" y="3781430"/>
            <a:ext cx="3696806" cy="2589381"/>
          </a:xfrm>
          <a:prstGeom prst="rect">
            <a:avLst/>
          </a:prstGeom>
        </p:spPr>
      </p:pic>
      <p:pic>
        <p:nvPicPr>
          <p:cNvPr id="14" name="Picture 13" descr="logo-_double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a-IN" sz="2400" b="1" dirty="0" smtClean="0">
                <a:solidFill>
                  <a:schemeClr val="bg1"/>
                </a:solidFill>
                <a:latin typeface="Arial"/>
                <a:cs typeface="Arial"/>
              </a:rPr>
              <a:t>PBXware Call Center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14" name="Snip Diagonal Corner Rectangle 13"/>
          <p:cNvSpPr/>
          <p:nvPr/>
        </p:nvSpPr>
        <p:spPr>
          <a:xfrm>
            <a:off x="609600" y="1376760"/>
            <a:ext cx="1752600" cy="918170"/>
          </a:xfrm>
          <a:prstGeom prst="snip2Diag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AQMON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5396" y="3118620"/>
            <a:ext cx="6651612" cy="325574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548005" y="1376820"/>
            <a:ext cx="63444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rial" pitchFamily="34" charset="0"/>
                <a:cs typeface="Arial" pitchFamily="34" charset="0"/>
              </a:rPr>
              <a:t>AQMON allows call center agents and supervisors to monitor queues and agents' status in real-time. Agents can view real-time queue statistics on a large LCD screen. Supervisors, on the other hand, can monitor the comprehensive and detailed real-time statistics on agents.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718841" y="3453829"/>
            <a:ext cx="252028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• Full Screen </a:t>
            </a:r>
            <a:r>
              <a:rPr lang="en-US" dirty="0" smtClean="0"/>
              <a:t>View</a:t>
            </a:r>
          </a:p>
          <a:p>
            <a:r>
              <a:rPr lang="en-US" dirty="0"/>
              <a:t/>
            </a:r>
            <a:br>
              <a:rPr lang="en-US" dirty="0"/>
            </a:br>
            <a:r>
              <a:rPr lang="en-US" dirty="0"/>
              <a:t>• Monitor Slide </a:t>
            </a:r>
            <a:r>
              <a:rPr lang="en-US" dirty="0" smtClean="0"/>
              <a:t>Show</a:t>
            </a:r>
          </a:p>
          <a:p>
            <a:r>
              <a:rPr lang="en-US" dirty="0"/>
              <a:t/>
            </a:r>
            <a:br>
              <a:rPr lang="en-US" dirty="0"/>
            </a:br>
            <a:r>
              <a:rPr lang="en-US" dirty="0"/>
              <a:t>• Call </a:t>
            </a:r>
            <a:r>
              <a:rPr lang="en-US" dirty="0" smtClean="0"/>
              <a:t>Details</a:t>
            </a:r>
          </a:p>
          <a:p>
            <a:r>
              <a:rPr lang="en-US" dirty="0"/>
              <a:t/>
            </a:r>
            <a:br>
              <a:rPr lang="en-US" dirty="0"/>
            </a:br>
            <a:r>
              <a:rPr lang="en-US" dirty="0"/>
              <a:t>• Queue </a:t>
            </a:r>
            <a:r>
              <a:rPr lang="en-US" dirty="0" smtClean="0"/>
              <a:t>Status</a:t>
            </a:r>
          </a:p>
          <a:p>
            <a:r>
              <a:rPr lang="en-US" dirty="0"/>
              <a:t/>
            </a:r>
            <a:br>
              <a:rPr lang="en-US" dirty="0"/>
            </a:br>
            <a:r>
              <a:rPr lang="en-US" dirty="0"/>
              <a:t>• Agent Status</a:t>
            </a:r>
          </a:p>
        </p:txBody>
      </p:sp>
      <p:pic>
        <p:nvPicPr>
          <p:cNvPr id="10" name="Picture 9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4786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674" y="2817723"/>
            <a:ext cx="5463735" cy="381167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a-IN" sz="2400" b="1" dirty="0" smtClean="0">
                <a:solidFill>
                  <a:schemeClr val="bg1"/>
                </a:solidFill>
                <a:latin typeface="Arial"/>
                <a:cs typeface="Arial"/>
              </a:rPr>
              <a:t>PBXware Call Center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20" name="Snip Diagonal Corner Rectangle 19"/>
          <p:cNvSpPr/>
          <p:nvPr/>
        </p:nvSpPr>
        <p:spPr>
          <a:xfrm>
            <a:off x="609600" y="1376760"/>
            <a:ext cx="1752600" cy="918170"/>
          </a:xfrm>
          <a:prstGeom prst="snip2Diag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dirty="0"/>
              <a:t>agentCOM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548005" y="1376820"/>
            <a:ext cx="63444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AgentCOM is a specialized call center application designed to create an easier day-to-day workload for agents in busy call centers. It enables agents to easily answer/reject/transfer calls, send messages to the supervisor, monitor queues, or interact with any web based CRM.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012160" y="2564904"/>
            <a:ext cx="338437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latin typeface="Arial" pitchFamily="34" charset="0"/>
                <a:cs typeface="Arial" pitchFamily="34" charset="0"/>
              </a:rPr>
              <a:t>Call Transfer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latin typeface="Arial" pitchFamily="34" charset="0"/>
                <a:cs typeface="Arial" pitchFamily="34" charset="0"/>
              </a:rPr>
              <a:t>Reject Call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latin typeface="Arial" pitchFamily="34" charset="0"/>
                <a:cs typeface="Arial" pitchFamily="34" charset="0"/>
              </a:rPr>
              <a:t>IVR Transfer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latin typeface="Arial" pitchFamily="34" charset="0"/>
                <a:cs typeface="Arial" pitchFamily="34" charset="0"/>
              </a:rPr>
              <a:t>Always On Top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latin typeface="Arial" pitchFamily="34" charset="0"/>
                <a:cs typeface="Arial" pitchFamily="34" charset="0"/>
              </a:rPr>
              <a:t>Bring On Top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latin typeface="Arial" pitchFamily="34" charset="0"/>
                <a:cs typeface="Arial" pitchFamily="34" charset="0"/>
              </a:rPr>
              <a:t>URL Pop up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latin typeface="Arial" pitchFamily="34" charset="0"/>
                <a:cs typeface="Arial" pitchFamily="34" charset="0"/>
              </a:rPr>
              <a:t>Call Status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latin typeface="Arial" pitchFamily="34" charset="0"/>
                <a:cs typeface="Arial" pitchFamily="34" charset="0"/>
              </a:rPr>
              <a:t>Queue(s) Information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latin typeface="Arial" pitchFamily="34" charset="0"/>
                <a:cs typeface="Arial" pitchFamily="34" charset="0"/>
              </a:rPr>
              <a:t>Supervisor Messages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latin typeface="Arial" pitchFamily="34" charset="0"/>
                <a:cs typeface="Arial" pitchFamily="34" charset="0"/>
              </a:rPr>
              <a:t>Integrated Web Browser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latin typeface="Arial" pitchFamily="34" charset="0"/>
                <a:cs typeface="Arial" pitchFamily="34" charset="0"/>
              </a:rPr>
              <a:t>Message History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latin typeface="Arial" pitchFamily="34" charset="0"/>
                <a:cs typeface="Arial" pitchFamily="34" charset="0"/>
              </a:rPr>
              <a:t>Show Tabs In Separate Window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latin typeface="Arial" pitchFamily="34" charset="0"/>
                <a:cs typeface="Arial" pitchFamily="34" charset="0"/>
              </a:rPr>
              <a:t>3 Skin Mode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latin typeface="Arial" pitchFamily="34" charset="0"/>
                <a:cs typeface="Arial" pitchFamily="34" charset="0"/>
              </a:rPr>
              <a:t>Not Ready Status</a:t>
            </a:r>
          </a:p>
        </p:txBody>
      </p:sp>
      <p:pic>
        <p:nvPicPr>
          <p:cNvPr id="10" name="Picture 9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9061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a-IN" sz="2400" b="1" dirty="0" smtClean="0">
                <a:solidFill>
                  <a:schemeClr val="bg1"/>
                </a:solidFill>
                <a:latin typeface="Arial"/>
                <a:cs typeface="Arial"/>
              </a:rPr>
              <a:t>PBXware Multi Tenant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pic>
        <p:nvPicPr>
          <p:cNvPr id="8" name="Picture 7" descr="multitenan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667000"/>
            <a:ext cx="9144000" cy="423379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57200" y="2093655"/>
            <a:ext cx="7467600" cy="2862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a-IN" dirty="0" smtClean="0">
                <a:latin typeface="Arial"/>
                <a:cs typeface="Arial"/>
              </a:rPr>
              <a:t>The </a:t>
            </a:r>
            <a:r>
              <a:rPr lang="ta-IN" b="1" dirty="0" smtClean="0">
                <a:latin typeface="Arial"/>
                <a:cs typeface="Arial"/>
              </a:rPr>
              <a:t>MultiTenant</a:t>
            </a:r>
            <a:r>
              <a:rPr lang="ta-IN" dirty="0" smtClean="0">
                <a:latin typeface="Arial"/>
                <a:cs typeface="Arial"/>
              </a:rPr>
              <a:t> PBX Edition of PBXware gives Telecom Service Providers a powerful platform to serve the IP-PBX market in the cloud.</a:t>
            </a:r>
          </a:p>
          <a:p>
            <a:endParaRPr lang="ta-IN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Unlimited Hosted IP-PBX Multi Tenants.</a:t>
            </a:r>
            <a:br>
              <a:rPr lang="ta-IN" dirty="0" smtClean="0">
                <a:latin typeface="Arial"/>
                <a:cs typeface="Arial"/>
              </a:rPr>
            </a:br>
            <a:endParaRPr lang="ta-IN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Cloud Hosted IP PBX.</a:t>
            </a:r>
          </a:p>
          <a:p>
            <a:endParaRPr lang="ta-IN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Unlimited Resellers.</a:t>
            </a:r>
          </a:p>
          <a:p>
            <a:endParaRPr lang="ta-IN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User/Company Self Portal.</a:t>
            </a:r>
            <a:endParaRPr lang="en-US" dirty="0">
              <a:latin typeface="Arial"/>
              <a:cs typeface="Arial"/>
            </a:endParaRPr>
          </a:p>
        </p:txBody>
      </p:sp>
      <p:sp>
        <p:nvSpPr>
          <p:cNvPr id="9" name="Alternate Process 8"/>
          <p:cNvSpPr/>
          <p:nvPr/>
        </p:nvSpPr>
        <p:spPr>
          <a:xfrm>
            <a:off x="457199" y="1322555"/>
            <a:ext cx="1619997" cy="539999"/>
          </a:xfrm>
          <a:prstGeom prst="flowChartAlternateProcess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457200" y="1403382"/>
            <a:ext cx="16199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1600" b="1" dirty="0" smtClean="0">
                <a:solidFill>
                  <a:schemeClr val="bg1"/>
                </a:solidFill>
                <a:latin typeface="Arial"/>
                <a:cs typeface="Arial"/>
              </a:rPr>
              <a:t>Multi Tenant</a:t>
            </a:r>
            <a:endParaRPr lang="en-US" sz="16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10" name="Picture 9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1155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a-IN" sz="2400" b="1" dirty="0" smtClean="0">
                <a:solidFill>
                  <a:schemeClr val="bg1"/>
                </a:solidFill>
                <a:latin typeface="Arial"/>
                <a:cs typeface="Arial"/>
              </a:rPr>
              <a:t>PBXware Multi Tenant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23528" y="1628800"/>
            <a:ext cx="84249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latin typeface="Arial" pitchFamily="34" charset="0"/>
                <a:cs typeface="Arial" pitchFamily="34" charset="0"/>
              </a:rPr>
              <a:t>Benefits of a Hosted System over an Onsite System</a:t>
            </a:r>
          </a:p>
          <a:p>
            <a:pPr algn="ctr"/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http://www.plumvoice.com/blog/wp-content/uploads/2011/12/greentech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636912"/>
            <a:ext cx="4651243" cy="34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5536" y="2348880"/>
            <a:ext cx="353873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US" dirty="0">
                <a:latin typeface="Arial" pitchFamily="34" charset="0"/>
                <a:cs typeface="Arial" pitchFamily="34" charset="0"/>
              </a:rPr>
              <a:t>No upfront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costs</a:t>
            </a:r>
          </a:p>
          <a:p>
            <a:pPr marL="457200" indent="-457200">
              <a:buFont typeface="Arial" pitchFamily="34" charset="0"/>
              <a:buChar char="•"/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dirty="0">
                <a:latin typeface="Arial" pitchFamily="34" charset="0"/>
                <a:cs typeface="Arial" pitchFamily="34" charset="0"/>
              </a:rPr>
              <a:t>No software or hardware purchases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necessary</a:t>
            </a:r>
          </a:p>
          <a:p>
            <a:pPr marL="457200" indent="-457200">
              <a:buFont typeface="Arial" pitchFamily="34" charset="0"/>
              <a:buChar char="•"/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dirty="0">
                <a:latin typeface="Arial" pitchFamily="34" charset="0"/>
                <a:cs typeface="Arial" pitchFamily="34" charset="0"/>
              </a:rPr>
              <a:t>No upgrades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necessary</a:t>
            </a:r>
          </a:p>
          <a:p>
            <a:pPr marL="457200" indent="-457200">
              <a:buFont typeface="Arial" pitchFamily="34" charset="0"/>
              <a:buChar char="•"/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Customizable</a:t>
            </a:r>
          </a:p>
          <a:p>
            <a:pPr marL="457200" indent="-457200">
              <a:buFont typeface="Arial" pitchFamily="34" charset="0"/>
              <a:buChar char="•"/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dirty="0">
                <a:latin typeface="Arial" pitchFamily="34" charset="0"/>
                <a:cs typeface="Arial" pitchFamily="34" charset="0"/>
              </a:rPr>
              <a:t>Backup and recovery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options</a:t>
            </a:r>
          </a:p>
          <a:p>
            <a:pPr marL="457200" indent="-457200">
              <a:buFont typeface="Arial" pitchFamily="34" charset="0"/>
              <a:buChar char="•"/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dirty="0">
                <a:latin typeface="Arial" pitchFamily="34" charset="0"/>
                <a:cs typeface="Arial" pitchFamily="34" charset="0"/>
              </a:rPr>
              <a:t>Faster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deployment</a:t>
            </a:r>
          </a:p>
          <a:p>
            <a:pPr marL="457200" indent="-457200">
              <a:buFont typeface="Arial" pitchFamily="34" charset="0"/>
              <a:buChar char="•"/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dirty="0">
                <a:latin typeface="Arial" pitchFamily="34" charset="0"/>
                <a:cs typeface="Arial" pitchFamily="34" charset="0"/>
              </a:rPr>
              <a:t>Simple, unified</a:t>
            </a:r>
          </a:p>
          <a:p>
            <a:endParaRPr lang="en-US" dirty="0"/>
          </a:p>
        </p:txBody>
      </p:sp>
      <p:pic>
        <p:nvPicPr>
          <p:cNvPr id="9" name="Picture 8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7847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TELCOware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pic>
        <p:nvPicPr>
          <p:cNvPr id="8" name="Picture 7" descr="telcowar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743200"/>
            <a:ext cx="9144000" cy="412328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81000" y="1897082"/>
            <a:ext cx="80772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 smtClean="0">
                <a:solidFill>
                  <a:srgbClr val="3485BF"/>
                </a:solidFill>
                <a:latin typeface="Arial"/>
                <a:cs typeface="Arial"/>
              </a:rPr>
              <a:t>TELCOware… </a:t>
            </a:r>
            <a:r>
              <a:rPr lang="en-GB" b="1" dirty="0" smtClean="0">
                <a:latin typeface="Arial"/>
                <a:cs typeface="Arial"/>
              </a:rPr>
              <a:t>“</a:t>
            </a:r>
            <a:r>
              <a:rPr lang="en-GB" dirty="0" smtClean="0">
                <a:latin typeface="Arial"/>
                <a:cs typeface="Arial"/>
              </a:rPr>
              <a:t>All the rest of puzzle pieces you have been looking for to become a Turnkey Service Provider”</a:t>
            </a:r>
          </a:p>
          <a:p>
            <a:endParaRPr lang="en-GB" b="1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en-GB" dirty="0" smtClean="0">
                <a:latin typeface="Arial"/>
                <a:cs typeface="Arial"/>
              </a:rPr>
              <a:t> </a:t>
            </a:r>
            <a:r>
              <a:rPr lang="ta-IN" dirty="0" smtClean="0">
                <a:latin typeface="Arial"/>
                <a:cs typeface="Arial"/>
              </a:rPr>
              <a:t>Billing.</a:t>
            </a:r>
            <a:r>
              <a:rPr lang="en-GB" dirty="0" smtClean="0">
                <a:latin typeface="Arial"/>
                <a:cs typeface="Arial"/>
              </a:rPr>
              <a:t/>
            </a:r>
            <a:br>
              <a:rPr lang="en-GB" dirty="0" smtClean="0">
                <a:latin typeface="Arial"/>
                <a:cs typeface="Arial"/>
              </a:rPr>
            </a:br>
            <a:endParaRPr lang="en-GB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en-GB" dirty="0" smtClean="0">
                <a:latin typeface="Arial"/>
                <a:cs typeface="Arial"/>
              </a:rPr>
              <a:t> </a:t>
            </a:r>
            <a:r>
              <a:rPr lang="en-US" dirty="0" smtClean="0">
                <a:latin typeface="Arial"/>
                <a:cs typeface="Arial"/>
              </a:rPr>
              <a:t>CRM &amp; Customer Ticketing</a:t>
            </a:r>
            <a:r>
              <a:rPr lang="ta-IN" dirty="0" smtClean="0">
                <a:latin typeface="Arial"/>
                <a:cs typeface="Arial"/>
              </a:rPr>
              <a:t>.</a:t>
            </a:r>
            <a:r>
              <a:rPr lang="en-US" dirty="0" smtClean="0">
                <a:latin typeface="Arial"/>
                <a:cs typeface="Arial"/>
              </a:rPr>
              <a:t/>
            </a:r>
            <a:br>
              <a:rPr lang="en-US" dirty="0" smtClean="0">
                <a:latin typeface="Arial"/>
                <a:cs typeface="Arial"/>
              </a:rPr>
            </a:br>
            <a:endParaRPr lang="en-US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en-US" dirty="0" smtClean="0">
                <a:latin typeface="Arial"/>
                <a:cs typeface="Arial"/>
              </a:rPr>
              <a:t> CMS &amp; Shopping Cart</a:t>
            </a:r>
            <a:r>
              <a:rPr lang="ta-IN" dirty="0" smtClean="0">
                <a:latin typeface="Arial"/>
                <a:cs typeface="Arial"/>
              </a:rPr>
              <a:t>.</a:t>
            </a:r>
            <a:r>
              <a:rPr lang="en-US" dirty="0" smtClean="0">
                <a:latin typeface="Arial"/>
                <a:cs typeface="Arial"/>
              </a:rPr>
              <a:t/>
            </a:r>
            <a:br>
              <a:rPr lang="en-US" dirty="0" smtClean="0">
                <a:latin typeface="Arial"/>
                <a:cs typeface="Arial"/>
              </a:rPr>
            </a:br>
            <a:endParaRPr lang="en-US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en-US" dirty="0" smtClean="0">
                <a:latin typeface="Arial"/>
                <a:cs typeface="Arial"/>
              </a:rPr>
              <a:t> Customer Accounts</a:t>
            </a:r>
            <a:r>
              <a:rPr lang="ta-IN" dirty="0" smtClean="0">
                <a:latin typeface="Arial"/>
                <a:cs typeface="Arial"/>
              </a:rPr>
              <a:t>.</a:t>
            </a:r>
            <a:r>
              <a:rPr lang="en-US" dirty="0" smtClean="0">
                <a:latin typeface="Arial"/>
                <a:cs typeface="Arial"/>
              </a:rPr>
              <a:t/>
            </a:r>
            <a:br>
              <a:rPr lang="en-US" dirty="0" smtClean="0">
                <a:latin typeface="Arial"/>
                <a:cs typeface="Arial"/>
              </a:rPr>
            </a:br>
            <a:endParaRPr lang="en-US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en-US" dirty="0" smtClean="0">
                <a:latin typeface="Arial"/>
                <a:cs typeface="Arial"/>
              </a:rPr>
              <a:t> Products and Services</a:t>
            </a:r>
            <a:r>
              <a:rPr lang="ta-IN" dirty="0" smtClean="0">
                <a:latin typeface="Arial"/>
                <a:cs typeface="Arial"/>
              </a:rPr>
              <a:t>.</a:t>
            </a:r>
            <a:r>
              <a:rPr lang="en-US" dirty="0" smtClean="0">
                <a:latin typeface="Arial"/>
                <a:cs typeface="Arial"/>
              </a:rPr>
              <a:t/>
            </a:r>
            <a:br>
              <a:rPr lang="en-US" dirty="0" smtClean="0">
                <a:latin typeface="Arial"/>
                <a:cs typeface="Arial"/>
              </a:rPr>
            </a:br>
            <a:endParaRPr lang="en-US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en-US" dirty="0" smtClean="0">
                <a:latin typeface="Arial"/>
                <a:cs typeface="Arial"/>
              </a:rPr>
              <a:t> Switch Integration</a:t>
            </a:r>
            <a:r>
              <a:rPr lang="ta-IN" dirty="0" smtClean="0">
                <a:latin typeface="Arial"/>
                <a:cs typeface="Arial"/>
              </a:rPr>
              <a:t>.</a:t>
            </a:r>
            <a:endParaRPr lang="en-US" dirty="0">
              <a:latin typeface="Arial"/>
              <a:cs typeface="Arial"/>
            </a:endParaRPr>
          </a:p>
        </p:txBody>
      </p:sp>
      <p:pic>
        <p:nvPicPr>
          <p:cNvPr id="10" name="Picture 9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TELCOware Billing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14400" y="1897082"/>
            <a:ext cx="3048000" cy="28469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 smtClean="0">
                <a:latin typeface="Arial"/>
                <a:cs typeface="Arial"/>
              </a:rPr>
              <a:t>• Recurrent Invoices</a:t>
            </a:r>
          </a:p>
          <a:p>
            <a:pPr>
              <a:spcAft>
                <a:spcPts val="600"/>
              </a:spcAft>
            </a:pPr>
            <a:r>
              <a:rPr lang="en-GB" dirty="0" smtClean="0">
                <a:latin typeface="Arial"/>
                <a:cs typeface="Arial"/>
              </a:rPr>
              <a:t>• Unlimited Packages</a:t>
            </a:r>
          </a:p>
          <a:p>
            <a:pPr>
              <a:spcAft>
                <a:spcPts val="600"/>
              </a:spcAft>
            </a:pPr>
            <a:r>
              <a:rPr lang="en-GB" dirty="0" smtClean="0">
                <a:latin typeface="Arial"/>
                <a:cs typeface="Arial"/>
              </a:rPr>
              <a:t>• Unlimited Service Plans</a:t>
            </a:r>
          </a:p>
          <a:p>
            <a:pPr>
              <a:spcAft>
                <a:spcPts val="600"/>
              </a:spcAft>
            </a:pPr>
            <a:r>
              <a:rPr lang="en-GB" dirty="0" smtClean="0">
                <a:latin typeface="Arial"/>
                <a:cs typeface="Arial"/>
              </a:rPr>
              <a:t>• Custom Invoices</a:t>
            </a:r>
          </a:p>
          <a:p>
            <a:pPr>
              <a:spcAft>
                <a:spcPts val="600"/>
              </a:spcAft>
            </a:pPr>
            <a:r>
              <a:rPr lang="en-GB" dirty="0" smtClean="0">
                <a:latin typeface="Arial"/>
                <a:cs typeface="Arial"/>
              </a:rPr>
              <a:t>• Outstanding Balances</a:t>
            </a:r>
          </a:p>
          <a:p>
            <a:pPr>
              <a:spcAft>
                <a:spcPts val="600"/>
              </a:spcAft>
            </a:pPr>
            <a:r>
              <a:rPr lang="en-GB" dirty="0" smtClean="0">
                <a:latin typeface="Arial"/>
                <a:cs typeface="Arial"/>
              </a:rPr>
              <a:t>• CDR Mediation</a:t>
            </a:r>
          </a:p>
          <a:p>
            <a:pPr>
              <a:spcAft>
                <a:spcPts val="600"/>
              </a:spcAft>
            </a:pPr>
            <a:r>
              <a:rPr lang="en-GB" dirty="0" smtClean="0">
                <a:latin typeface="Arial"/>
                <a:cs typeface="Arial"/>
              </a:rPr>
              <a:t>• Customer Subscriptions</a:t>
            </a:r>
          </a:p>
          <a:p>
            <a:pPr>
              <a:spcAft>
                <a:spcPts val="600"/>
              </a:spcAft>
            </a:pPr>
            <a:r>
              <a:rPr lang="en-GB" dirty="0" smtClean="0">
                <a:latin typeface="Arial"/>
                <a:cs typeface="Arial"/>
              </a:rPr>
              <a:t>• Customer Statements</a:t>
            </a:r>
          </a:p>
        </p:txBody>
      </p:sp>
      <p:pic>
        <p:nvPicPr>
          <p:cNvPr id="10" name="Picture 9" descr="bill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3400" y="1983173"/>
            <a:ext cx="4381500" cy="3098800"/>
          </a:xfrm>
          <a:prstGeom prst="rect">
            <a:avLst/>
          </a:prstGeom>
        </p:spPr>
      </p:pic>
      <p:pic>
        <p:nvPicPr>
          <p:cNvPr id="9" name="Picture 8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2590800" y="381000"/>
            <a:ext cx="655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TELCOware CRM &amp; Customer Ticketing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14400" y="2226439"/>
            <a:ext cx="3886200" cy="14311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 smtClean="0">
                <a:latin typeface="Arial"/>
                <a:cs typeface="Arial"/>
              </a:rPr>
              <a:t>• Unlimited Projects and Tasks</a:t>
            </a:r>
          </a:p>
          <a:p>
            <a:pPr>
              <a:spcAft>
                <a:spcPts val="600"/>
              </a:spcAft>
            </a:pPr>
            <a:r>
              <a:rPr lang="en-GB" dirty="0" smtClean="0">
                <a:latin typeface="Arial"/>
                <a:cs typeface="Arial"/>
              </a:rPr>
              <a:t>• Unlimited Customer Tickets</a:t>
            </a:r>
          </a:p>
          <a:p>
            <a:pPr>
              <a:spcAft>
                <a:spcPts val="600"/>
              </a:spcAft>
            </a:pPr>
            <a:r>
              <a:rPr lang="en-GB" dirty="0" smtClean="0">
                <a:latin typeface="Arial"/>
                <a:cs typeface="Arial"/>
              </a:rPr>
              <a:t>• Web Based or Email Client  </a:t>
            </a:r>
          </a:p>
          <a:p>
            <a:pPr>
              <a:spcAft>
                <a:spcPts val="600"/>
              </a:spcAft>
            </a:pPr>
            <a:r>
              <a:rPr lang="en-GB" dirty="0" smtClean="0">
                <a:latin typeface="Arial"/>
                <a:cs typeface="Arial"/>
              </a:rPr>
              <a:t>  Customer Ticketing</a:t>
            </a:r>
          </a:p>
        </p:txBody>
      </p:sp>
      <p:pic>
        <p:nvPicPr>
          <p:cNvPr id="8" name="Picture 7" descr="crm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2108200"/>
            <a:ext cx="4381500" cy="3098800"/>
          </a:xfrm>
          <a:prstGeom prst="rect">
            <a:avLst/>
          </a:prstGeom>
        </p:spPr>
      </p:pic>
      <p:pic>
        <p:nvPicPr>
          <p:cNvPr id="9" name="Picture 8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2590800" y="381000"/>
            <a:ext cx="655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TELCOware CMS &amp; Shopping Cart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600" y="2226439"/>
            <a:ext cx="4495800" cy="3200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 smtClean="0">
                <a:latin typeface="Arial"/>
                <a:cs typeface="Arial"/>
              </a:rPr>
              <a:t>• Telephony DIDs/Service plans ordering</a:t>
            </a:r>
          </a:p>
          <a:p>
            <a:pPr>
              <a:spcAft>
                <a:spcPts val="600"/>
              </a:spcAft>
            </a:pPr>
            <a:r>
              <a:rPr lang="en-GB" dirty="0" smtClean="0">
                <a:latin typeface="Arial"/>
                <a:cs typeface="Arial"/>
              </a:rPr>
              <a:t>• Content Role Based Administration</a:t>
            </a:r>
          </a:p>
          <a:p>
            <a:pPr>
              <a:spcAft>
                <a:spcPts val="600"/>
              </a:spcAft>
            </a:pPr>
            <a:r>
              <a:rPr lang="en-GB" dirty="0" smtClean="0">
                <a:latin typeface="Arial"/>
                <a:cs typeface="Arial"/>
              </a:rPr>
              <a:t>• Unlimited Website Pages</a:t>
            </a:r>
          </a:p>
          <a:p>
            <a:pPr>
              <a:spcAft>
                <a:spcPts val="600"/>
              </a:spcAft>
            </a:pPr>
            <a:r>
              <a:rPr lang="en-GB" dirty="0" smtClean="0">
                <a:latin typeface="Arial"/>
                <a:cs typeface="Arial"/>
              </a:rPr>
              <a:t>• Website Content Management</a:t>
            </a:r>
          </a:p>
          <a:p>
            <a:pPr>
              <a:spcAft>
                <a:spcPts val="600"/>
              </a:spcAft>
            </a:pPr>
            <a:r>
              <a:rPr lang="en-GB" dirty="0" smtClean="0">
                <a:latin typeface="Arial"/>
                <a:cs typeface="Arial"/>
              </a:rPr>
              <a:t>• Unlimited Shopping Cart Items</a:t>
            </a:r>
          </a:p>
          <a:p>
            <a:pPr>
              <a:spcAft>
                <a:spcPts val="600"/>
              </a:spcAft>
            </a:pPr>
            <a:r>
              <a:rPr lang="en-GB" dirty="0" smtClean="0">
                <a:latin typeface="Arial"/>
                <a:cs typeface="Arial"/>
              </a:rPr>
              <a:t>• Professional, Instant &amp; Bespoke Designs</a:t>
            </a:r>
          </a:p>
          <a:p>
            <a:pPr>
              <a:spcAft>
                <a:spcPts val="600"/>
              </a:spcAft>
            </a:pPr>
            <a:r>
              <a:rPr lang="en-GB" dirty="0" smtClean="0">
                <a:latin typeface="Arial"/>
                <a:cs typeface="Arial"/>
              </a:rPr>
              <a:t>• Custom Search Engine Marketing</a:t>
            </a:r>
          </a:p>
          <a:p>
            <a:pPr>
              <a:spcAft>
                <a:spcPts val="600"/>
              </a:spcAft>
            </a:pPr>
            <a:r>
              <a:rPr lang="en-GB" dirty="0" smtClean="0">
                <a:latin typeface="Arial"/>
                <a:cs typeface="Arial"/>
              </a:rPr>
              <a:t>• Files Upload &amp; Manipulation</a:t>
            </a:r>
          </a:p>
          <a:p>
            <a:pPr>
              <a:spcAft>
                <a:spcPts val="600"/>
              </a:spcAft>
            </a:pPr>
            <a:r>
              <a:rPr lang="en-GB" dirty="0" smtClean="0">
                <a:latin typeface="Arial"/>
                <a:cs typeface="Arial"/>
              </a:rPr>
              <a:t>• Images Security</a:t>
            </a:r>
          </a:p>
        </p:txBody>
      </p:sp>
      <p:pic>
        <p:nvPicPr>
          <p:cNvPr id="10" name="Picture 9" descr="cm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6300" y="2082800"/>
            <a:ext cx="4381500" cy="3098800"/>
          </a:xfrm>
          <a:prstGeom prst="rect">
            <a:avLst/>
          </a:prstGeom>
        </p:spPr>
      </p:pic>
      <p:pic>
        <p:nvPicPr>
          <p:cNvPr id="9" name="Picture 8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2590800" y="381000"/>
            <a:ext cx="655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TELCOware Customer Accounts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33400" y="2226439"/>
            <a:ext cx="4495800" cy="21390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 smtClean="0">
                <a:latin typeface="Arial"/>
                <a:cs typeface="Arial"/>
              </a:rPr>
              <a:t>• Accounts Based Content</a:t>
            </a:r>
          </a:p>
          <a:p>
            <a:pPr>
              <a:spcAft>
                <a:spcPts val="600"/>
              </a:spcAft>
            </a:pPr>
            <a:r>
              <a:rPr lang="en-GB" dirty="0" smtClean="0">
                <a:latin typeface="Arial"/>
                <a:cs typeface="Arial"/>
              </a:rPr>
              <a:t>• Unlimited Account Types</a:t>
            </a:r>
          </a:p>
          <a:p>
            <a:pPr>
              <a:spcAft>
                <a:spcPts val="600"/>
              </a:spcAft>
            </a:pPr>
            <a:r>
              <a:rPr lang="en-GB" dirty="0" smtClean="0">
                <a:latin typeface="Arial"/>
                <a:cs typeface="Arial"/>
              </a:rPr>
              <a:t>• Account Search</a:t>
            </a:r>
          </a:p>
          <a:p>
            <a:pPr>
              <a:spcAft>
                <a:spcPts val="600"/>
              </a:spcAft>
            </a:pPr>
            <a:r>
              <a:rPr lang="en-GB" dirty="0" smtClean="0">
                <a:latin typeface="Arial"/>
                <a:cs typeface="Arial"/>
              </a:rPr>
              <a:t>• Account View by Status and Type</a:t>
            </a:r>
          </a:p>
          <a:p>
            <a:pPr>
              <a:spcAft>
                <a:spcPts val="600"/>
              </a:spcAft>
            </a:pPr>
            <a:r>
              <a:rPr lang="en-GB" dirty="0" smtClean="0">
                <a:latin typeface="Arial"/>
                <a:cs typeface="Arial"/>
              </a:rPr>
              <a:t>• System to Account(s) Messages</a:t>
            </a:r>
          </a:p>
          <a:p>
            <a:pPr>
              <a:spcAft>
                <a:spcPts val="600"/>
              </a:spcAft>
            </a:pPr>
            <a:r>
              <a:rPr lang="en-GB" dirty="0" smtClean="0">
                <a:latin typeface="Arial"/>
                <a:cs typeface="Arial"/>
              </a:rPr>
              <a:t>• Call Spend and Call Billed View</a:t>
            </a:r>
          </a:p>
        </p:txBody>
      </p:sp>
      <p:pic>
        <p:nvPicPr>
          <p:cNvPr id="8" name="Picture 7" descr="account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00" y="2226439"/>
            <a:ext cx="4381500" cy="3098800"/>
          </a:xfrm>
          <a:prstGeom prst="rect">
            <a:avLst/>
          </a:prstGeom>
        </p:spPr>
      </p:pic>
      <p:pic>
        <p:nvPicPr>
          <p:cNvPr id="10" name="Picture 9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2590800" y="381000"/>
            <a:ext cx="655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TELCOware Products and Services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81000" y="2226439"/>
            <a:ext cx="449580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 smtClean="0">
                <a:latin typeface="Arial"/>
                <a:cs typeface="Arial"/>
              </a:rPr>
              <a:t>• Unlimited Prices</a:t>
            </a:r>
          </a:p>
          <a:p>
            <a:pPr>
              <a:spcAft>
                <a:spcPts val="600"/>
              </a:spcAft>
            </a:pPr>
            <a:r>
              <a:rPr lang="en-GB" dirty="0" smtClean="0">
                <a:latin typeface="Arial"/>
                <a:cs typeface="Arial"/>
              </a:rPr>
              <a:t>• Unlimited Categories and Items</a:t>
            </a:r>
          </a:p>
          <a:p>
            <a:pPr>
              <a:spcAft>
                <a:spcPts val="600"/>
              </a:spcAft>
            </a:pPr>
            <a:r>
              <a:rPr lang="en-GB" dirty="0" smtClean="0">
                <a:latin typeface="Arial"/>
                <a:cs typeface="Arial"/>
              </a:rPr>
              <a:t>• Time and Quantity Based Discounts</a:t>
            </a:r>
          </a:p>
          <a:p>
            <a:pPr>
              <a:spcAft>
                <a:spcPts val="600"/>
              </a:spcAft>
            </a:pPr>
            <a:r>
              <a:rPr lang="en-GB" dirty="0" smtClean="0">
                <a:latin typeface="Arial"/>
                <a:cs typeface="Arial"/>
              </a:rPr>
              <a:t>• Display Modes and Publishing Option</a:t>
            </a:r>
          </a:p>
          <a:p>
            <a:pPr>
              <a:spcAft>
                <a:spcPts val="600"/>
              </a:spcAft>
            </a:pPr>
            <a:r>
              <a:rPr lang="en-GB" dirty="0" smtClean="0">
                <a:latin typeface="Arial"/>
                <a:cs typeface="Arial"/>
              </a:rPr>
              <a:t>• Small, Large and Zoom Images</a:t>
            </a:r>
          </a:p>
          <a:p>
            <a:pPr>
              <a:spcAft>
                <a:spcPts val="600"/>
              </a:spcAft>
            </a:pPr>
            <a:r>
              <a:rPr lang="en-GB" dirty="0" smtClean="0">
                <a:latin typeface="Arial"/>
                <a:cs typeface="Arial"/>
              </a:rPr>
              <a:t>• Item Add-ons</a:t>
            </a:r>
          </a:p>
          <a:p>
            <a:pPr>
              <a:spcAft>
                <a:spcPts val="600"/>
              </a:spcAft>
            </a:pPr>
            <a:r>
              <a:rPr lang="en-GB" dirty="0" smtClean="0">
                <a:latin typeface="Arial"/>
                <a:cs typeface="Arial"/>
              </a:rPr>
              <a:t>• Auto PSD Publishing</a:t>
            </a:r>
          </a:p>
        </p:txBody>
      </p:sp>
      <p:pic>
        <p:nvPicPr>
          <p:cNvPr id="10" name="Picture 9" descr="productsservic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983173"/>
            <a:ext cx="4381500" cy="3098800"/>
          </a:xfrm>
          <a:prstGeom prst="rect">
            <a:avLst/>
          </a:prstGeom>
        </p:spPr>
      </p:pic>
      <p:pic>
        <p:nvPicPr>
          <p:cNvPr id="9" name="Picture 8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2564904"/>
            <a:ext cx="5632526" cy="4077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gloCOM</a:t>
            </a:r>
          </a:p>
          <a:p>
            <a:pPr algn="r"/>
            <a:r>
              <a:rPr lang="en-GB" sz="1600" b="1" dirty="0" smtClean="0">
                <a:solidFill>
                  <a:schemeClr val="bg1"/>
                </a:solidFill>
                <a:latin typeface="Arial"/>
                <a:cs typeface="Arial"/>
              </a:rPr>
              <a:t>All Your Communicating Together</a:t>
            </a:r>
          </a:p>
          <a:p>
            <a:pPr algn="r"/>
            <a:r>
              <a:rPr lang="en-GB" sz="1600" b="1" dirty="0" smtClean="0">
                <a:solidFill>
                  <a:schemeClr val="bg1"/>
                </a:solidFill>
                <a:latin typeface="Arial"/>
                <a:cs typeface="Arial"/>
              </a:rPr>
              <a:t>ETIHAD !</a:t>
            </a:r>
            <a:endParaRPr lang="en-US" sz="16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427984" y="2420888"/>
            <a:ext cx="468052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Desktop and mobile application</a:t>
            </a:r>
          </a:p>
          <a:p>
            <a:endParaRPr lang="en-US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latin typeface="Arial" pitchFamily="34" charset="0"/>
                <a:cs typeface="Arial" pitchFamily="34" charset="0"/>
              </a:rPr>
              <a:t>D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esigned </a:t>
            </a:r>
            <a:r>
              <a:rPr lang="en-US" dirty="0">
                <a:latin typeface="Arial" pitchFamily="34" charset="0"/>
                <a:cs typeface="Arial" pitchFamily="34" charset="0"/>
              </a:rPr>
              <a:t>to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enhance communicating </a:t>
            </a:r>
            <a:r>
              <a:rPr lang="en-US" dirty="0">
                <a:latin typeface="Arial" pitchFamily="34" charset="0"/>
                <a:cs typeface="Arial" pitchFamily="34" charset="0"/>
              </a:rPr>
              <a:t>capabilities of enterprise and call center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staff</a:t>
            </a:r>
          </a:p>
          <a:p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latin typeface="Arial" pitchFamily="34" charset="0"/>
                <a:cs typeface="Arial" pitchFamily="34" charset="0"/>
              </a:rPr>
              <a:t>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imple </a:t>
            </a:r>
            <a:r>
              <a:rPr lang="en-US" dirty="0">
                <a:latin typeface="Arial" pitchFamily="34" charset="0"/>
                <a:cs typeface="Arial" pitchFamily="34" charset="0"/>
              </a:rPr>
              <a:t>and efficient business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solution</a:t>
            </a:r>
          </a:p>
          <a:p>
            <a:pPr marL="285750" indent="-285750">
              <a:buFont typeface="Arial" pitchFamily="34" charset="0"/>
              <a:buChar char="•"/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latin typeface="Arial" pitchFamily="34" charset="0"/>
                <a:cs typeface="Arial" pitchFamily="34" charset="0"/>
              </a:rPr>
              <a:t>Works on: MS Windows, Apple Mac OS X, Linux Ubuntu, Apple iOS, Google Android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979712" y="1196752"/>
            <a:ext cx="3322015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3485BF"/>
                </a:solidFill>
              </a:rPr>
              <a:t>gloCOM</a:t>
            </a:r>
          </a:p>
          <a:p>
            <a:pPr algn="ctr"/>
            <a:r>
              <a:rPr lang="en-US" dirty="0">
                <a:solidFill>
                  <a:srgbClr val="3485BF"/>
                </a:solidFill>
              </a:rPr>
              <a:t>THE FUTURE OF ENTERPRISE AND</a:t>
            </a:r>
          </a:p>
          <a:p>
            <a:pPr algn="ctr"/>
            <a:r>
              <a:rPr lang="en-US" dirty="0">
                <a:solidFill>
                  <a:srgbClr val="3485BF"/>
                </a:solidFill>
              </a:rPr>
              <a:t>CALL CENTRE COMMUNICATION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9388" y="5560209"/>
            <a:ext cx="3975100" cy="77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9" descr="logo-_double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gloCOM</a:t>
            </a:r>
          </a:p>
          <a:p>
            <a:pPr algn="r"/>
            <a:r>
              <a:rPr lang="en-GB" sz="1600" b="1" dirty="0" smtClean="0">
                <a:solidFill>
                  <a:schemeClr val="bg1"/>
                </a:solidFill>
                <a:latin typeface="Arial"/>
                <a:cs typeface="Arial"/>
              </a:rPr>
              <a:t>All Your Communicating Together</a:t>
            </a:r>
          </a:p>
          <a:p>
            <a:pPr algn="r"/>
            <a:r>
              <a:rPr lang="en-GB" sz="1600" b="1" dirty="0" smtClean="0">
                <a:solidFill>
                  <a:schemeClr val="bg1"/>
                </a:solidFill>
                <a:latin typeface="Arial"/>
                <a:cs typeface="Arial"/>
              </a:rPr>
              <a:t>ETIHAD !</a:t>
            </a:r>
            <a:endParaRPr lang="en-US" sz="16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979712" y="1196752"/>
            <a:ext cx="3322015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3485BF"/>
                </a:solidFill>
              </a:rPr>
              <a:t>gloCOM</a:t>
            </a:r>
          </a:p>
          <a:p>
            <a:pPr algn="ctr"/>
            <a:r>
              <a:rPr lang="en-US" dirty="0">
                <a:solidFill>
                  <a:srgbClr val="3485BF"/>
                </a:solidFill>
              </a:rPr>
              <a:t>THE FUTURE OF ENTERPRISE AND</a:t>
            </a:r>
          </a:p>
          <a:p>
            <a:pPr algn="ctr"/>
            <a:r>
              <a:rPr lang="en-US" dirty="0">
                <a:solidFill>
                  <a:srgbClr val="3485BF"/>
                </a:solidFill>
              </a:rPr>
              <a:t>CALL CENTRE COMMUNICATION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979712" y="2693392"/>
            <a:ext cx="434699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b="1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CRM </a:t>
            </a:r>
            <a:r>
              <a:rPr lang="en-US" dirty="0">
                <a:latin typeface="Arial" pitchFamily="34" charset="0"/>
                <a:cs typeface="Arial" pitchFamily="34" charset="0"/>
              </a:rPr>
              <a:t>Integration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latin typeface="Arial" pitchFamily="34" charset="0"/>
                <a:cs typeface="Arial" pitchFamily="34" charset="0"/>
              </a:rPr>
              <a:t>Quick Actions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latin typeface="Arial" pitchFamily="34" charset="0"/>
                <a:cs typeface="Arial" pitchFamily="34" charset="0"/>
              </a:rPr>
              <a:t>Ease of Use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latin typeface="Arial" pitchFamily="34" charset="0"/>
                <a:cs typeface="Arial" pitchFamily="34" charset="0"/>
              </a:rPr>
              <a:t>Personalization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latin typeface="Arial" pitchFamily="34" charset="0"/>
                <a:cs typeface="Arial" pitchFamily="34" charset="0"/>
              </a:rPr>
              <a:t>Call Center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Features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latin typeface="Arial" pitchFamily="34" charset="0"/>
                <a:cs typeface="Arial" pitchFamily="34" charset="0"/>
              </a:rPr>
              <a:t>Voice &amp; Video Calling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latin typeface="Arial" pitchFamily="34" charset="0"/>
                <a:cs typeface="Arial" pitchFamily="34" charset="0"/>
              </a:rPr>
              <a:t>Instant Messaging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latin typeface="Arial" pitchFamily="34" charset="0"/>
                <a:cs typeface="Arial" pitchFamily="34" charset="0"/>
              </a:rPr>
              <a:t>Audio &amp; Video Conferencing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latin typeface="Arial" pitchFamily="34" charset="0"/>
                <a:cs typeface="Arial" pitchFamily="34" charset="0"/>
              </a:rPr>
              <a:t>Contacts Management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latin typeface="Arial" pitchFamily="34" charset="0"/>
                <a:cs typeface="Arial" pitchFamily="34" charset="0"/>
              </a:rPr>
              <a:t>Faxing</a:t>
            </a:r>
          </a:p>
          <a:p>
            <a:pPr marL="285750" indent="-285750">
              <a:buFont typeface="Arial" pitchFamily="34" charset="0"/>
              <a:buChar char="•"/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724128" y="6189900"/>
            <a:ext cx="568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…and best of all </a:t>
            </a:r>
            <a:r>
              <a:rPr lang="en-US" b="1" dirty="0" smtClean="0">
                <a:solidFill>
                  <a:srgbClr val="3485BF"/>
                </a:solidFill>
                <a:latin typeface="Arial" pitchFamily="34" charset="0"/>
                <a:cs typeface="Arial" pitchFamily="34" charset="0"/>
              </a:rPr>
              <a:t>IT’S FREE!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endParaRPr lang="en-US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36512" y="3153501"/>
            <a:ext cx="1592499" cy="18858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9448" y="2335525"/>
            <a:ext cx="3149600" cy="207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5154" y="4149080"/>
            <a:ext cx="1917700" cy="168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11" descr="logo-_double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7295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Why Bicom Systems Software </a:t>
            </a:r>
            <a:r>
              <a:rPr lang="ta-IN" sz="2400" b="1" dirty="0" smtClean="0">
                <a:solidFill>
                  <a:schemeClr val="bg1"/>
                </a:solidFill>
                <a:latin typeface="Arial"/>
                <a:cs typeface="Arial"/>
              </a:rPr>
              <a:t>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" y="1981200"/>
            <a:ext cx="8382000" cy="3462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800"/>
              </a:spcAft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</a:t>
            </a:r>
            <a:r>
              <a:rPr lang="en-US" dirty="0" smtClean="0">
                <a:latin typeface="Arial"/>
                <a:cs typeface="Arial"/>
              </a:rPr>
              <a:t>Best of Both Worlds : Flexibility of Open Source &amp; Guaranteed to WORK</a:t>
            </a:r>
          </a:p>
          <a:p>
            <a:pPr>
              <a:spcAft>
                <a:spcPts val="1800"/>
              </a:spcAft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</a:t>
            </a:r>
            <a:r>
              <a:rPr lang="en-US" dirty="0" smtClean="0">
                <a:latin typeface="Arial"/>
                <a:cs typeface="Arial"/>
              </a:rPr>
              <a:t>Eight Years of Pedigree and Maturity</a:t>
            </a:r>
          </a:p>
          <a:p>
            <a:pPr>
              <a:spcAft>
                <a:spcPts val="1800"/>
              </a:spcAft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</a:t>
            </a:r>
            <a:r>
              <a:rPr lang="en-US" dirty="0" smtClean="0">
                <a:latin typeface="Arial"/>
                <a:cs typeface="Arial"/>
              </a:rPr>
              <a:t>Dev Track influenced by increasing numbers of Incumbents and Competitors</a:t>
            </a:r>
            <a:r>
              <a:rPr lang="ta-IN" dirty="0" smtClean="0">
                <a:latin typeface="Arial"/>
                <a:cs typeface="Arial"/>
              </a:rPr>
              <a:t> </a:t>
            </a:r>
            <a:br>
              <a:rPr lang="ta-IN" dirty="0" smtClean="0">
                <a:latin typeface="Arial"/>
                <a:cs typeface="Arial"/>
              </a:rPr>
            </a:br>
            <a:r>
              <a:rPr lang="ta-IN" dirty="0" smtClean="0">
                <a:latin typeface="Arial"/>
                <a:cs typeface="Arial"/>
              </a:rPr>
              <a:t>  </a:t>
            </a:r>
            <a:r>
              <a:rPr lang="en-US" dirty="0" smtClean="0">
                <a:latin typeface="Arial"/>
                <a:cs typeface="Arial"/>
              </a:rPr>
              <a:t>providing Technological Advantage</a:t>
            </a:r>
          </a:p>
          <a:p>
            <a:pPr>
              <a:spcAft>
                <a:spcPts val="1800"/>
              </a:spcAft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</a:t>
            </a:r>
            <a:r>
              <a:rPr lang="en-US" dirty="0" smtClean="0">
                <a:latin typeface="Arial"/>
                <a:cs typeface="Arial"/>
              </a:rPr>
              <a:t>Turnkey Principal is Pervasive providing Organisational Advantage</a:t>
            </a:r>
          </a:p>
          <a:p>
            <a:pPr>
              <a:spcAft>
                <a:spcPts val="1800"/>
              </a:spcAft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</a:t>
            </a:r>
            <a:r>
              <a:rPr lang="en-US" dirty="0" smtClean="0">
                <a:latin typeface="Arial"/>
                <a:cs typeface="Arial"/>
              </a:rPr>
              <a:t>Rapidly Expandable, Highly Redundant and Stable</a:t>
            </a:r>
          </a:p>
          <a:p>
            <a:pPr>
              <a:spcAft>
                <a:spcPts val="1800"/>
              </a:spcAft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</a:t>
            </a:r>
            <a:r>
              <a:rPr lang="en-US" dirty="0" smtClean="0">
                <a:latin typeface="Arial"/>
                <a:cs typeface="Arial"/>
              </a:rPr>
              <a:t>B</a:t>
            </a:r>
            <a:r>
              <a:rPr lang="ta-IN" dirty="0" smtClean="0">
                <a:latin typeface="Arial"/>
                <a:cs typeface="Arial"/>
              </a:rPr>
              <a:t>usiness</a:t>
            </a:r>
            <a:r>
              <a:rPr lang="en-US" dirty="0" smtClean="0">
                <a:latin typeface="Arial"/>
                <a:cs typeface="Arial"/>
              </a:rPr>
              <a:t> Model Aligned to Your Revenues and Designed to Create Stickiness </a:t>
            </a:r>
            <a:r>
              <a:rPr lang="ta-IN" dirty="0" smtClean="0">
                <a:latin typeface="Arial"/>
                <a:cs typeface="Arial"/>
              </a:rPr>
              <a:t/>
            </a:r>
            <a:br>
              <a:rPr lang="ta-IN" dirty="0" smtClean="0">
                <a:latin typeface="Arial"/>
                <a:cs typeface="Arial"/>
              </a:rPr>
            </a:br>
            <a:r>
              <a:rPr lang="ta-IN" dirty="0" smtClean="0">
                <a:latin typeface="Arial"/>
                <a:cs typeface="Arial"/>
              </a:rPr>
              <a:t>  </a:t>
            </a:r>
            <a:r>
              <a:rPr lang="en-US" dirty="0" smtClean="0">
                <a:latin typeface="Arial"/>
                <a:cs typeface="Arial"/>
              </a:rPr>
              <a:t>and</a:t>
            </a:r>
            <a:r>
              <a:rPr lang="ta-IN" dirty="0" smtClean="0">
                <a:latin typeface="Arial"/>
                <a:cs typeface="Arial"/>
              </a:rPr>
              <a:t> </a:t>
            </a:r>
            <a:r>
              <a:rPr lang="en-US" dirty="0" smtClean="0">
                <a:latin typeface="Arial"/>
                <a:cs typeface="Arial"/>
              </a:rPr>
              <a:t>Reduce Churn </a:t>
            </a:r>
            <a:endParaRPr lang="en-US" dirty="0"/>
          </a:p>
        </p:txBody>
      </p:sp>
      <p:pic>
        <p:nvPicPr>
          <p:cNvPr id="9" name="Picture 8" descr="logo-_doubl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Why Bicom Systems </a:t>
            </a:r>
            <a:r>
              <a:rPr lang="ta-IN" sz="2400" b="1" dirty="0" smtClean="0">
                <a:solidFill>
                  <a:schemeClr val="bg1"/>
                </a:solidFill>
                <a:latin typeface="Arial"/>
                <a:cs typeface="Arial"/>
              </a:rPr>
              <a:t>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" y="1983172"/>
            <a:ext cx="822960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800"/>
              </a:spcAft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</a:t>
            </a:r>
            <a:r>
              <a:rPr dirty="0" smtClean="0">
                <a:latin typeface="Arial"/>
                <a:cs typeface="Arial"/>
              </a:rPr>
              <a:t>Strategy to Concentrate on our Softwares means we must listen to Partners </a:t>
            </a:r>
            <a:r>
              <a:rPr lang="ta-IN" dirty="0" smtClean="0">
                <a:latin typeface="Arial"/>
                <a:cs typeface="Arial"/>
              </a:rPr>
              <a:t> </a:t>
            </a:r>
            <a:br>
              <a:rPr lang="ta-IN" dirty="0" smtClean="0">
                <a:latin typeface="Arial"/>
                <a:cs typeface="Arial"/>
              </a:rPr>
            </a:br>
            <a:r>
              <a:rPr lang="ta-IN" dirty="0" smtClean="0">
                <a:latin typeface="Arial"/>
                <a:cs typeface="Arial"/>
              </a:rPr>
              <a:t>  </a:t>
            </a:r>
            <a:r>
              <a:rPr dirty="0" smtClean="0">
                <a:latin typeface="Arial"/>
                <a:cs typeface="Arial"/>
              </a:rPr>
              <a:t>Local Knowledge &amp; Experience</a:t>
            </a:r>
            <a:endParaRPr lang="ta-IN" dirty="0" smtClean="0">
              <a:latin typeface="Arial"/>
              <a:cs typeface="Arial"/>
            </a:endParaRPr>
          </a:p>
          <a:p>
            <a:pPr>
              <a:spcAft>
                <a:spcPts val="1800"/>
              </a:spcAft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</a:t>
            </a:r>
            <a:r>
              <a:rPr dirty="0" smtClean="0">
                <a:latin typeface="Arial"/>
                <a:cs typeface="Arial"/>
              </a:rPr>
              <a:t>Flexible and Creative from NASA to </a:t>
            </a:r>
            <a:r>
              <a:rPr lang="en-GB" dirty="0" smtClean="0">
                <a:latin typeface="Arial"/>
                <a:cs typeface="Arial"/>
              </a:rPr>
              <a:t>NEC</a:t>
            </a:r>
            <a:r>
              <a:rPr dirty="0" smtClean="0">
                <a:latin typeface="Arial"/>
                <a:cs typeface="Arial"/>
              </a:rPr>
              <a:t> - what matters is "The Next </a:t>
            </a:r>
            <a:r>
              <a:rPr lang="ta-IN" dirty="0" smtClean="0">
                <a:latin typeface="Arial"/>
                <a:cs typeface="Arial"/>
              </a:rPr>
              <a:t/>
            </a:r>
            <a:br>
              <a:rPr lang="ta-IN" dirty="0" smtClean="0">
                <a:latin typeface="Arial"/>
                <a:cs typeface="Arial"/>
              </a:rPr>
            </a:br>
            <a:r>
              <a:rPr lang="ta-IN" dirty="0" smtClean="0">
                <a:latin typeface="Arial"/>
                <a:cs typeface="Arial"/>
              </a:rPr>
              <a:t>  </a:t>
            </a:r>
            <a:r>
              <a:rPr dirty="0" smtClean="0">
                <a:latin typeface="Arial"/>
                <a:cs typeface="Arial"/>
              </a:rPr>
              <a:t>Customer</a:t>
            </a:r>
            <a:r>
              <a:rPr lang="en-GB" dirty="0" smtClean="0">
                <a:latin typeface="Arial"/>
                <a:cs typeface="Arial"/>
              </a:rPr>
              <a:t> and continuous development</a:t>
            </a:r>
            <a:r>
              <a:rPr dirty="0" smtClean="0">
                <a:latin typeface="Arial"/>
                <a:cs typeface="Arial"/>
              </a:rPr>
              <a:t>" </a:t>
            </a:r>
            <a:endParaRPr lang="ta-IN" dirty="0" smtClean="0">
              <a:latin typeface="Arial"/>
              <a:cs typeface="Arial"/>
            </a:endParaRPr>
          </a:p>
          <a:p>
            <a:pPr>
              <a:spcAft>
                <a:spcPts val="1800"/>
              </a:spcAft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</a:t>
            </a:r>
            <a:r>
              <a:rPr dirty="0" smtClean="0">
                <a:latin typeface="Arial"/>
                <a:cs typeface="Arial"/>
              </a:rPr>
              <a:t>Support Mechanisms go Far Beyond the Product such as Marketing and </a:t>
            </a:r>
            <a:r>
              <a:rPr lang="ta-IN" dirty="0" smtClean="0">
                <a:latin typeface="Arial"/>
                <a:cs typeface="Arial"/>
              </a:rPr>
              <a:t/>
            </a:r>
            <a:br>
              <a:rPr lang="ta-IN" dirty="0" smtClean="0">
                <a:latin typeface="Arial"/>
                <a:cs typeface="Arial"/>
              </a:rPr>
            </a:br>
            <a:r>
              <a:rPr lang="ta-IN" dirty="0" smtClean="0">
                <a:latin typeface="Arial"/>
                <a:cs typeface="Arial"/>
              </a:rPr>
              <a:t>  </a:t>
            </a:r>
            <a:r>
              <a:rPr dirty="0" smtClean="0">
                <a:latin typeface="Arial"/>
                <a:cs typeface="Arial"/>
              </a:rPr>
              <a:t>Share of Knowledge </a:t>
            </a:r>
            <a:endParaRPr lang="ta-IN" dirty="0" smtClean="0">
              <a:latin typeface="Arial"/>
              <a:cs typeface="Arial"/>
            </a:endParaRPr>
          </a:p>
          <a:p>
            <a:pPr>
              <a:spcAft>
                <a:spcPts val="1800"/>
              </a:spcAft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</a:t>
            </a:r>
            <a:r>
              <a:rPr dirty="0" smtClean="0">
                <a:latin typeface="Arial"/>
                <a:cs typeface="Arial"/>
              </a:rPr>
              <a:t>A FULL PRODUCT PORTFOLIO: onsite systems &amp; call centers </a:t>
            </a:r>
            <a:endParaRPr lang="ta-IN" dirty="0" smtClean="0">
              <a:latin typeface="Arial"/>
              <a:cs typeface="Arial"/>
            </a:endParaRPr>
          </a:p>
          <a:p>
            <a:pPr>
              <a:spcAft>
                <a:spcPts val="1800"/>
              </a:spcAft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</a:t>
            </a:r>
            <a:r>
              <a:rPr dirty="0" smtClean="0">
                <a:latin typeface="Arial"/>
                <a:cs typeface="Arial"/>
              </a:rPr>
              <a:t>We want to ... </a:t>
            </a:r>
            <a:endParaRPr lang="en-US" dirty="0">
              <a:latin typeface="Arial"/>
              <a:cs typeface="Arial"/>
            </a:endParaRPr>
          </a:p>
        </p:txBody>
      </p:sp>
      <p:pic>
        <p:nvPicPr>
          <p:cNvPr id="9" name="Picture 8" descr="logo-_doubl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pic>
        <p:nvPicPr>
          <p:cNvPr id="20" name="Picture 19" descr="017 jdltechnologi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0" y="1600200"/>
            <a:ext cx="1822241" cy="56815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smtClean="0">
                <a:solidFill>
                  <a:schemeClr val="bg1"/>
                </a:solidFill>
              </a:rPr>
              <a:t>Our Customers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pic>
        <p:nvPicPr>
          <p:cNvPr id="10" name="Picture 9" descr="003 clickforpbx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" y="4121047"/>
            <a:ext cx="1447799" cy="450953"/>
          </a:xfrm>
          <a:prstGeom prst="rect">
            <a:avLst/>
          </a:prstGeom>
        </p:spPr>
      </p:pic>
      <p:pic>
        <p:nvPicPr>
          <p:cNvPr id="16" name="Picture 15" descr="014 laio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48600" y="4114800"/>
            <a:ext cx="1143000" cy="756745"/>
          </a:xfrm>
          <a:prstGeom prst="rect">
            <a:avLst/>
          </a:prstGeom>
        </p:spPr>
      </p:pic>
      <p:pic>
        <p:nvPicPr>
          <p:cNvPr id="18" name="Picture 17" descr="016 voipsolutions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4787745"/>
            <a:ext cx="1752343" cy="546255"/>
          </a:xfrm>
          <a:prstGeom prst="rect">
            <a:avLst/>
          </a:prstGeom>
        </p:spPr>
      </p:pic>
      <p:pic>
        <p:nvPicPr>
          <p:cNvPr id="23" name="Picture 22" descr="018 katecnologies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19400" y="5809774"/>
            <a:ext cx="1447800" cy="895826"/>
          </a:xfrm>
          <a:prstGeom prst="rect">
            <a:avLst/>
          </a:prstGeom>
        </p:spPr>
      </p:pic>
      <p:pic>
        <p:nvPicPr>
          <p:cNvPr id="24" name="Picture 23" descr="023 solutios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72000" y="2184282"/>
            <a:ext cx="1447800" cy="558918"/>
          </a:xfrm>
          <a:prstGeom prst="rect">
            <a:avLst/>
          </a:prstGeom>
        </p:spPr>
      </p:pic>
      <p:pic>
        <p:nvPicPr>
          <p:cNvPr id="25" name="Picture 24" descr="027 redhat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9486" y="5577840"/>
            <a:ext cx="2503714" cy="1051560"/>
          </a:xfrm>
          <a:prstGeom prst="rect">
            <a:avLst/>
          </a:prstGeom>
        </p:spPr>
      </p:pic>
      <p:pic>
        <p:nvPicPr>
          <p:cNvPr id="26" name="Picture 25" descr="024 voiponsolutions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47800" y="5299993"/>
            <a:ext cx="1295400" cy="567407"/>
          </a:xfrm>
          <a:prstGeom prst="rect">
            <a:avLst/>
          </a:prstGeom>
        </p:spPr>
      </p:pic>
      <p:pic>
        <p:nvPicPr>
          <p:cNvPr id="27" name="Picture 26" descr="025 zamirtelecom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133600" y="4477279"/>
            <a:ext cx="1676400" cy="704321"/>
          </a:xfrm>
          <a:prstGeom prst="rect">
            <a:avLst/>
          </a:prstGeom>
        </p:spPr>
      </p:pic>
      <p:pic>
        <p:nvPicPr>
          <p:cNvPr id="29" name="Picture 28" descr="007 tesas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048000" y="5181600"/>
            <a:ext cx="2133600" cy="71617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705600" y="2956560"/>
            <a:ext cx="2286000" cy="1082040"/>
          </a:xfrm>
          <a:prstGeom prst="rect">
            <a:avLst/>
          </a:prstGeom>
        </p:spPr>
      </p:pic>
      <p:pic>
        <p:nvPicPr>
          <p:cNvPr id="35" name="Picture 34" descr="013 jplnasa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295400" y="1974679"/>
            <a:ext cx="2896479" cy="61612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620000" y="4953000"/>
            <a:ext cx="1270000" cy="1676400"/>
          </a:xfrm>
          <a:prstGeom prst="rect">
            <a:avLst/>
          </a:prstGeom>
        </p:spPr>
      </p:pic>
      <p:pic>
        <p:nvPicPr>
          <p:cNvPr id="38" name="Picture 37" descr="bizvox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731629" y="5791200"/>
            <a:ext cx="2812171" cy="752723"/>
          </a:xfrm>
          <a:prstGeom prst="rect">
            <a:avLst/>
          </a:prstGeom>
        </p:spPr>
      </p:pic>
      <p:pic>
        <p:nvPicPr>
          <p:cNvPr id="39" name="Picture 38" descr="completetelecom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6200" y="1688891"/>
            <a:ext cx="1162075" cy="901909"/>
          </a:xfrm>
          <a:prstGeom prst="rect">
            <a:avLst/>
          </a:prstGeom>
        </p:spPr>
      </p:pic>
      <p:pic>
        <p:nvPicPr>
          <p:cNvPr id="41" name="Picture 40" descr="nec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57200" y="2667000"/>
            <a:ext cx="3187700" cy="292100"/>
          </a:xfrm>
          <a:prstGeom prst="rect">
            <a:avLst/>
          </a:prstGeom>
        </p:spPr>
      </p:pic>
      <p:pic>
        <p:nvPicPr>
          <p:cNvPr id="42" name="Picture 41" descr="quescom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5588000" y="4584700"/>
            <a:ext cx="2108200" cy="736600"/>
          </a:xfrm>
          <a:prstGeom prst="rect">
            <a:avLst/>
          </a:prstGeom>
        </p:spPr>
      </p:pic>
      <p:pic>
        <p:nvPicPr>
          <p:cNvPr id="43" name="Picture 42" descr="vence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375029" y="3092575"/>
            <a:ext cx="1225170" cy="787609"/>
          </a:xfrm>
          <a:prstGeom prst="rect">
            <a:avLst/>
          </a:prstGeom>
        </p:spPr>
      </p:pic>
      <p:pic>
        <p:nvPicPr>
          <p:cNvPr id="44" name="Picture 43" descr="snet.pn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962400" y="4038600"/>
            <a:ext cx="1435100" cy="1244600"/>
          </a:xfrm>
          <a:prstGeom prst="rect">
            <a:avLst/>
          </a:prstGeom>
        </p:spPr>
      </p:pic>
      <p:pic>
        <p:nvPicPr>
          <p:cNvPr id="37" name="Picture 36" descr="009 europanetworks.png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5563029" y="4038600"/>
            <a:ext cx="1828371" cy="494337"/>
          </a:xfrm>
          <a:prstGeom prst="rect">
            <a:avLst/>
          </a:prstGeom>
        </p:spPr>
      </p:pic>
      <p:pic>
        <p:nvPicPr>
          <p:cNvPr id="31" name="Picture 30" descr="020 bambootelecom.png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5873750" y="5486400"/>
            <a:ext cx="1670050" cy="578094"/>
          </a:xfrm>
          <a:prstGeom prst="rect">
            <a:avLst/>
          </a:prstGeom>
        </p:spPr>
      </p:pic>
      <p:pic>
        <p:nvPicPr>
          <p:cNvPr id="14" name="Picture 13" descr="010 telappliant.png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3962400" y="2895600"/>
            <a:ext cx="2209800" cy="660070"/>
          </a:xfrm>
          <a:prstGeom prst="rect">
            <a:avLst/>
          </a:prstGeom>
        </p:spPr>
      </p:pic>
      <p:pic>
        <p:nvPicPr>
          <p:cNvPr id="45" name="Picture 44" descr="apio.png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1924050" y="3148937"/>
            <a:ext cx="1428750" cy="661063"/>
          </a:xfrm>
          <a:prstGeom prst="rect">
            <a:avLst/>
          </a:prstGeom>
        </p:spPr>
      </p:pic>
      <p:pic>
        <p:nvPicPr>
          <p:cNvPr id="32" name="Picture 31" descr="beox.png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6248400" y="2446661"/>
            <a:ext cx="1427536" cy="753739"/>
          </a:xfrm>
          <a:prstGeom prst="rect">
            <a:avLst/>
          </a:prstGeom>
        </p:spPr>
      </p:pic>
      <p:pic>
        <p:nvPicPr>
          <p:cNvPr id="34" name="Picture 33" descr="kingict.png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1771650" y="3907935"/>
            <a:ext cx="1657350" cy="511665"/>
          </a:xfrm>
          <a:prstGeom prst="rect">
            <a:avLst/>
          </a:prstGeom>
        </p:spPr>
      </p:pic>
      <p:pic>
        <p:nvPicPr>
          <p:cNvPr id="40" name="Picture 39" descr="firsttelecom.png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3581400" y="3581400"/>
            <a:ext cx="2311400" cy="393700"/>
          </a:xfrm>
          <a:prstGeom prst="rect">
            <a:avLst/>
          </a:prstGeom>
        </p:spPr>
      </p:pic>
      <p:pic>
        <p:nvPicPr>
          <p:cNvPr id="8" name="Picture 7" descr="002 sip.png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7772400" y="1670081"/>
            <a:ext cx="1371600" cy="996919"/>
          </a:xfrm>
          <a:prstGeom prst="rect">
            <a:avLst/>
          </a:prstGeom>
        </p:spPr>
      </p:pic>
      <p:pic>
        <p:nvPicPr>
          <p:cNvPr id="46" name="Picture 45" descr="cloudex.png"/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6067732" y="1562100"/>
            <a:ext cx="1780868" cy="876300"/>
          </a:xfrm>
          <a:prstGeom prst="rect">
            <a:avLst/>
          </a:prstGeom>
        </p:spPr>
      </p:pic>
      <p:pic>
        <p:nvPicPr>
          <p:cNvPr id="47" name="Picture 46" descr="logo-_double.png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Future</a:t>
            </a:r>
            <a:endParaRPr lang="ta-IN" sz="2400" b="1" dirty="0" smtClean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362200" y="5932698"/>
            <a:ext cx="19385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1200" dirty="0" smtClean="0"/>
              <a:t>gloCOM + Smart Phone</a:t>
            </a:r>
          </a:p>
          <a:p>
            <a:pPr algn="ctr"/>
            <a:r>
              <a:rPr lang="ta-IN" sz="1200" dirty="0" smtClean="0">
                <a:latin typeface=""/>
                <a:cs typeface=""/>
              </a:rPr>
              <a:t>End point</a:t>
            </a:r>
            <a:endParaRPr lang="en-US" sz="1200" dirty="0">
              <a:latin typeface=""/>
              <a:cs typeface="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724400" y="5932698"/>
            <a:ext cx="14755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"/>
                <a:cs typeface=""/>
              </a:rPr>
              <a:t>gloCOM + Desktop</a:t>
            </a:r>
            <a:endParaRPr lang="ta-IN" sz="1200" dirty="0" smtClean="0">
              <a:latin typeface=""/>
              <a:cs typeface=""/>
            </a:endParaRPr>
          </a:p>
          <a:p>
            <a:pPr algn="ctr"/>
            <a:r>
              <a:rPr lang="ta-IN" sz="1200" dirty="0" smtClean="0">
                <a:latin typeface=""/>
                <a:cs typeface=""/>
              </a:rPr>
              <a:t>End point</a:t>
            </a:r>
            <a:endParaRPr lang="en-US" sz="1200" dirty="0">
              <a:latin typeface=""/>
              <a:cs typeface=""/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3752430" y="1524000"/>
            <a:ext cx="1401372" cy="1401372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3485BF"/>
                </a:solidFill>
              </a:rPr>
              <a:t>PBXware</a:t>
            </a:r>
            <a:endParaRPr lang="en-US" b="1" dirty="0">
              <a:solidFill>
                <a:srgbClr val="3485BF"/>
              </a:solidFill>
            </a:endParaRPr>
          </a:p>
        </p:txBody>
      </p:sp>
      <p:cxnSp>
        <p:nvCxnSpPr>
          <p:cNvPr id="33" name="Straight Connector 32"/>
          <p:cNvCxnSpPr/>
          <p:nvPr/>
        </p:nvCxnSpPr>
        <p:spPr>
          <a:xfrm>
            <a:off x="1524000" y="4113212"/>
            <a:ext cx="609600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>
            <a:stCxn id="30" idx="2"/>
          </p:cNvCxnSpPr>
          <p:nvPr/>
        </p:nvCxnSpPr>
        <p:spPr>
          <a:xfrm rot="5400000">
            <a:off x="3933139" y="3442423"/>
            <a:ext cx="1037028" cy="292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rot="16200000" flipH="1">
            <a:off x="7322125" y="4412676"/>
            <a:ext cx="597436" cy="168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 rot="16200000" flipH="1">
            <a:off x="5264725" y="4412676"/>
            <a:ext cx="597436" cy="168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 rot="16200000" flipH="1">
            <a:off x="3053239" y="4412676"/>
            <a:ext cx="597436" cy="168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 rot="16200000" flipH="1">
            <a:off x="1226125" y="4412675"/>
            <a:ext cx="597436" cy="168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228600" y="1524000"/>
            <a:ext cx="3295230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"/>
                <a:cs typeface="Arial"/>
              </a:rPr>
              <a:t>All Endpoints are treated with equal status as equal integral parts of the PBXware and provide users with equal sharing of presence status and functionality.</a:t>
            </a:r>
            <a:endParaRPr lang="en-US" dirty="0">
              <a:latin typeface="Arial"/>
              <a:cs typeface="Arial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457200" y="5941628"/>
            <a:ext cx="2057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1200" dirty="0" smtClean="0">
                <a:latin typeface=""/>
                <a:cs typeface=""/>
              </a:rPr>
              <a:t>gloCOM + Desk Phone  </a:t>
            </a:r>
          </a:p>
          <a:p>
            <a:pPr algn="ctr"/>
            <a:r>
              <a:rPr lang="ta-IN" sz="1200" dirty="0" smtClean="0">
                <a:latin typeface=""/>
                <a:cs typeface=""/>
              </a:rPr>
              <a:t>End point</a:t>
            </a:r>
            <a:r>
              <a:rPr lang="en-GB" sz="1200" dirty="0" smtClean="0">
                <a:latin typeface=""/>
                <a:cs typeface=""/>
              </a:rPr>
              <a:t>s</a:t>
            </a:r>
            <a:endParaRPr lang="en-US" sz="1200" dirty="0">
              <a:latin typeface=""/>
              <a:cs typeface="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858000" y="5937163"/>
            <a:ext cx="16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1200" dirty="0" smtClean="0">
                <a:latin typeface=""/>
                <a:cs typeface=""/>
              </a:rPr>
              <a:t>gloCOM + PAD</a:t>
            </a:r>
          </a:p>
          <a:p>
            <a:pPr algn="ctr"/>
            <a:r>
              <a:rPr lang="ta-IN" sz="1200" dirty="0" smtClean="0">
                <a:latin typeface=""/>
                <a:cs typeface=""/>
              </a:rPr>
              <a:t>End point</a:t>
            </a:r>
            <a:endParaRPr lang="en-US" sz="1200" dirty="0">
              <a:latin typeface=""/>
              <a:cs typeface=""/>
            </a:endParaRPr>
          </a:p>
        </p:txBody>
      </p:sp>
      <p:pic>
        <p:nvPicPr>
          <p:cNvPr id="28" name="Picture 27" descr="glocom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7979" y="5029200"/>
            <a:ext cx="426219" cy="840173"/>
          </a:xfrm>
          <a:prstGeom prst="rect">
            <a:avLst/>
          </a:prstGeom>
        </p:spPr>
      </p:pic>
      <p:pic>
        <p:nvPicPr>
          <p:cNvPr id="29" name="Picture 28" descr="desktop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6127" y="5117563"/>
            <a:ext cx="917671" cy="749837"/>
          </a:xfrm>
          <a:prstGeom prst="rect">
            <a:avLst/>
          </a:prstGeom>
        </p:spPr>
      </p:pic>
      <p:pic>
        <p:nvPicPr>
          <p:cNvPr id="31" name="Picture 30" descr="ipa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47985" y="5170698"/>
            <a:ext cx="540658" cy="709614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4574227" y="3200400"/>
            <a:ext cx="13693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One number</a:t>
            </a:r>
            <a:endParaRPr lang="en-US" dirty="0"/>
          </a:p>
        </p:txBody>
      </p:sp>
      <p:pic>
        <p:nvPicPr>
          <p:cNvPr id="25" name="Picture 24" descr="glocom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8600" y="5029200"/>
            <a:ext cx="426219" cy="840173"/>
          </a:xfrm>
          <a:prstGeom prst="rect">
            <a:avLst/>
          </a:prstGeom>
        </p:spPr>
      </p:pic>
      <p:pic>
        <p:nvPicPr>
          <p:cNvPr id="26" name="Picture 25" descr="glocom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2781" y="5015468"/>
            <a:ext cx="426219" cy="840173"/>
          </a:xfrm>
          <a:prstGeom prst="rect">
            <a:avLst/>
          </a:prstGeom>
        </p:spPr>
      </p:pic>
      <p:pic>
        <p:nvPicPr>
          <p:cNvPr id="8" name="Picture 7" descr="mobil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96402" y="5257800"/>
            <a:ext cx="525135" cy="525135"/>
          </a:xfrm>
          <a:prstGeom prst="rect">
            <a:avLst/>
          </a:prstGeom>
        </p:spPr>
      </p:pic>
      <p:pic>
        <p:nvPicPr>
          <p:cNvPr id="27" name="Picture 26" descr="glocom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7781" y="5029200"/>
            <a:ext cx="426219" cy="840173"/>
          </a:xfrm>
          <a:prstGeom prst="rect">
            <a:avLst/>
          </a:prstGeom>
        </p:spPr>
      </p:pic>
      <p:pic>
        <p:nvPicPr>
          <p:cNvPr id="10" name="Picture 9" descr="phon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8102" y="5029200"/>
            <a:ext cx="1004332" cy="1004332"/>
          </a:xfrm>
          <a:prstGeom prst="rect">
            <a:avLst/>
          </a:prstGeom>
        </p:spPr>
      </p:pic>
      <p:pic>
        <p:nvPicPr>
          <p:cNvPr id="34" name="Picture 33" descr="logo-_double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 descr="glocom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3800" y="2676285"/>
            <a:ext cx="426219" cy="84017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Future</a:t>
            </a:r>
            <a:endParaRPr lang="ta-IN" sz="2400" b="1" dirty="0" smtClean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62198" y="2819400"/>
            <a:ext cx="1401372" cy="1401372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3485BF"/>
                </a:solidFill>
              </a:rPr>
              <a:t>PBXware</a:t>
            </a:r>
            <a:endParaRPr lang="en-US" b="1" dirty="0">
              <a:solidFill>
                <a:srgbClr val="3485BF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590800" y="1639669"/>
            <a:ext cx="441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rial"/>
                <a:cs typeface="Arial"/>
              </a:rPr>
              <a:t>LET’S SAY WE HAVE A PBXWARE</a:t>
            </a:r>
            <a:endParaRPr lang="en-US" dirty="0">
              <a:latin typeface="Arial"/>
              <a:cs typeface="Arial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38200" y="1639669"/>
            <a:ext cx="800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rial"/>
                <a:cs typeface="Arial"/>
              </a:rPr>
              <a:t>NOW LET’S SEE HOW PBXWARE CAN HANDLE A CALL</a:t>
            </a:r>
            <a:endParaRPr lang="en-US" dirty="0">
              <a:latin typeface="Arial"/>
              <a:cs typeface="Arial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38200" y="1639669"/>
            <a:ext cx="800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rial"/>
                <a:cs typeface="Arial"/>
              </a:rPr>
              <a:t>A CALL COMES </a:t>
            </a:r>
            <a:r>
              <a:rPr lang="ta-IN" dirty="0" smtClean="0">
                <a:latin typeface="Arial"/>
                <a:cs typeface="Arial"/>
              </a:rPr>
              <a:t>THROUGH</a:t>
            </a:r>
            <a:r>
              <a:rPr lang="en-GB" dirty="0" smtClean="0">
                <a:latin typeface="Arial"/>
                <a:cs typeface="Arial"/>
              </a:rPr>
              <a:t> PBXWARE TO AN RECEPTIONIST</a:t>
            </a:r>
            <a:endParaRPr lang="en-US" dirty="0">
              <a:latin typeface="Arial"/>
              <a:cs typeface="Arial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38200" y="1639669"/>
            <a:ext cx="800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rial"/>
                <a:cs typeface="Arial"/>
              </a:rPr>
              <a:t>RECEPTIONIST USES GL</a:t>
            </a:r>
            <a:r>
              <a:rPr lang="ta-IN" dirty="0">
                <a:latin typeface="Arial"/>
                <a:cs typeface="Arial"/>
              </a:rPr>
              <a:t>O</a:t>
            </a:r>
            <a:r>
              <a:rPr lang="en-GB" dirty="0" smtClean="0">
                <a:latin typeface="Arial"/>
                <a:cs typeface="Arial"/>
              </a:rPr>
              <a:t>OCOM ON A DESKTOP</a:t>
            </a:r>
            <a:endParaRPr lang="en-US" dirty="0">
              <a:latin typeface="Arial"/>
              <a:cs typeface="Arial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782202" y="3773243"/>
            <a:ext cx="14755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"/>
                <a:cs typeface=""/>
              </a:rPr>
              <a:t>gloCOM + Desktop</a:t>
            </a:r>
            <a:endParaRPr lang="ta-IN" sz="1200" dirty="0" smtClean="0">
              <a:latin typeface=""/>
              <a:cs typeface=""/>
            </a:endParaRPr>
          </a:p>
          <a:p>
            <a:pPr algn="ctr"/>
            <a:r>
              <a:rPr lang="ta-IN" sz="1200" dirty="0" smtClean="0">
                <a:latin typeface=""/>
                <a:cs typeface=""/>
              </a:rPr>
              <a:t>End point</a:t>
            </a:r>
            <a:endParaRPr lang="en-US" sz="1200" dirty="0">
              <a:latin typeface=""/>
              <a:cs typeface=""/>
            </a:endParaRPr>
          </a:p>
        </p:txBody>
      </p:sp>
      <p:pic>
        <p:nvPicPr>
          <p:cNvPr id="24" name="Picture 23" descr="glocom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5781" y="2943972"/>
            <a:ext cx="426219" cy="840173"/>
          </a:xfrm>
          <a:prstGeom prst="rect">
            <a:avLst/>
          </a:prstGeom>
        </p:spPr>
      </p:pic>
      <p:pic>
        <p:nvPicPr>
          <p:cNvPr id="25" name="Picture 24" descr="desktop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63929" y="2958108"/>
            <a:ext cx="917671" cy="749837"/>
          </a:xfrm>
          <a:prstGeom prst="rect">
            <a:avLst/>
          </a:prstGeom>
        </p:spPr>
      </p:pic>
      <p:cxnSp>
        <p:nvCxnSpPr>
          <p:cNvPr id="27" name="Straight Arrow Connector 26"/>
          <p:cNvCxnSpPr/>
          <p:nvPr/>
        </p:nvCxnSpPr>
        <p:spPr>
          <a:xfrm>
            <a:off x="2292170" y="3593110"/>
            <a:ext cx="12192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990600" y="1639669"/>
            <a:ext cx="8001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rial"/>
                <a:cs typeface="Arial"/>
              </a:rPr>
              <a:t>THEN RECEPTIONIST FORWARDS THE CALL TO A</a:t>
            </a:r>
          </a:p>
          <a:p>
            <a:pPr algn="ctr"/>
            <a:r>
              <a:rPr lang="en-GB" dirty="0" smtClean="0">
                <a:latin typeface="Arial"/>
                <a:cs typeface="Arial"/>
              </a:rPr>
              <a:t>REMOTE WORKER WITH A SMART PHONE</a:t>
            </a:r>
          </a:p>
        </p:txBody>
      </p:sp>
      <p:cxnSp>
        <p:nvCxnSpPr>
          <p:cNvPr id="29" name="Straight Arrow Connector 28"/>
          <p:cNvCxnSpPr/>
          <p:nvPr/>
        </p:nvCxnSpPr>
        <p:spPr>
          <a:xfrm>
            <a:off x="5568770" y="3593110"/>
            <a:ext cx="12192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0" name="Picture 29" descr="mobil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62232" y="2886679"/>
            <a:ext cx="525135" cy="525135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6858000" y="3553312"/>
            <a:ext cx="1828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/>
              <a:t>gloCOM + </a:t>
            </a:r>
            <a:r>
              <a:rPr lang="ta-IN" sz="1200" dirty="0" smtClean="0"/>
              <a:t>Smart Phone</a:t>
            </a:r>
          </a:p>
          <a:p>
            <a:pPr algn="ctr"/>
            <a:r>
              <a:rPr lang="ta-IN" sz="1200" dirty="0" smtClean="0">
                <a:latin typeface=""/>
                <a:cs typeface=""/>
              </a:rPr>
              <a:t>End point</a:t>
            </a:r>
            <a:endParaRPr lang="en-US" sz="1200" dirty="0">
              <a:latin typeface=""/>
              <a:cs typeface=""/>
            </a:endParaRPr>
          </a:p>
        </p:txBody>
      </p:sp>
      <p:cxnSp>
        <p:nvCxnSpPr>
          <p:cNvPr id="32" name="Straight Arrow Connector 31"/>
          <p:cNvCxnSpPr/>
          <p:nvPr/>
        </p:nvCxnSpPr>
        <p:spPr>
          <a:xfrm rot="5400000">
            <a:off x="7690129" y="4527688"/>
            <a:ext cx="456406" cy="59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8" name="Picture 37" descr="phon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02137" y="4908588"/>
            <a:ext cx="1004332" cy="1004332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7384635" y="5834748"/>
            <a:ext cx="1066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1200" dirty="0" smtClean="0">
                <a:latin typeface=""/>
                <a:cs typeface=""/>
              </a:rPr>
              <a:t>Desk Phone  </a:t>
            </a:r>
          </a:p>
          <a:p>
            <a:pPr algn="ctr"/>
            <a:r>
              <a:rPr lang="ta-IN" sz="1200" dirty="0" smtClean="0">
                <a:latin typeface=""/>
                <a:cs typeface=""/>
              </a:rPr>
              <a:t>End point</a:t>
            </a:r>
            <a:r>
              <a:rPr lang="en-GB" sz="1200" dirty="0" smtClean="0">
                <a:latin typeface=""/>
                <a:cs typeface=""/>
              </a:rPr>
              <a:t>s</a:t>
            </a:r>
            <a:endParaRPr lang="en-US" sz="1200" dirty="0">
              <a:latin typeface=""/>
              <a:cs typeface="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143000" y="1639669"/>
            <a:ext cx="8001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rial"/>
                <a:cs typeface="Arial"/>
              </a:rPr>
              <a:t>REMOTE WORKER </a:t>
            </a:r>
            <a:r>
              <a:rPr lang="ta-IN" dirty="0" smtClean="0">
                <a:latin typeface="Arial"/>
                <a:cs typeface="Arial"/>
              </a:rPr>
              <a:t>FORWARDS THE CALL TO</a:t>
            </a:r>
          </a:p>
          <a:p>
            <a:pPr algn="ctr"/>
            <a:r>
              <a:rPr lang="ta-IN" dirty="0" smtClean="0">
                <a:latin typeface="Arial"/>
                <a:cs typeface="Arial"/>
              </a:rPr>
              <a:t>A COLLEAGUE IN THE OFFICE WHO USES DESK PHONE</a:t>
            </a:r>
            <a:endParaRPr lang="en-GB" dirty="0" smtClean="0">
              <a:latin typeface="Arial"/>
              <a:cs typeface="Arial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143000" y="1639669"/>
            <a:ext cx="8001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dirty="0" smtClean="0">
                <a:latin typeface="Arial"/>
                <a:cs typeface="Arial"/>
              </a:rPr>
              <a:t>COLLEAGUE IN THE OFFICE KNOWS THAT ONLY COMPANY SPECIALIST CAN HELP CALLING PARTY</a:t>
            </a:r>
            <a:endParaRPr lang="en-GB" dirty="0" smtClean="0">
              <a:latin typeface="Arial"/>
              <a:cs typeface="Arial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146600" y="1639669"/>
            <a:ext cx="8001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dirty="0" smtClean="0">
                <a:latin typeface="Arial"/>
                <a:cs typeface="Arial"/>
              </a:rPr>
              <a:t>HE THEN FORWARDS THE CALL TO A SPECIALIST WHO</a:t>
            </a:r>
          </a:p>
          <a:p>
            <a:pPr algn="ctr"/>
            <a:r>
              <a:rPr lang="ta-IN" dirty="0" smtClean="0">
                <a:latin typeface="Arial"/>
                <a:cs typeface="Arial"/>
              </a:rPr>
              <a:t>HAPENS TO BE AT HOME USING HIS PAD</a:t>
            </a:r>
            <a:endParaRPr lang="en-GB" dirty="0" smtClean="0">
              <a:latin typeface="Arial"/>
              <a:cs typeface="Arial"/>
            </a:endParaRPr>
          </a:p>
        </p:txBody>
      </p:sp>
      <p:cxnSp>
        <p:nvCxnSpPr>
          <p:cNvPr id="47" name="Straight Arrow Connector 46"/>
          <p:cNvCxnSpPr/>
          <p:nvPr/>
        </p:nvCxnSpPr>
        <p:spPr>
          <a:xfrm flipH="1">
            <a:off x="5721170" y="5488372"/>
            <a:ext cx="12192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4038600" y="5862935"/>
            <a:ext cx="13777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"/>
                <a:cs typeface=""/>
              </a:rPr>
              <a:t>gloCOM + </a:t>
            </a:r>
            <a:r>
              <a:rPr lang="ta-IN" sz="1200" dirty="0" smtClean="0">
                <a:latin typeface=""/>
                <a:cs typeface=""/>
              </a:rPr>
              <a:t>PAD</a:t>
            </a:r>
          </a:p>
          <a:p>
            <a:pPr algn="ctr"/>
            <a:r>
              <a:rPr lang="ta-IN" sz="1200" dirty="0" smtClean="0">
                <a:latin typeface=""/>
                <a:cs typeface=""/>
              </a:rPr>
              <a:t>End point</a:t>
            </a:r>
            <a:r>
              <a:rPr lang="en-GB" sz="1200" dirty="0" smtClean="0">
                <a:latin typeface=""/>
                <a:cs typeface=""/>
              </a:rPr>
              <a:t>s</a:t>
            </a:r>
            <a:endParaRPr lang="en-US" sz="1200" dirty="0">
              <a:latin typeface=""/>
              <a:cs typeface=""/>
            </a:endParaRPr>
          </a:p>
        </p:txBody>
      </p:sp>
      <p:pic>
        <p:nvPicPr>
          <p:cNvPr id="51" name="Picture 50" descr="ipa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52385" y="5096470"/>
            <a:ext cx="540658" cy="709614"/>
          </a:xfrm>
          <a:prstGeom prst="rect">
            <a:avLst/>
          </a:prstGeom>
        </p:spPr>
      </p:pic>
      <p:sp>
        <p:nvSpPr>
          <p:cNvPr id="52" name="TextBox 51"/>
          <p:cNvSpPr txBox="1"/>
          <p:nvPr/>
        </p:nvSpPr>
        <p:spPr>
          <a:xfrm>
            <a:off x="1181100" y="1651337"/>
            <a:ext cx="800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dirty="0" smtClean="0">
                <a:latin typeface="Arial"/>
                <a:cs typeface="Arial"/>
              </a:rPr>
              <a:t>UNFORTUNATELY SPECIALIST IS UNABLE TO ANSWER THE CALL</a:t>
            </a:r>
            <a:endParaRPr lang="en-GB" dirty="0" smtClean="0">
              <a:latin typeface="Arial"/>
              <a:cs typeface="Arial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1219200" y="1651337"/>
            <a:ext cx="800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dirty="0" smtClean="0">
                <a:latin typeface="Arial"/>
                <a:cs typeface="Arial"/>
              </a:rPr>
              <a:t>CALLING PARTY WILL BE SENT TO SPECIALIST VOICEMAIL BOX</a:t>
            </a:r>
            <a:endParaRPr lang="en-GB" dirty="0" smtClean="0">
              <a:latin typeface="Arial"/>
              <a:cs typeface="Arial"/>
            </a:endParaRPr>
          </a:p>
        </p:txBody>
      </p:sp>
      <p:pic>
        <p:nvPicPr>
          <p:cNvPr id="54" name="Picture 53" descr="voicemail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29222" y="4875142"/>
            <a:ext cx="1037778" cy="1037778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1600200" y="5862935"/>
            <a:ext cx="1066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1200" dirty="0" smtClean="0">
                <a:latin typeface=""/>
                <a:cs typeface=""/>
              </a:rPr>
              <a:t>VoiceMail</a:t>
            </a:r>
            <a:endParaRPr lang="en-US" sz="1200" dirty="0">
              <a:latin typeface=""/>
              <a:cs typeface=""/>
            </a:endParaRPr>
          </a:p>
        </p:txBody>
      </p:sp>
      <p:cxnSp>
        <p:nvCxnSpPr>
          <p:cNvPr id="56" name="Straight Arrow Connector 55"/>
          <p:cNvCxnSpPr/>
          <p:nvPr/>
        </p:nvCxnSpPr>
        <p:spPr>
          <a:xfrm flipH="1">
            <a:off x="2895600" y="5488372"/>
            <a:ext cx="12192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4" name="Picture 33" descr="glocom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8490" y="5022762"/>
            <a:ext cx="426219" cy="840173"/>
          </a:xfrm>
          <a:prstGeom prst="rect">
            <a:avLst/>
          </a:prstGeom>
        </p:spPr>
      </p:pic>
      <p:pic>
        <p:nvPicPr>
          <p:cNvPr id="36" name="Picture 35" descr="logo-_double.pn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000"/>
                            </p:stCondLst>
                            <p:childTnLst>
                              <p:par>
                                <p:cTn id="4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500"/>
                            </p:stCondLst>
                            <p:childTnLst>
                              <p:par>
                                <p:cTn id="48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6000"/>
                            </p:stCondLst>
                            <p:childTnLst>
                              <p:par>
                                <p:cTn id="68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9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9500"/>
                            </p:stCondLst>
                            <p:childTnLst>
                              <p:par>
                                <p:cTn id="8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2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3000"/>
                            </p:stCondLst>
                            <p:childTnLst>
                              <p:par>
                                <p:cTn id="9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6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6500"/>
                            </p:stCondLst>
                            <p:childTnLst>
                              <p:par>
                                <p:cTn id="11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9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0"/>
                            </p:stCondLst>
                            <p:childTnLst>
                              <p:par>
                                <p:cTn id="12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33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  <p:bldP spid="17" grpId="1"/>
      <p:bldP spid="18" grpId="0"/>
      <p:bldP spid="18" grpId="1"/>
      <p:bldP spid="20" grpId="0"/>
      <p:bldP spid="20" grpId="1"/>
      <p:bldP spid="22" grpId="0"/>
      <p:bldP spid="22" grpId="1"/>
      <p:bldP spid="23" grpId="0"/>
      <p:bldP spid="28" grpId="0"/>
      <p:bldP spid="28" grpId="1"/>
      <p:bldP spid="31" grpId="0"/>
      <p:bldP spid="41" grpId="0"/>
      <p:bldP spid="44" grpId="0"/>
      <p:bldP spid="44" grpId="1"/>
      <p:bldP spid="45" grpId="0"/>
      <p:bldP spid="45" grpId="1"/>
      <p:bldP spid="46" grpId="0"/>
      <p:bldP spid="46" grpId="1"/>
      <p:bldP spid="50" grpId="0"/>
      <p:bldP spid="52" grpId="0"/>
      <p:bldP spid="52" grpId="1"/>
      <p:bldP spid="53" grpId="0"/>
      <p:bldP spid="5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S-NET Communications</a:t>
            </a:r>
          </a:p>
          <a:p>
            <a:pPr algn="r"/>
            <a:r>
              <a:rPr lang="en-GB" sz="1400" b="1" dirty="0" smtClean="0">
                <a:solidFill>
                  <a:schemeClr val="bg1"/>
                </a:solidFill>
                <a:latin typeface="Arial"/>
                <a:cs typeface="Arial"/>
              </a:rPr>
              <a:t>Case Study</a:t>
            </a:r>
            <a:endParaRPr lang="en-US" sz="1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pic>
        <p:nvPicPr>
          <p:cNvPr id="8" name="Picture 7" descr="snet.png"/>
          <p:cNvPicPr>
            <a:picLocks noChangeAspect="1"/>
          </p:cNvPicPr>
          <p:nvPr/>
        </p:nvPicPr>
        <p:blipFill>
          <a:blip r:embed="rId3">
            <a:alphaModFix amt="20000"/>
          </a:blip>
          <a:stretch>
            <a:fillRect/>
          </a:stretch>
        </p:blipFill>
        <p:spPr>
          <a:xfrm>
            <a:off x="3733800" y="1983173"/>
            <a:ext cx="5245100" cy="4548848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457200" y="1983173"/>
            <a:ext cx="8382000" cy="42627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Arial"/>
                <a:cs typeface="Arial"/>
              </a:rPr>
              <a:t>OVERVIEW</a:t>
            </a:r>
          </a:p>
          <a:p>
            <a:endParaRPr lang="ta-IN" dirty="0" smtClean="0">
              <a:latin typeface="Arial"/>
              <a:cs typeface="Arial"/>
            </a:endParaRPr>
          </a:p>
          <a:p>
            <a:pPr>
              <a:spcAft>
                <a:spcPts val="600"/>
              </a:spcAft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</a:t>
            </a:r>
            <a:r>
              <a:rPr lang="en-US" dirty="0" smtClean="0">
                <a:latin typeface="Arial"/>
                <a:cs typeface="Arial"/>
              </a:rPr>
              <a:t>Communication Services Provider to SMB</a:t>
            </a:r>
          </a:p>
          <a:p>
            <a:pPr>
              <a:spcAft>
                <a:spcPts val="600"/>
              </a:spcAft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</a:t>
            </a:r>
            <a:r>
              <a:rPr lang="en-US" dirty="0" smtClean="0">
                <a:latin typeface="Arial"/>
                <a:cs typeface="Arial"/>
              </a:rPr>
              <a:t>Advanced systems &amp; features with stability and reliability</a:t>
            </a:r>
          </a:p>
          <a:p>
            <a:pPr>
              <a:spcAft>
                <a:spcPts val="600"/>
              </a:spcAft>
              <a:buFont typeface="Arial"/>
              <a:buChar char="•"/>
            </a:pPr>
            <a:r>
              <a:rPr lang="ta-IN" dirty="0" smtClean="0">
                <a:latin typeface="Arial"/>
                <a:cs typeface="Arial"/>
                <a:hlinkClick r:id="rId4"/>
              </a:rPr>
              <a:t> </a:t>
            </a:r>
            <a:r>
              <a:rPr lang="en-US" dirty="0" smtClean="0">
                <a:latin typeface="Arial"/>
                <a:cs typeface="Arial"/>
                <a:hlinkClick r:id="rId4"/>
              </a:rPr>
              <a:t>www.snetconnect.com</a:t>
            </a:r>
            <a:endParaRPr lang="ta-IN" dirty="0" smtClean="0">
              <a:latin typeface="Arial"/>
              <a:cs typeface="Arial"/>
            </a:endParaRPr>
          </a:p>
          <a:p>
            <a:pPr>
              <a:spcAft>
                <a:spcPts val="600"/>
              </a:spcAft>
              <a:buFont typeface="Arial"/>
              <a:buChar char="•"/>
            </a:pPr>
            <a:endParaRPr lang="ta-IN" dirty="0" smtClean="0">
              <a:latin typeface="Arial"/>
              <a:cs typeface="Arial"/>
            </a:endParaRPr>
          </a:p>
          <a:p>
            <a:pPr>
              <a:spcAft>
                <a:spcPts val="600"/>
              </a:spcAft>
              <a:buFont typeface="Arial"/>
              <a:buChar char="•"/>
            </a:pPr>
            <a:endParaRPr lang="ta-IN" dirty="0" smtClean="0">
              <a:latin typeface="Arial"/>
              <a:cs typeface="Arial"/>
            </a:endParaRPr>
          </a:p>
          <a:p>
            <a:pPr>
              <a:spcAft>
                <a:spcPts val="600"/>
              </a:spcAft>
            </a:pPr>
            <a:r>
              <a:rPr lang="en-US" b="1" dirty="0" smtClean="0">
                <a:latin typeface="Arial"/>
                <a:cs typeface="Arial"/>
              </a:rPr>
              <a:t>CHALLENGE</a:t>
            </a:r>
          </a:p>
          <a:p>
            <a:pPr>
              <a:spcAft>
                <a:spcPts val="600"/>
              </a:spcAft>
            </a:pPr>
            <a:endParaRPr lang="ta-IN" dirty="0" smtClean="0">
              <a:latin typeface="Arial"/>
              <a:cs typeface="Arial"/>
            </a:endParaRPr>
          </a:p>
          <a:p>
            <a:pPr>
              <a:spcAft>
                <a:spcPts val="1200"/>
              </a:spcAft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</a:t>
            </a:r>
            <a:r>
              <a:rPr lang="en-US" dirty="0" smtClean="0">
                <a:latin typeface="Arial"/>
                <a:cs typeface="Arial"/>
              </a:rPr>
              <a:t>Find a platform on which to run business</a:t>
            </a:r>
          </a:p>
          <a:p>
            <a:pPr>
              <a:spcAft>
                <a:spcPts val="1200"/>
              </a:spcAft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</a:t>
            </a:r>
            <a:r>
              <a:rPr lang="en-US" dirty="0" smtClean="0">
                <a:latin typeface="Arial"/>
                <a:cs typeface="Arial"/>
              </a:rPr>
              <a:t>Tried the competition, not please</a:t>
            </a:r>
          </a:p>
          <a:p>
            <a:pPr>
              <a:spcAft>
                <a:spcPts val="1200"/>
              </a:spcAft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</a:t>
            </a:r>
            <a:r>
              <a:rPr lang="en-US" dirty="0" smtClean="0">
                <a:latin typeface="Arial"/>
                <a:cs typeface="Arial"/>
              </a:rPr>
              <a:t>Needs: reliability, stability, ease-of-use, flexibility</a:t>
            </a:r>
            <a:endParaRPr lang="en-US" dirty="0">
              <a:latin typeface="Arial"/>
              <a:cs typeface="Arial"/>
            </a:endParaRPr>
          </a:p>
        </p:txBody>
      </p:sp>
      <p:pic>
        <p:nvPicPr>
          <p:cNvPr id="10" name="Picture 9" descr="logo-_double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S-NET Communications</a:t>
            </a:r>
          </a:p>
          <a:p>
            <a:pPr algn="r"/>
            <a:r>
              <a:rPr lang="en-GB" sz="1400" b="1" dirty="0" smtClean="0">
                <a:solidFill>
                  <a:schemeClr val="bg1"/>
                </a:solidFill>
                <a:latin typeface="Arial"/>
                <a:cs typeface="Arial"/>
              </a:rPr>
              <a:t>Case Study</a:t>
            </a:r>
            <a:endParaRPr lang="en-US" sz="1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" y="1983173"/>
            <a:ext cx="8382000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Arial"/>
                <a:cs typeface="Arial"/>
              </a:rPr>
              <a:t>SOLUTION</a:t>
            </a:r>
          </a:p>
          <a:p>
            <a:endParaRPr lang="ta-IN" dirty="0" smtClean="0">
              <a:latin typeface="Arial"/>
              <a:cs typeface="Arial"/>
            </a:endParaRPr>
          </a:p>
          <a:p>
            <a:pPr>
              <a:spcAft>
                <a:spcPts val="600"/>
              </a:spcAft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</a:t>
            </a:r>
            <a:r>
              <a:rPr lang="en-US" dirty="0" smtClean="0">
                <a:latin typeface="Arial"/>
                <a:cs typeface="Arial"/>
              </a:rPr>
              <a:t>PBXware Multi Tenant PBX</a:t>
            </a:r>
          </a:p>
          <a:p>
            <a:pPr>
              <a:spcAft>
                <a:spcPts val="600"/>
              </a:spcAft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</a:t>
            </a:r>
            <a:r>
              <a:rPr lang="en-US" dirty="0" smtClean="0">
                <a:latin typeface="Arial"/>
                <a:cs typeface="Arial"/>
              </a:rPr>
              <a:t>Could now support demand</a:t>
            </a:r>
          </a:p>
          <a:p>
            <a:pPr>
              <a:spcAft>
                <a:spcPts val="600"/>
              </a:spcAft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</a:t>
            </a:r>
            <a:r>
              <a:rPr lang="en-US" dirty="0" smtClean="0">
                <a:latin typeface="Arial"/>
                <a:cs typeface="Arial"/>
              </a:rPr>
              <a:t>Made business plan a working reality</a:t>
            </a:r>
          </a:p>
          <a:p>
            <a:endParaRPr lang="ta-IN" dirty="0" smtClean="0">
              <a:latin typeface="Arial"/>
              <a:cs typeface="Arial"/>
            </a:endParaRPr>
          </a:p>
          <a:p>
            <a:endParaRPr lang="en-US" dirty="0" smtClean="0">
              <a:latin typeface="Arial"/>
              <a:cs typeface="Arial"/>
            </a:endParaRPr>
          </a:p>
          <a:p>
            <a:r>
              <a:rPr lang="en-US" b="1" dirty="0" smtClean="0">
                <a:latin typeface="Arial"/>
                <a:cs typeface="Arial"/>
              </a:rPr>
              <a:t>IMPLEMENTATION</a:t>
            </a:r>
          </a:p>
          <a:p>
            <a:endParaRPr lang="en-US" dirty="0" smtClean="0">
              <a:latin typeface="Arial"/>
              <a:cs typeface="Arial"/>
            </a:endParaRPr>
          </a:p>
          <a:p>
            <a:pPr>
              <a:spcAft>
                <a:spcPts val="600"/>
              </a:spcAft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</a:t>
            </a:r>
            <a:r>
              <a:rPr lang="en-US" dirty="0" smtClean="0">
                <a:latin typeface="Arial"/>
                <a:cs typeface="Arial"/>
              </a:rPr>
              <a:t>Migrated 2500 extensions</a:t>
            </a:r>
          </a:p>
          <a:p>
            <a:pPr>
              <a:spcAft>
                <a:spcPts val="600"/>
              </a:spcAft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</a:t>
            </a:r>
            <a:r>
              <a:rPr lang="en-US" dirty="0" smtClean="0">
                <a:latin typeface="Arial"/>
                <a:cs typeface="Arial"/>
              </a:rPr>
              <a:t>Few problems, Bicom Systems worked through them</a:t>
            </a:r>
          </a:p>
        </p:txBody>
      </p:sp>
      <p:pic>
        <p:nvPicPr>
          <p:cNvPr id="9" name="Picture 8" descr="snet.png"/>
          <p:cNvPicPr>
            <a:picLocks noChangeAspect="1"/>
          </p:cNvPicPr>
          <p:nvPr/>
        </p:nvPicPr>
        <p:blipFill>
          <a:blip r:embed="rId3">
            <a:alphaModFix amt="20000"/>
          </a:blip>
          <a:stretch>
            <a:fillRect/>
          </a:stretch>
        </p:blipFill>
        <p:spPr>
          <a:xfrm>
            <a:off x="3733800" y="1983173"/>
            <a:ext cx="5245100" cy="4548848"/>
          </a:xfrm>
          <a:prstGeom prst="rect">
            <a:avLst/>
          </a:prstGeom>
          <a:noFill/>
        </p:spPr>
      </p:pic>
      <p:pic>
        <p:nvPicPr>
          <p:cNvPr id="10" name="Picture 9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S-NET Communications</a:t>
            </a:r>
          </a:p>
          <a:p>
            <a:pPr algn="r"/>
            <a:r>
              <a:rPr lang="en-GB" sz="1400" b="1" dirty="0" smtClean="0">
                <a:solidFill>
                  <a:schemeClr val="bg1"/>
                </a:solidFill>
                <a:latin typeface="Arial"/>
                <a:cs typeface="Arial"/>
              </a:rPr>
              <a:t>Case Study</a:t>
            </a:r>
            <a:endParaRPr lang="en-US" sz="1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" y="1983173"/>
            <a:ext cx="83820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a-IN" b="1" dirty="0" smtClean="0">
                <a:latin typeface="Arial"/>
                <a:cs typeface="Arial"/>
              </a:rPr>
              <a:t>RESULTS</a:t>
            </a:r>
          </a:p>
          <a:p>
            <a:endParaRPr lang="ta-IN" dirty="0" smtClean="0">
              <a:latin typeface="Arial"/>
              <a:cs typeface="Arial"/>
            </a:endParaRPr>
          </a:p>
          <a:p>
            <a:pPr>
              <a:spcAft>
                <a:spcPts val="600"/>
              </a:spcAft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Now use Cloud Telephony Systems</a:t>
            </a:r>
          </a:p>
          <a:p>
            <a:pPr>
              <a:spcAft>
                <a:spcPts val="600"/>
              </a:spcAft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New clients through United States</a:t>
            </a:r>
          </a:p>
          <a:p>
            <a:pPr>
              <a:spcAft>
                <a:spcPts val="600"/>
              </a:spcAft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Promise to investors: sell 200 more extensions per day</a:t>
            </a:r>
          </a:p>
        </p:txBody>
      </p:sp>
      <p:pic>
        <p:nvPicPr>
          <p:cNvPr id="9" name="Picture 8" descr="snet.png"/>
          <p:cNvPicPr>
            <a:picLocks noChangeAspect="1"/>
          </p:cNvPicPr>
          <p:nvPr/>
        </p:nvPicPr>
        <p:blipFill>
          <a:blip r:embed="rId3">
            <a:alphaModFix amt="20000"/>
          </a:blip>
          <a:stretch>
            <a:fillRect/>
          </a:stretch>
        </p:blipFill>
        <p:spPr>
          <a:xfrm>
            <a:off x="3733800" y="1983173"/>
            <a:ext cx="5245100" cy="4548848"/>
          </a:xfrm>
          <a:prstGeom prst="rect">
            <a:avLst/>
          </a:prstGeom>
          <a:noFill/>
        </p:spPr>
      </p:pic>
      <p:pic>
        <p:nvPicPr>
          <p:cNvPr id="10" name="Picture 9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4781</TotalTime>
  <Words>1623</Words>
  <Application>Microsoft Macintosh PowerPoint</Application>
  <PresentationFormat>On-screen Show (4:3)</PresentationFormat>
  <Paragraphs>409</Paragraphs>
  <Slides>39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Tigers LTD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Samir FRLJAK</dc:creator>
  <cp:lastModifiedBy>Laura Espinosa Atiare</cp:lastModifiedBy>
  <cp:revision>423</cp:revision>
  <dcterms:created xsi:type="dcterms:W3CDTF">2012-09-13T07:23:40Z</dcterms:created>
  <dcterms:modified xsi:type="dcterms:W3CDTF">2016-01-20T12:44:39Z</dcterms:modified>
</cp:coreProperties>
</file>