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91" r:id="rId7"/>
    <p:sldId id="261" r:id="rId8"/>
    <p:sldId id="262" r:id="rId9"/>
    <p:sldId id="263" r:id="rId10"/>
    <p:sldId id="264"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0"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AA60"/>
    <a:srgbClr val="E21823"/>
    <a:srgbClr val="3B4296"/>
    <a:srgbClr val="3485BF"/>
    <a:srgbClr val="304DC0"/>
    <a:srgbClr val="5871FF"/>
    <a:srgbClr val="5072FF"/>
    <a:srgbClr val="5475FF"/>
    <a:srgbClr val="7C8CE3"/>
    <a:srgbClr val="FF68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62" autoAdjust="0"/>
    <p:restoredTop sz="94660"/>
  </p:normalViewPr>
  <p:slideViewPr>
    <p:cSldViewPr snapToObjects="1">
      <p:cViewPr>
        <p:scale>
          <a:sx n="64" d="100"/>
          <a:sy n="64" d="100"/>
        </p:scale>
        <p:origin x="-3264" y="-8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printerSettings" Target="printerSettings/printerSettings1.bin"/><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890F36BD-F34A-BA4D-B7C4-6F081173F588}"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890F36BD-F34A-BA4D-B7C4-6F081173F588}"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890F36BD-F34A-BA4D-B7C4-6F081173F588}"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890F36BD-F34A-BA4D-B7C4-6F081173F588}" type="datetimeFigureOut">
              <a:rPr lang="en-US" smtClean="0"/>
              <a:pPr/>
              <a:t>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890F36BD-F34A-BA4D-B7C4-6F081173F588}" type="datetimeFigureOut">
              <a:rPr lang="en-US" smtClean="0"/>
              <a:pPr/>
              <a:t>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890F36BD-F34A-BA4D-B7C4-6F081173F588}" type="datetimeFigureOut">
              <a:rPr lang="en-US" smtClean="0"/>
              <a:pPr/>
              <a:t>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0F36BD-F34A-BA4D-B7C4-6F081173F588}" type="datetimeFigureOut">
              <a:rPr lang="en-US" smtClean="0"/>
              <a:pPr/>
              <a:t>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890F36BD-F34A-BA4D-B7C4-6F081173F588}" type="datetimeFigureOut">
              <a:rPr lang="en-US" smtClean="0"/>
              <a:pPr/>
              <a:t>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890F36BD-F34A-BA4D-B7C4-6F081173F588}" type="datetimeFigureOut">
              <a:rPr lang="en-US" smtClean="0"/>
              <a:pPr/>
              <a:t>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890F36BD-F34A-BA4D-B7C4-6F081173F588}"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890F36BD-F34A-BA4D-B7C4-6F081173F588}"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15DD3-D199-1D49-8690-E4BEE30C3B3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0F36BD-F34A-BA4D-B7C4-6F081173F588}" type="datetimeFigureOut">
              <a:rPr lang="en-US" smtClean="0"/>
              <a:pPr/>
              <a:t>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915DD3-D199-1D49-8690-E4BEE30C3B3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1" Type="http://schemas.openxmlformats.org/officeDocument/2006/relationships/image" Target="../media/image13.png"/><Relationship Id="rId12"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5.png"/><Relationship Id="rId3" Type="http://schemas.openxmlformats.org/officeDocument/2006/relationships/image" Target="../media/image2.png"/><Relationship Id="rId4" Type="http://schemas.openxmlformats.org/officeDocument/2006/relationships/image" Target="../media/image6.jpe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 Id="rId9" Type="http://schemas.openxmlformats.org/officeDocument/2006/relationships/image" Target="../media/image11.png"/><Relationship Id="rId10" Type="http://schemas.openxmlformats.org/officeDocument/2006/relationships/image" Target="../media/image12.png"/></Relationships>
</file>

<file path=ppt/slides/_rels/slide6.xml.rels><?xml version="1.0" encoding="UTF-8" standalone="yes"?>
<Relationships xmlns="http://schemas.openxmlformats.org/package/2006/relationships"><Relationship Id="rId9" Type="http://schemas.openxmlformats.org/officeDocument/2006/relationships/image" Target="../media/image21.png"/><Relationship Id="rId20" Type="http://schemas.openxmlformats.org/officeDocument/2006/relationships/image" Target="../media/image5.png"/><Relationship Id="rId21" Type="http://schemas.openxmlformats.org/officeDocument/2006/relationships/image" Target="../media/image29.png"/><Relationship Id="rId22" Type="http://schemas.openxmlformats.org/officeDocument/2006/relationships/image" Target="../media/image2.png"/><Relationship Id="rId23" Type="http://schemas.openxmlformats.org/officeDocument/2006/relationships/image" Target="../media/image1.png"/><Relationship Id="rId10" Type="http://schemas.openxmlformats.org/officeDocument/2006/relationships/image" Target="../media/image22.png"/><Relationship Id="rId11" Type="http://schemas.openxmlformats.org/officeDocument/2006/relationships/image" Target="../media/image8.png"/><Relationship Id="rId12" Type="http://schemas.openxmlformats.org/officeDocument/2006/relationships/image" Target="../media/image23.png"/><Relationship Id="rId13" Type="http://schemas.openxmlformats.org/officeDocument/2006/relationships/image" Target="../media/image24.png"/><Relationship Id="rId14" Type="http://schemas.openxmlformats.org/officeDocument/2006/relationships/image" Target="../media/image25.png"/><Relationship Id="rId15" Type="http://schemas.openxmlformats.org/officeDocument/2006/relationships/image" Target="../media/image26.png"/><Relationship Id="rId16" Type="http://schemas.openxmlformats.org/officeDocument/2006/relationships/image" Target="../media/image27.png"/><Relationship Id="rId17" Type="http://schemas.openxmlformats.org/officeDocument/2006/relationships/image" Target="../media/image10.png"/><Relationship Id="rId18" Type="http://schemas.openxmlformats.org/officeDocument/2006/relationships/image" Target="../media/image11.png"/><Relationship Id="rId19" Type="http://schemas.openxmlformats.org/officeDocument/2006/relationships/image" Target="../media/image28.png"/><Relationship Id="rId1" Type="http://schemas.openxmlformats.org/officeDocument/2006/relationships/slideLayout" Target="../slideLayouts/slideLayout1.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19.png"/><Relationship Id="rId8"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39.png"/><Relationship Id="rId6"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4" Type="http://schemas.openxmlformats.org/officeDocument/2006/relationships/image" Target="../media/image43.png"/><Relationship Id="rId5" Type="http://schemas.openxmlformats.org/officeDocument/2006/relationships/image" Target="../media/image44.png"/><Relationship Id="rId6"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46.png"/><Relationship Id="rId5" Type="http://schemas.openxmlformats.org/officeDocument/2006/relationships/image" Target="../media/image47.png"/><Relationship Id="rId1" Type="http://schemas.openxmlformats.org/officeDocument/2006/relationships/slideLayout" Target="../slideLayouts/slideLayout1.xml"/><Relationship Id="rId2" Type="http://schemas.openxmlformats.org/officeDocument/2006/relationships/image" Target="../media/image45.jpe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47.png"/><Relationship Id="rId5" Type="http://schemas.openxmlformats.org/officeDocument/2006/relationships/image" Target="../media/image46.png"/><Relationship Id="rId6" Type="http://schemas.openxmlformats.org/officeDocument/2006/relationships/image" Target="../media/image48.png"/><Relationship Id="rId1" Type="http://schemas.openxmlformats.org/officeDocument/2006/relationships/slideLayout" Target="../slideLayouts/slideLayout2.xml"/><Relationship Id="rId2" Type="http://schemas.openxmlformats.org/officeDocument/2006/relationships/image" Target="../media/image45.jpeg"/></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47.png"/><Relationship Id="rId5" Type="http://schemas.openxmlformats.org/officeDocument/2006/relationships/image" Target="../media/image46.png"/><Relationship Id="rId6" Type="http://schemas.openxmlformats.org/officeDocument/2006/relationships/image" Target="../media/image49.jpeg"/><Relationship Id="rId1" Type="http://schemas.openxmlformats.org/officeDocument/2006/relationships/slideLayout" Target="../slideLayouts/slideLayout2.xml"/><Relationship Id="rId2" Type="http://schemas.openxmlformats.org/officeDocument/2006/relationships/image" Target="../media/image45.jpeg"/></Relationships>
</file>

<file path=ppt/slides/_rels/slide22.xml.rels><?xml version="1.0" encoding="UTF-8" standalone="yes"?>
<Relationships xmlns="http://schemas.openxmlformats.org/package/2006/relationships"><Relationship Id="rId3" Type="http://schemas.openxmlformats.org/officeDocument/2006/relationships/image" Target="../media/image50.png"/><Relationship Id="rId4" Type="http://schemas.openxmlformats.org/officeDocument/2006/relationships/image" Target="../media/image51.png"/><Relationship Id="rId5" Type="http://schemas.openxmlformats.org/officeDocument/2006/relationships/image" Target="../media/image43.png"/><Relationship Id="rId6" Type="http://schemas.openxmlformats.org/officeDocument/2006/relationships/image" Target="../media/image47.png"/><Relationship Id="rId7" Type="http://schemas.openxmlformats.org/officeDocument/2006/relationships/image" Target="../media/image46.png"/><Relationship Id="rId8" Type="http://schemas.openxmlformats.org/officeDocument/2006/relationships/image" Target="../media/image52.png"/><Relationship Id="rId1" Type="http://schemas.openxmlformats.org/officeDocument/2006/relationships/slideLayout" Target="../slideLayouts/slideLayout2.xml"/><Relationship Id="rId2" Type="http://schemas.openxmlformats.org/officeDocument/2006/relationships/image" Target="../media/image45.jpeg"/></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4" Type="http://schemas.openxmlformats.org/officeDocument/2006/relationships/image" Target="../media/image43.png"/><Relationship Id="rId5" Type="http://schemas.openxmlformats.org/officeDocument/2006/relationships/image" Target="../media/image47.png"/><Relationship Id="rId6" Type="http://schemas.openxmlformats.org/officeDocument/2006/relationships/image" Target="../media/image46.png"/><Relationship Id="rId1" Type="http://schemas.openxmlformats.org/officeDocument/2006/relationships/slideLayout" Target="../slideLayouts/slideLayout2.xml"/><Relationship Id="rId2" Type="http://schemas.openxmlformats.org/officeDocument/2006/relationships/image" Target="../media/image4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4.jpeg"/><Relationship Id="rId3" Type="http://schemas.openxmlformats.org/officeDocument/2006/relationships/image" Target="../media/image5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6.jpeg"/><Relationship Id="rId3" Type="http://schemas.openxmlformats.org/officeDocument/2006/relationships/image" Target="../media/image5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4.jpeg"/><Relationship Id="rId3" Type="http://schemas.openxmlformats.org/officeDocument/2006/relationships/image" Target="../media/image5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4.jpeg"/><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8.png"/><Relationship Id="rId3"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59.png"/><Relationship Id="rId4" Type="http://schemas.openxmlformats.org/officeDocument/2006/relationships/image" Target="../media/image44.png"/><Relationship Id="rId1" Type="http://schemas.openxmlformats.org/officeDocument/2006/relationships/slideLayout" Target="../slideLayouts/slideLayout2.xml"/><Relationship Id="rId2" Type="http://schemas.openxmlformats.org/officeDocument/2006/relationships/image" Target="../media/image58.png"/></Relationships>
</file>

<file path=ppt/slides/_rels/slide31.xml.rels><?xml version="1.0" encoding="UTF-8" standalone="yes"?>
<Relationships xmlns="http://schemas.openxmlformats.org/package/2006/relationships"><Relationship Id="rId3" Type="http://schemas.openxmlformats.org/officeDocument/2006/relationships/image" Target="../media/image60.jpeg"/><Relationship Id="rId4" Type="http://schemas.openxmlformats.org/officeDocument/2006/relationships/image" Target="../media/image44.png"/><Relationship Id="rId1" Type="http://schemas.openxmlformats.org/officeDocument/2006/relationships/slideLayout" Target="../slideLayouts/slideLayout2.xml"/><Relationship Id="rId2" Type="http://schemas.openxmlformats.org/officeDocument/2006/relationships/image" Target="../media/image58.png"/></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4" Type="http://schemas.openxmlformats.org/officeDocument/2006/relationships/image" Target="../media/image61.jpeg"/><Relationship Id="rId1" Type="http://schemas.openxmlformats.org/officeDocument/2006/relationships/slideLayout" Target="../slideLayouts/slideLayout2.xml"/><Relationship Id="rId2" Type="http://schemas.openxmlformats.org/officeDocument/2006/relationships/image" Target="../media/image58.png"/></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4" Type="http://schemas.openxmlformats.org/officeDocument/2006/relationships/image" Target="../media/image44.png"/><Relationship Id="rId1" Type="http://schemas.openxmlformats.org/officeDocument/2006/relationships/slideLayout" Target="../slideLayouts/slideLayout2.xml"/><Relationship Id="rId2" Type="http://schemas.openxmlformats.org/officeDocument/2006/relationships/image" Target="../media/image58.png"/></Relationships>
</file>

<file path=ppt/slides/_rels/slide34.xml.rels><?xml version="1.0" encoding="UTF-8" standalone="yes"?>
<Relationships xmlns="http://schemas.openxmlformats.org/package/2006/relationships"><Relationship Id="rId9" Type="http://schemas.openxmlformats.org/officeDocument/2006/relationships/image" Target="../media/image69.png"/><Relationship Id="rId20" Type="http://schemas.openxmlformats.org/officeDocument/2006/relationships/image" Target="../media/image80.png"/><Relationship Id="rId21" Type="http://schemas.openxmlformats.org/officeDocument/2006/relationships/image" Target="../media/image81.png"/><Relationship Id="rId22" Type="http://schemas.openxmlformats.org/officeDocument/2006/relationships/image" Target="../media/image82.png"/><Relationship Id="rId23" Type="http://schemas.openxmlformats.org/officeDocument/2006/relationships/image" Target="../media/image83.png"/><Relationship Id="rId24" Type="http://schemas.openxmlformats.org/officeDocument/2006/relationships/image" Target="../media/image84.png"/><Relationship Id="rId25" Type="http://schemas.openxmlformats.org/officeDocument/2006/relationships/image" Target="../media/image85.png"/><Relationship Id="rId26" Type="http://schemas.openxmlformats.org/officeDocument/2006/relationships/image" Target="../media/image86.png"/><Relationship Id="rId27" Type="http://schemas.openxmlformats.org/officeDocument/2006/relationships/image" Target="../media/image87.png"/><Relationship Id="rId28" Type="http://schemas.openxmlformats.org/officeDocument/2006/relationships/image" Target="../media/image44.png"/><Relationship Id="rId29" Type="http://schemas.openxmlformats.org/officeDocument/2006/relationships/image" Target="../media/image88.png"/><Relationship Id="rId30" Type="http://schemas.openxmlformats.org/officeDocument/2006/relationships/image" Target="../media/image89.png"/><Relationship Id="rId31" Type="http://schemas.openxmlformats.org/officeDocument/2006/relationships/image" Target="../media/image1.png"/><Relationship Id="rId10" Type="http://schemas.openxmlformats.org/officeDocument/2006/relationships/image" Target="../media/image70.png"/><Relationship Id="rId11" Type="http://schemas.openxmlformats.org/officeDocument/2006/relationships/image" Target="../media/image71.png"/><Relationship Id="rId12" Type="http://schemas.openxmlformats.org/officeDocument/2006/relationships/image" Target="../media/image72.png"/><Relationship Id="rId13" Type="http://schemas.openxmlformats.org/officeDocument/2006/relationships/image" Target="../media/image73.png"/><Relationship Id="rId14" Type="http://schemas.openxmlformats.org/officeDocument/2006/relationships/image" Target="../media/image74.png"/><Relationship Id="rId15" Type="http://schemas.openxmlformats.org/officeDocument/2006/relationships/image" Target="../media/image75.png"/><Relationship Id="rId16" Type="http://schemas.openxmlformats.org/officeDocument/2006/relationships/image" Target="../media/image76.png"/><Relationship Id="rId17" Type="http://schemas.openxmlformats.org/officeDocument/2006/relationships/image" Target="../media/image77.png"/><Relationship Id="rId18" Type="http://schemas.openxmlformats.org/officeDocument/2006/relationships/image" Target="../media/image78.jpeg"/><Relationship Id="rId19" Type="http://schemas.openxmlformats.org/officeDocument/2006/relationships/image" Target="../media/image79.png"/><Relationship Id="rId1" Type="http://schemas.openxmlformats.org/officeDocument/2006/relationships/slideLayout" Target="../slideLayouts/slideLayout1.xml"/><Relationship Id="rId2" Type="http://schemas.openxmlformats.org/officeDocument/2006/relationships/image" Target="../media/image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66.png"/><Relationship Id="rId7" Type="http://schemas.openxmlformats.org/officeDocument/2006/relationships/image" Target="../media/image67.png"/><Relationship Id="rId8"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4953000"/>
            <a:ext cx="9144000" cy="1066800"/>
          </a:xfrm>
          <a:prstGeom prst="rect">
            <a:avLst/>
          </a:prstGeom>
          <a:solidFill>
            <a:srgbClr val="3485BF"/>
          </a:solidFill>
          <a:ln>
            <a:solidFill>
              <a:srgbClr val="5871FF"/>
            </a:solidFill>
          </a:ln>
          <a:effectLst>
            <a:outerShdw blurRad="40000" dist="23000" dir="5400000" rotWithShape="0">
              <a:srgbClr val="000000">
                <a:alpha val="35000"/>
              </a:srgbClr>
            </a:outerShdw>
            <a:reflection stA="25000" endPos="7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0" y="5105400"/>
            <a:ext cx="9144000" cy="646331"/>
          </a:xfrm>
          <a:prstGeom prst="rect">
            <a:avLst/>
          </a:prstGeom>
          <a:noFill/>
        </p:spPr>
        <p:txBody>
          <a:bodyPr wrap="square" rtlCol="0">
            <a:spAutoFit/>
          </a:bodyPr>
          <a:lstStyle/>
          <a:p>
            <a:pPr algn="ctr"/>
            <a:r>
              <a:rPr lang="en-US" sz="3600" b="1" dirty="0" smtClean="0">
                <a:solidFill>
                  <a:schemeClr val="bg1"/>
                </a:solidFill>
                <a:latin typeface="+mj-lt"/>
              </a:rPr>
              <a:t>PBXware Presentation</a:t>
            </a:r>
            <a:endParaRPr lang="en-US" sz="3600" b="1" dirty="0">
              <a:solidFill>
                <a:schemeClr val="bg1"/>
              </a:solidFill>
              <a:latin typeface="+mj-lt"/>
            </a:endParaRPr>
          </a:p>
        </p:txBody>
      </p:sp>
      <p:sp>
        <p:nvSpPr>
          <p:cNvPr id="8" name="TextBox 7"/>
          <p:cNvSpPr txBox="1"/>
          <p:nvPr/>
        </p:nvSpPr>
        <p:spPr>
          <a:xfrm>
            <a:off x="0" y="6477000"/>
            <a:ext cx="9144000" cy="307777"/>
          </a:xfrm>
          <a:prstGeom prst="rect">
            <a:avLst/>
          </a:prstGeom>
          <a:noFill/>
        </p:spPr>
        <p:txBody>
          <a:bodyPr wrap="square" rtlCol="0">
            <a:spAutoFit/>
          </a:bodyPr>
          <a:lstStyle/>
          <a:p>
            <a:pPr algn="ctr"/>
            <a:r>
              <a:rPr lang="en-US" sz="1400" dirty="0" err="1" smtClean="0">
                <a:solidFill>
                  <a:srgbClr val="3485BF"/>
                </a:solidFill>
              </a:rPr>
              <a:t>www.bicomsystems.com</a:t>
            </a:r>
            <a:endParaRPr lang="en-US" sz="1400" dirty="0">
              <a:solidFill>
                <a:srgbClr val="3485BF"/>
              </a:solidFill>
            </a:endParaRPr>
          </a:p>
        </p:txBody>
      </p:sp>
      <p:pic>
        <p:nvPicPr>
          <p:cNvPr id="7" name="Picture 6" descr="logo-_doubl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400" y="764704"/>
            <a:ext cx="7569200" cy="34798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715000" cy="461665"/>
          </a:xfrm>
          <a:prstGeom prst="rect">
            <a:avLst/>
          </a:prstGeom>
          <a:noFill/>
        </p:spPr>
        <p:txBody>
          <a:bodyPr wrap="square" rtlCol="0">
            <a:spAutoFit/>
          </a:bodyPr>
          <a:lstStyle/>
          <a:p>
            <a:pPr algn="r"/>
            <a:r>
              <a:rPr lang="en-US" sz="2400" b="1" dirty="0" smtClean="0">
                <a:solidFill>
                  <a:schemeClr val="bg1"/>
                </a:solidFill>
              </a:rPr>
              <a:t>PBXware Introduction</a:t>
            </a:r>
            <a:endParaRPr lang="en-US" sz="2400" b="1" dirty="0">
              <a:solidFill>
                <a:schemeClr val="bg1"/>
              </a:solidFill>
            </a:endParaRPr>
          </a:p>
        </p:txBody>
      </p:sp>
      <p:sp>
        <p:nvSpPr>
          <p:cNvPr id="22" name="TextBox 21"/>
          <p:cNvSpPr txBox="1"/>
          <p:nvPr/>
        </p:nvSpPr>
        <p:spPr>
          <a:xfrm>
            <a:off x="381000" y="2133600"/>
            <a:ext cx="1905001" cy="2123658"/>
          </a:xfrm>
          <a:prstGeom prst="rect">
            <a:avLst/>
          </a:prstGeom>
          <a:noFill/>
        </p:spPr>
        <p:txBody>
          <a:bodyPr wrap="square" rtlCol="0">
            <a:spAutoFit/>
          </a:bodyPr>
          <a:lstStyle/>
          <a:p>
            <a:r>
              <a:rPr lang="en-US" sz="2400" b="1" dirty="0" smtClean="0"/>
              <a:t>PBXware</a:t>
            </a:r>
          </a:p>
          <a:p>
            <a:pPr>
              <a:buFont typeface="Courier New"/>
              <a:buChar char="o"/>
            </a:pPr>
            <a:endParaRPr lang="en-US" b="1" dirty="0"/>
          </a:p>
          <a:p>
            <a:pPr>
              <a:buFont typeface="Courier New"/>
              <a:buChar char="o"/>
            </a:pPr>
            <a:r>
              <a:rPr lang="en-US" b="1" dirty="0" smtClean="0"/>
              <a:t> History</a:t>
            </a:r>
          </a:p>
          <a:p>
            <a:endParaRPr lang="en-US" b="1" dirty="0" smtClean="0"/>
          </a:p>
          <a:p>
            <a:pPr>
              <a:buFont typeface="Courier New"/>
              <a:buChar char="o"/>
            </a:pPr>
            <a:r>
              <a:rPr lang="en-US" b="1" dirty="0" smtClean="0"/>
              <a:t> Editions</a:t>
            </a:r>
          </a:p>
          <a:p>
            <a:endParaRPr lang="en-US" b="1" dirty="0" smtClean="0"/>
          </a:p>
          <a:p>
            <a:pPr>
              <a:buFont typeface="Courier New"/>
              <a:buChar char="o"/>
            </a:pPr>
            <a:r>
              <a:rPr lang="en-US" b="1" dirty="0" smtClean="0"/>
              <a:t> Features</a:t>
            </a:r>
            <a:endParaRPr lang="en-US" b="1" dirty="0"/>
          </a:p>
        </p:txBody>
      </p:sp>
      <p:pic>
        <p:nvPicPr>
          <p:cNvPr id="23" name="Picture 22" descr="pbxware.jpg"/>
          <p:cNvPicPr>
            <a:picLocks noChangeAspect="1"/>
          </p:cNvPicPr>
          <p:nvPr/>
        </p:nvPicPr>
        <p:blipFill>
          <a:blip r:embed="rId3"/>
          <a:stretch>
            <a:fillRect/>
          </a:stretch>
        </p:blipFill>
        <p:spPr>
          <a:xfrm>
            <a:off x="1966947" y="2133600"/>
            <a:ext cx="6872253" cy="4319563"/>
          </a:xfrm>
          <a:prstGeom prst="rect">
            <a:avLst/>
          </a:prstGeom>
        </p:spPr>
      </p:pic>
      <p:pic>
        <p:nvPicPr>
          <p:cNvPr id="7" name="Picture 6"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715000" cy="461665"/>
          </a:xfrm>
          <a:prstGeom prst="rect">
            <a:avLst/>
          </a:prstGeom>
          <a:noFill/>
        </p:spPr>
        <p:txBody>
          <a:bodyPr wrap="square" rtlCol="0">
            <a:spAutoFit/>
          </a:bodyPr>
          <a:lstStyle/>
          <a:p>
            <a:pPr algn="r"/>
            <a:r>
              <a:rPr lang="en-US" sz="2400" b="1" dirty="0" smtClean="0">
                <a:solidFill>
                  <a:schemeClr val="bg1"/>
                </a:solidFill>
              </a:rPr>
              <a:t>PBXware History</a:t>
            </a:r>
            <a:endParaRPr lang="en-US" sz="2400" b="1" dirty="0">
              <a:solidFill>
                <a:schemeClr val="bg1"/>
              </a:solidFill>
            </a:endParaRPr>
          </a:p>
        </p:txBody>
      </p:sp>
      <p:sp>
        <p:nvSpPr>
          <p:cNvPr id="22" name="TextBox 21"/>
          <p:cNvSpPr txBox="1"/>
          <p:nvPr/>
        </p:nvSpPr>
        <p:spPr>
          <a:xfrm>
            <a:off x="228599" y="2362200"/>
            <a:ext cx="8763002" cy="1615827"/>
          </a:xfrm>
          <a:prstGeom prst="rect">
            <a:avLst/>
          </a:prstGeom>
          <a:noFill/>
        </p:spPr>
        <p:txBody>
          <a:bodyPr wrap="square" rtlCol="0">
            <a:spAutoFit/>
          </a:bodyPr>
          <a:lstStyle/>
          <a:p>
            <a:pPr>
              <a:spcBef>
                <a:spcPct val="50000"/>
              </a:spcBef>
              <a:buFont typeface="Courier New"/>
              <a:buChar char="o"/>
            </a:pPr>
            <a:r>
              <a:rPr lang="en-US" b="1" dirty="0" smtClean="0"/>
              <a:t> Summer </a:t>
            </a:r>
            <a:r>
              <a:rPr lang="en-US" b="1" dirty="0"/>
              <a:t>2003, research started based on asterisk, an open source telephony </a:t>
            </a:r>
            <a:r>
              <a:rPr lang="en-US" b="1" dirty="0" smtClean="0"/>
              <a:t>engine</a:t>
            </a:r>
          </a:p>
          <a:p>
            <a:pPr>
              <a:spcBef>
                <a:spcPct val="50000"/>
              </a:spcBef>
              <a:buFont typeface="Courier New"/>
              <a:buChar char="o"/>
            </a:pPr>
            <a:r>
              <a:rPr lang="en-US" b="1" dirty="0" smtClean="0"/>
              <a:t> Dec </a:t>
            </a:r>
            <a:r>
              <a:rPr lang="en-US" b="1" dirty="0"/>
              <a:t>2003, PBXware development was </a:t>
            </a:r>
            <a:r>
              <a:rPr lang="en-US" b="1" dirty="0" smtClean="0"/>
              <a:t>initiated</a:t>
            </a:r>
          </a:p>
          <a:p>
            <a:pPr>
              <a:spcBef>
                <a:spcPct val="50000"/>
              </a:spcBef>
              <a:buFont typeface="Courier New"/>
              <a:buChar char="o"/>
            </a:pPr>
            <a:r>
              <a:rPr lang="en-US" b="1" dirty="0" smtClean="0"/>
              <a:t> July </a:t>
            </a:r>
            <a:r>
              <a:rPr lang="en-US" b="1" dirty="0"/>
              <a:t>2004, First customer </a:t>
            </a:r>
            <a:r>
              <a:rPr lang="en-US" b="1" dirty="0" smtClean="0"/>
              <a:t>install</a:t>
            </a:r>
          </a:p>
          <a:p>
            <a:pPr>
              <a:spcBef>
                <a:spcPct val="50000"/>
              </a:spcBef>
              <a:buFont typeface="Courier New"/>
              <a:buChar char="o"/>
            </a:pPr>
            <a:r>
              <a:rPr lang="en-US" b="1" dirty="0" smtClean="0"/>
              <a:t> Sep </a:t>
            </a:r>
            <a:r>
              <a:rPr lang="en-US" b="1" dirty="0"/>
              <a:t>2004, first public demonstration in Atlanta, Georgia, USA</a:t>
            </a:r>
          </a:p>
        </p:txBody>
      </p:sp>
      <p:pic>
        <p:nvPicPr>
          <p:cNvPr id="7" name="Picture 6" descr="timeline.jpg"/>
          <p:cNvPicPr>
            <a:picLocks noChangeAspect="1"/>
          </p:cNvPicPr>
          <p:nvPr/>
        </p:nvPicPr>
        <p:blipFill>
          <a:blip r:embed="rId3"/>
          <a:stretch>
            <a:fillRect/>
          </a:stretch>
        </p:blipFill>
        <p:spPr>
          <a:xfrm>
            <a:off x="0" y="4030980"/>
            <a:ext cx="9144000" cy="2827020"/>
          </a:xfrm>
          <a:prstGeom prst="rect">
            <a:avLst/>
          </a:prstGeom>
        </p:spPr>
      </p:pic>
      <p:pic>
        <p:nvPicPr>
          <p:cNvPr id="8" name="Picture 7"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715000" cy="461665"/>
          </a:xfrm>
          <a:prstGeom prst="rect">
            <a:avLst/>
          </a:prstGeom>
          <a:noFill/>
        </p:spPr>
        <p:txBody>
          <a:bodyPr wrap="square" rtlCol="0">
            <a:spAutoFit/>
          </a:bodyPr>
          <a:lstStyle/>
          <a:p>
            <a:pPr algn="r"/>
            <a:r>
              <a:rPr lang="en-US" sz="2400" b="1" dirty="0" smtClean="0">
                <a:solidFill>
                  <a:schemeClr val="bg1"/>
                </a:solidFill>
              </a:rPr>
              <a:t>PBXware Editions</a:t>
            </a:r>
            <a:endParaRPr lang="en-US" sz="2400" b="1" dirty="0">
              <a:solidFill>
                <a:schemeClr val="bg1"/>
              </a:solidFill>
            </a:endParaRPr>
          </a:p>
        </p:txBody>
      </p:sp>
      <p:sp>
        <p:nvSpPr>
          <p:cNvPr id="6" name="Alternate Process 5"/>
          <p:cNvSpPr/>
          <p:nvPr/>
        </p:nvSpPr>
        <p:spPr>
          <a:xfrm>
            <a:off x="152400" y="1905000"/>
            <a:ext cx="2819400" cy="46482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Alternate Process 7"/>
          <p:cNvSpPr/>
          <p:nvPr/>
        </p:nvSpPr>
        <p:spPr>
          <a:xfrm>
            <a:off x="3186000" y="1905000"/>
            <a:ext cx="2819400" cy="46482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Alternate Process 8"/>
          <p:cNvSpPr/>
          <p:nvPr/>
        </p:nvSpPr>
        <p:spPr>
          <a:xfrm>
            <a:off x="6192000" y="1905000"/>
            <a:ext cx="2819400" cy="46482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ext Box 8"/>
          <p:cNvSpPr txBox="1">
            <a:spLocks noChangeArrowheads="1"/>
          </p:cNvSpPr>
          <p:nvPr/>
        </p:nvSpPr>
        <p:spPr bwMode="auto">
          <a:xfrm>
            <a:off x="152400" y="1981200"/>
            <a:ext cx="2819400" cy="461665"/>
          </a:xfrm>
          <a:prstGeom prst="rect">
            <a:avLst/>
          </a:prstGeom>
          <a:noFill/>
          <a:ln w="9525">
            <a:noFill/>
            <a:miter lim="800000"/>
            <a:headEnd/>
            <a:tailEnd/>
          </a:ln>
          <a:effectLst/>
        </p:spPr>
        <p:txBody>
          <a:bodyPr wrap="square">
            <a:prstTxWarp prst="textNoShape">
              <a:avLst/>
            </a:prstTxWarp>
            <a:spAutoFit/>
          </a:bodyPr>
          <a:lstStyle/>
          <a:p>
            <a:pPr algn="ctr">
              <a:spcBef>
                <a:spcPct val="50000"/>
              </a:spcBef>
            </a:pPr>
            <a:r>
              <a:rPr lang="en-US" sz="2400" b="1" dirty="0" smtClean="0">
                <a:solidFill>
                  <a:schemeClr val="bg1"/>
                </a:solidFill>
              </a:rPr>
              <a:t>Business</a:t>
            </a:r>
            <a:endParaRPr lang="en-US" sz="2400" b="1" dirty="0">
              <a:solidFill>
                <a:schemeClr val="bg1"/>
              </a:solidFill>
            </a:endParaRPr>
          </a:p>
        </p:txBody>
      </p:sp>
      <p:sp>
        <p:nvSpPr>
          <p:cNvPr id="15" name="Text Box 8"/>
          <p:cNvSpPr txBox="1">
            <a:spLocks noChangeArrowheads="1"/>
          </p:cNvSpPr>
          <p:nvPr/>
        </p:nvSpPr>
        <p:spPr bwMode="auto">
          <a:xfrm>
            <a:off x="3200400" y="1983173"/>
            <a:ext cx="2819400" cy="461665"/>
          </a:xfrm>
          <a:prstGeom prst="rect">
            <a:avLst/>
          </a:prstGeom>
          <a:noFill/>
          <a:ln w="9525">
            <a:noFill/>
            <a:miter lim="800000"/>
            <a:headEnd/>
            <a:tailEnd/>
          </a:ln>
          <a:effectLst/>
        </p:spPr>
        <p:txBody>
          <a:bodyPr wrap="square">
            <a:prstTxWarp prst="textNoShape">
              <a:avLst/>
            </a:prstTxWarp>
            <a:spAutoFit/>
          </a:bodyPr>
          <a:lstStyle/>
          <a:p>
            <a:pPr algn="ctr">
              <a:spcBef>
                <a:spcPct val="50000"/>
              </a:spcBef>
            </a:pPr>
            <a:r>
              <a:rPr lang="en-US" sz="2400" b="1" dirty="0" smtClean="0">
                <a:solidFill>
                  <a:schemeClr val="bg1"/>
                </a:solidFill>
              </a:rPr>
              <a:t>Call Centre</a:t>
            </a:r>
            <a:endParaRPr lang="en-US" sz="2400" b="1" dirty="0">
              <a:solidFill>
                <a:schemeClr val="bg1"/>
              </a:solidFill>
            </a:endParaRPr>
          </a:p>
        </p:txBody>
      </p:sp>
      <p:sp>
        <p:nvSpPr>
          <p:cNvPr id="16" name="Text Box 8"/>
          <p:cNvSpPr txBox="1">
            <a:spLocks noChangeArrowheads="1"/>
          </p:cNvSpPr>
          <p:nvPr/>
        </p:nvSpPr>
        <p:spPr bwMode="auto">
          <a:xfrm>
            <a:off x="6192000" y="1983173"/>
            <a:ext cx="2819400" cy="461665"/>
          </a:xfrm>
          <a:prstGeom prst="rect">
            <a:avLst/>
          </a:prstGeom>
          <a:noFill/>
          <a:ln w="9525">
            <a:noFill/>
            <a:miter lim="800000"/>
            <a:headEnd/>
            <a:tailEnd/>
          </a:ln>
          <a:effectLst/>
        </p:spPr>
        <p:txBody>
          <a:bodyPr wrap="square">
            <a:prstTxWarp prst="textNoShape">
              <a:avLst/>
            </a:prstTxWarp>
            <a:spAutoFit/>
          </a:bodyPr>
          <a:lstStyle/>
          <a:p>
            <a:pPr algn="ctr">
              <a:spcBef>
                <a:spcPct val="50000"/>
              </a:spcBef>
            </a:pPr>
            <a:r>
              <a:rPr lang="en-US" sz="2400" b="1" dirty="0" smtClean="0">
                <a:solidFill>
                  <a:schemeClr val="bg1"/>
                </a:solidFill>
              </a:rPr>
              <a:t>Multi Tenant</a:t>
            </a:r>
            <a:endParaRPr lang="en-US" sz="2400" b="1" dirty="0">
              <a:solidFill>
                <a:schemeClr val="bg1"/>
              </a:solidFill>
            </a:endParaRPr>
          </a:p>
        </p:txBody>
      </p:sp>
      <p:sp>
        <p:nvSpPr>
          <p:cNvPr id="17" name="TextBox 16"/>
          <p:cNvSpPr txBox="1"/>
          <p:nvPr/>
        </p:nvSpPr>
        <p:spPr>
          <a:xfrm>
            <a:off x="228599" y="2667000"/>
            <a:ext cx="2667001" cy="3539431"/>
          </a:xfrm>
          <a:prstGeom prst="rect">
            <a:avLst/>
          </a:prstGeom>
          <a:noFill/>
        </p:spPr>
        <p:txBody>
          <a:bodyPr wrap="square" rtlCol="0">
            <a:spAutoFit/>
          </a:bodyPr>
          <a:lstStyle/>
          <a:p>
            <a:r>
              <a:rPr lang="en-US" sz="1400" dirty="0" smtClean="0">
                <a:solidFill>
                  <a:schemeClr val="bg1"/>
                </a:solidFill>
              </a:rPr>
              <a:t>PBXware Business Edition provides the business class features required by today's demanding communications needs that all businesses face. In addition to the standard features of all New Generation </a:t>
            </a:r>
            <a:r>
              <a:rPr lang="en-US" sz="1400" dirty="0" err="1" smtClean="0">
                <a:solidFill>
                  <a:schemeClr val="bg1"/>
                </a:solidFill>
              </a:rPr>
              <a:t>IPPBXs</a:t>
            </a:r>
            <a:r>
              <a:rPr lang="en-US" sz="1400" dirty="0" smtClean="0">
                <a:solidFill>
                  <a:schemeClr val="bg1"/>
                </a:solidFill>
              </a:rPr>
              <a:t>, Bicom System's Business Edition includes comprehensive enhanced services, telephony applications, system administration, end user applications, customization, reliability and setup and configuration features in a truly scalable manner.</a:t>
            </a:r>
            <a:endParaRPr lang="en-US" sz="1400" dirty="0">
              <a:solidFill>
                <a:schemeClr val="bg1"/>
              </a:solidFill>
            </a:endParaRPr>
          </a:p>
        </p:txBody>
      </p:sp>
      <p:sp>
        <p:nvSpPr>
          <p:cNvPr id="20" name="TextBox 19"/>
          <p:cNvSpPr txBox="1"/>
          <p:nvPr/>
        </p:nvSpPr>
        <p:spPr>
          <a:xfrm>
            <a:off x="3258000" y="2667000"/>
            <a:ext cx="2667001" cy="2677656"/>
          </a:xfrm>
          <a:prstGeom prst="rect">
            <a:avLst/>
          </a:prstGeom>
          <a:noFill/>
        </p:spPr>
        <p:txBody>
          <a:bodyPr wrap="square" rtlCol="0">
            <a:spAutoFit/>
          </a:bodyPr>
          <a:lstStyle/>
          <a:p>
            <a:r>
              <a:rPr lang="en-US" sz="1400" dirty="0" smtClean="0">
                <a:solidFill>
                  <a:schemeClr val="bg1"/>
                </a:solidFill>
              </a:rPr>
              <a:t>The Call Center edition offers a set of features needed for an organization to effectively start and manage inbound or outbound call campaigns. Unlimited ACD Queues, Unlimited call agents, comprehensive reporting, real time queue statistics, real time queue monitoring, soft phone, optional predictive inbound and out bound dialing, skills based routing to name a few.</a:t>
            </a:r>
            <a:endParaRPr lang="en-US" sz="1400" dirty="0">
              <a:solidFill>
                <a:schemeClr val="bg1"/>
              </a:solidFill>
            </a:endParaRPr>
          </a:p>
        </p:txBody>
      </p:sp>
      <p:sp>
        <p:nvSpPr>
          <p:cNvPr id="23" name="TextBox 22"/>
          <p:cNvSpPr txBox="1"/>
          <p:nvPr/>
        </p:nvSpPr>
        <p:spPr>
          <a:xfrm>
            <a:off x="6264000" y="2667000"/>
            <a:ext cx="2667001" cy="1815882"/>
          </a:xfrm>
          <a:prstGeom prst="rect">
            <a:avLst/>
          </a:prstGeom>
          <a:noFill/>
        </p:spPr>
        <p:txBody>
          <a:bodyPr wrap="square" rtlCol="0">
            <a:spAutoFit/>
          </a:bodyPr>
          <a:lstStyle/>
          <a:p>
            <a:r>
              <a:rPr lang="en-US" sz="1400" dirty="0" smtClean="0">
                <a:solidFill>
                  <a:schemeClr val="bg1"/>
                </a:solidFill>
              </a:rPr>
              <a:t>The Multi Tenant edition of PBXware allows service providers to serve the IP-PBX market with fully featured, hosted IP-PBX solutions and unlimited tenants. Unlimited resellers, user/company self portal, LCR are just some of advanced features included.</a:t>
            </a:r>
          </a:p>
        </p:txBody>
      </p:sp>
      <p:sp>
        <p:nvSpPr>
          <p:cNvPr id="24" name="TextBox 23"/>
          <p:cNvSpPr txBox="1"/>
          <p:nvPr/>
        </p:nvSpPr>
        <p:spPr>
          <a:xfrm>
            <a:off x="1580400" y="2313801"/>
            <a:ext cx="685800" cy="276999"/>
          </a:xfrm>
          <a:prstGeom prst="rect">
            <a:avLst/>
          </a:prstGeom>
          <a:noFill/>
        </p:spPr>
        <p:txBody>
          <a:bodyPr wrap="square" rtlCol="0">
            <a:spAutoFit/>
          </a:bodyPr>
          <a:lstStyle/>
          <a:p>
            <a:r>
              <a:rPr lang="en-US" sz="1200" i="1" dirty="0">
                <a:solidFill>
                  <a:srgbClr val="FFFFFF"/>
                </a:solidFill>
              </a:rPr>
              <a:t>E</a:t>
            </a:r>
            <a:r>
              <a:rPr lang="en-US" sz="1200" i="1" dirty="0" smtClean="0">
                <a:solidFill>
                  <a:srgbClr val="FFFFFF"/>
                </a:solidFill>
              </a:rPr>
              <a:t>dition</a:t>
            </a:r>
            <a:endParaRPr lang="en-US" sz="1200" i="1" dirty="0">
              <a:solidFill>
                <a:srgbClr val="FFFFFF"/>
              </a:solidFill>
            </a:endParaRPr>
          </a:p>
        </p:txBody>
      </p:sp>
      <p:sp>
        <p:nvSpPr>
          <p:cNvPr id="25" name="TextBox 24"/>
          <p:cNvSpPr txBox="1"/>
          <p:nvPr/>
        </p:nvSpPr>
        <p:spPr>
          <a:xfrm>
            <a:off x="4770000" y="2313801"/>
            <a:ext cx="685800" cy="276999"/>
          </a:xfrm>
          <a:prstGeom prst="rect">
            <a:avLst/>
          </a:prstGeom>
          <a:noFill/>
        </p:spPr>
        <p:txBody>
          <a:bodyPr wrap="square" rtlCol="0">
            <a:spAutoFit/>
          </a:bodyPr>
          <a:lstStyle/>
          <a:p>
            <a:r>
              <a:rPr lang="en-US" sz="1200" i="1" dirty="0">
                <a:solidFill>
                  <a:srgbClr val="FFFFFF"/>
                </a:solidFill>
              </a:rPr>
              <a:t>E</a:t>
            </a:r>
            <a:r>
              <a:rPr lang="en-US" sz="1200" i="1" dirty="0" smtClean="0">
                <a:solidFill>
                  <a:srgbClr val="FFFFFF"/>
                </a:solidFill>
              </a:rPr>
              <a:t>dition</a:t>
            </a:r>
            <a:endParaRPr lang="en-US" sz="1200" i="1" dirty="0">
              <a:solidFill>
                <a:srgbClr val="FFFFFF"/>
              </a:solidFill>
            </a:endParaRPr>
          </a:p>
        </p:txBody>
      </p:sp>
      <p:sp>
        <p:nvSpPr>
          <p:cNvPr id="26" name="TextBox 25"/>
          <p:cNvSpPr txBox="1"/>
          <p:nvPr/>
        </p:nvSpPr>
        <p:spPr>
          <a:xfrm>
            <a:off x="7887600" y="2304365"/>
            <a:ext cx="685800" cy="276999"/>
          </a:xfrm>
          <a:prstGeom prst="rect">
            <a:avLst/>
          </a:prstGeom>
          <a:noFill/>
        </p:spPr>
        <p:txBody>
          <a:bodyPr wrap="square" rtlCol="0">
            <a:spAutoFit/>
          </a:bodyPr>
          <a:lstStyle/>
          <a:p>
            <a:r>
              <a:rPr lang="en-US" sz="1200" i="1" dirty="0">
                <a:solidFill>
                  <a:srgbClr val="FFFFFF"/>
                </a:solidFill>
              </a:rPr>
              <a:t>E</a:t>
            </a:r>
            <a:r>
              <a:rPr lang="en-US" sz="1200" i="1" dirty="0" smtClean="0">
                <a:solidFill>
                  <a:srgbClr val="FFFFFF"/>
                </a:solidFill>
              </a:rPr>
              <a:t>dition</a:t>
            </a:r>
            <a:endParaRPr lang="en-US" sz="1200" i="1" dirty="0">
              <a:solidFill>
                <a:srgbClr val="FFFFFF"/>
              </a:solidFill>
            </a:endParaRPr>
          </a:p>
        </p:txBody>
      </p:sp>
      <p:pic>
        <p:nvPicPr>
          <p:cNvPr id="22" name="Picture 21" descr="logo-_doubl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4" grpId="0"/>
      <p:bldP spid="15" grpId="0"/>
      <p:bldP spid="16" grpId="0"/>
      <p:bldP spid="17" grpId="0"/>
      <p:bldP spid="20" grpId="0"/>
      <p:bldP spid="23"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p:cNvPicPr>
            <a:picLocks noChangeAspect="1"/>
          </p:cNvPicPr>
          <p:nvPr/>
        </p:nvPicPr>
        <p:blipFill>
          <a:blip r:embed="rId2"/>
          <a:stretch>
            <a:fillRect/>
          </a:stretch>
        </p:blipFill>
        <p:spPr>
          <a:xfrm>
            <a:off x="6858000" y="5867401"/>
            <a:ext cx="1117460" cy="719365"/>
          </a:xfrm>
          <a:prstGeom prst="rect">
            <a:avLst/>
          </a:prstGeom>
        </p:spPr>
      </p:pic>
      <p:pic>
        <p:nvPicPr>
          <p:cNvPr id="19" name="Picture 18"/>
          <p:cNvPicPr>
            <a:picLocks noChangeAspect="1"/>
          </p:cNvPicPr>
          <p:nvPr/>
        </p:nvPicPr>
        <p:blipFill>
          <a:blip r:embed="rId3"/>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Supported Technologies</a:t>
            </a:r>
            <a:endParaRPr lang="en-US" sz="2400" b="1" dirty="0">
              <a:solidFill>
                <a:schemeClr val="bg1"/>
              </a:solidFill>
            </a:endParaRPr>
          </a:p>
        </p:txBody>
      </p:sp>
      <p:sp>
        <p:nvSpPr>
          <p:cNvPr id="22" name="TextBox 21"/>
          <p:cNvSpPr txBox="1"/>
          <p:nvPr/>
        </p:nvSpPr>
        <p:spPr>
          <a:xfrm>
            <a:off x="4876800" y="3388142"/>
            <a:ext cx="4038600" cy="646331"/>
          </a:xfrm>
          <a:prstGeom prst="rect">
            <a:avLst/>
          </a:prstGeom>
          <a:noFill/>
        </p:spPr>
        <p:txBody>
          <a:bodyPr wrap="square" rtlCol="0">
            <a:spAutoFit/>
          </a:bodyPr>
          <a:lstStyle/>
          <a:p>
            <a:r>
              <a:rPr lang="en-US" dirty="0"/>
              <a:t>PBXware support </a:t>
            </a:r>
            <a:r>
              <a:rPr lang="en-US" dirty="0" err="1"/>
              <a:t>VoIP</a:t>
            </a:r>
            <a:r>
              <a:rPr lang="en-US" dirty="0"/>
              <a:t> and traditional PSTN telephony technologies.</a:t>
            </a:r>
          </a:p>
          <a:p>
            <a:endParaRPr lang="en-US" b="1"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pic>
        <p:nvPicPr>
          <p:cNvPr id="16" name="Picture 15" descr="voipanalogphones2.jpg"/>
          <p:cNvPicPr>
            <a:picLocks noChangeAspect="1"/>
          </p:cNvPicPr>
          <p:nvPr/>
        </p:nvPicPr>
        <p:blipFill>
          <a:blip r:embed="rId4"/>
          <a:stretch>
            <a:fillRect/>
          </a:stretch>
        </p:blipFill>
        <p:spPr>
          <a:xfrm>
            <a:off x="190500" y="2514600"/>
            <a:ext cx="4305300" cy="2997200"/>
          </a:xfrm>
          <a:prstGeom prst="rect">
            <a:avLst/>
          </a:prstGeom>
        </p:spPr>
      </p:pic>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err="1" smtClean="0"/>
              <a:t>VoIP</a:t>
            </a:r>
            <a:r>
              <a:rPr lang="en-US" sz="2400" dirty="0" smtClean="0"/>
              <a:t> &amp; PSTN Telephony</a:t>
            </a:r>
            <a:endParaRPr lang="en-US" sz="2400" dirty="0"/>
          </a:p>
        </p:txBody>
      </p:sp>
      <p:pic>
        <p:nvPicPr>
          <p:cNvPr id="24" name="Picture 23"/>
          <p:cNvPicPr>
            <a:picLocks noChangeAspect="1"/>
          </p:cNvPicPr>
          <p:nvPr/>
        </p:nvPicPr>
        <p:blipFill>
          <a:blip r:embed="rId5"/>
          <a:stretch>
            <a:fillRect/>
          </a:stretch>
        </p:blipFill>
        <p:spPr>
          <a:xfrm>
            <a:off x="127127" y="5742305"/>
            <a:ext cx="1015873" cy="901588"/>
          </a:xfrm>
          <a:prstGeom prst="rect">
            <a:avLst/>
          </a:prstGeom>
        </p:spPr>
      </p:pic>
      <p:pic>
        <p:nvPicPr>
          <p:cNvPr id="25" name="Picture 24"/>
          <p:cNvPicPr>
            <a:picLocks noChangeAspect="1"/>
          </p:cNvPicPr>
          <p:nvPr/>
        </p:nvPicPr>
        <p:blipFill>
          <a:blip r:embed="rId6"/>
          <a:stretch>
            <a:fillRect/>
          </a:stretch>
        </p:blipFill>
        <p:spPr>
          <a:xfrm>
            <a:off x="1244740" y="5782628"/>
            <a:ext cx="1117460" cy="796190"/>
          </a:xfrm>
          <a:prstGeom prst="rect">
            <a:avLst/>
          </a:prstGeom>
        </p:spPr>
      </p:pic>
      <p:pic>
        <p:nvPicPr>
          <p:cNvPr id="26" name="Picture 25"/>
          <p:cNvPicPr>
            <a:picLocks noChangeAspect="1"/>
          </p:cNvPicPr>
          <p:nvPr/>
        </p:nvPicPr>
        <p:blipFill>
          <a:blip r:embed="rId7"/>
          <a:stretch>
            <a:fillRect/>
          </a:stretch>
        </p:blipFill>
        <p:spPr>
          <a:xfrm>
            <a:off x="2590914" y="5836682"/>
            <a:ext cx="914286" cy="760000"/>
          </a:xfrm>
          <a:prstGeom prst="rect">
            <a:avLst/>
          </a:prstGeom>
        </p:spPr>
      </p:pic>
      <p:pic>
        <p:nvPicPr>
          <p:cNvPr id="27" name="Picture 26"/>
          <p:cNvPicPr>
            <a:picLocks noChangeAspect="1"/>
          </p:cNvPicPr>
          <p:nvPr/>
        </p:nvPicPr>
        <p:blipFill>
          <a:blip r:embed="rId8"/>
          <a:stretch>
            <a:fillRect/>
          </a:stretch>
        </p:blipFill>
        <p:spPr>
          <a:xfrm>
            <a:off x="3657600" y="5898119"/>
            <a:ext cx="1015873" cy="660318"/>
          </a:xfrm>
          <a:prstGeom prst="rect">
            <a:avLst/>
          </a:prstGeom>
        </p:spPr>
      </p:pic>
      <p:pic>
        <p:nvPicPr>
          <p:cNvPr id="28" name="Picture 27"/>
          <p:cNvPicPr>
            <a:picLocks noChangeAspect="1"/>
          </p:cNvPicPr>
          <p:nvPr/>
        </p:nvPicPr>
        <p:blipFill>
          <a:blip r:embed="rId9"/>
          <a:stretch>
            <a:fillRect/>
          </a:stretch>
        </p:blipFill>
        <p:spPr>
          <a:xfrm>
            <a:off x="4800600" y="5867400"/>
            <a:ext cx="959104" cy="749300"/>
          </a:xfrm>
          <a:prstGeom prst="rect">
            <a:avLst/>
          </a:prstGeom>
        </p:spPr>
      </p:pic>
      <p:pic>
        <p:nvPicPr>
          <p:cNvPr id="29" name="Picture 28"/>
          <p:cNvPicPr>
            <a:picLocks noChangeAspect="1"/>
          </p:cNvPicPr>
          <p:nvPr/>
        </p:nvPicPr>
        <p:blipFill>
          <a:blip r:embed="rId10"/>
          <a:stretch>
            <a:fillRect/>
          </a:stretch>
        </p:blipFill>
        <p:spPr>
          <a:xfrm>
            <a:off x="5918327" y="5905590"/>
            <a:ext cx="1015873" cy="723810"/>
          </a:xfrm>
          <a:prstGeom prst="rect">
            <a:avLst/>
          </a:prstGeom>
        </p:spPr>
      </p:pic>
      <p:pic>
        <p:nvPicPr>
          <p:cNvPr id="31" name="Picture 30"/>
          <p:cNvPicPr>
            <a:picLocks noChangeAspect="1"/>
          </p:cNvPicPr>
          <p:nvPr/>
        </p:nvPicPr>
        <p:blipFill>
          <a:blip r:embed="rId11"/>
          <a:stretch>
            <a:fillRect/>
          </a:stretch>
        </p:blipFill>
        <p:spPr>
          <a:xfrm>
            <a:off x="8128000" y="5867400"/>
            <a:ext cx="914286" cy="800000"/>
          </a:xfrm>
          <a:prstGeom prst="rect">
            <a:avLst/>
          </a:prstGeom>
        </p:spPr>
      </p:pic>
      <p:pic>
        <p:nvPicPr>
          <p:cNvPr id="32" name="Picture 31" descr="logo-_double.p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7" grpId="0" animBg="1"/>
      <p:bldP spid="8" grpId="0" animBg="1"/>
      <p:bldP spid="9" grpId="0" animBg="1"/>
      <p:bldP spid="10" grpId="0"/>
      <p:bldP spid="11" grpId="0"/>
      <p:bldP spid="12" grpId="0"/>
      <p:bldP spid="13" grpId="0"/>
      <p:bldP spid="14" grpId="0"/>
      <p:bldP spid="15" grpId="0"/>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4572000" y="188913"/>
            <a:ext cx="4429125" cy="519112"/>
          </a:xfrm>
          <a:prstGeom prst="rect">
            <a:avLst/>
          </a:prstGeom>
          <a:noFill/>
          <a:ln w="9525">
            <a:noFill/>
            <a:miter lim="800000"/>
            <a:headEnd/>
            <a:tailEnd/>
          </a:ln>
          <a:effectLst/>
        </p:spPr>
        <p:txBody>
          <a:bodyPr>
            <a:prstTxWarp prst="textNoShape">
              <a:avLst/>
            </a:prstTxWarp>
            <a:spAutoFit/>
          </a:bodyPr>
          <a:lstStyle/>
          <a:p>
            <a:pPr algn="r">
              <a:spcBef>
                <a:spcPct val="50000"/>
              </a:spcBef>
            </a:pPr>
            <a:r>
              <a:rPr lang="en-GB" b="1" dirty="0" smtClean="0">
                <a:solidFill>
                  <a:schemeClr val="bg1"/>
                </a:solidFill>
              </a:rPr>
              <a:t>Supported Devices</a:t>
            </a:r>
            <a:endParaRPr lang="en-US" b="1" dirty="0">
              <a:solidFill>
                <a:schemeClr val="bg1"/>
              </a:solidFill>
            </a:endParaRPr>
          </a:p>
        </p:txBody>
      </p:sp>
      <p:sp>
        <p:nvSpPr>
          <p:cNvPr id="22" name="TextBox 21"/>
          <p:cNvSpPr txBox="1"/>
          <p:nvPr/>
        </p:nvSpPr>
        <p:spPr>
          <a:xfrm>
            <a:off x="381000" y="2057400"/>
            <a:ext cx="8458200" cy="369332"/>
          </a:xfrm>
          <a:prstGeom prst="rect">
            <a:avLst/>
          </a:prstGeom>
          <a:noFill/>
        </p:spPr>
        <p:txBody>
          <a:bodyPr wrap="square" rtlCol="0">
            <a:spAutoFit/>
          </a:bodyPr>
          <a:lstStyle/>
          <a:p>
            <a:r>
              <a:rPr lang="en-US" dirty="0" smtClean="0"/>
              <a:t>PBXware supports a wide range of </a:t>
            </a:r>
            <a:r>
              <a:rPr lang="en-US" dirty="0" err="1" smtClean="0"/>
              <a:t>VoIP</a:t>
            </a:r>
            <a:r>
              <a:rPr lang="en-US" dirty="0" smtClean="0"/>
              <a:t> &amp; Analog  cards and devices.</a:t>
            </a:r>
          </a:p>
          <a:p>
            <a:endParaRPr lang="en-US" sz="2100" dirty="0" smtClean="0">
              <a:solidFill>
                <a:srgbClr val="3366FF"/>
              </a:solidFill>
            </a:endParaRPr>
          </a:p>
        </p:txBody>
      </p:sp>
      <p:pic>
        <p:nvPicPr>
          <p:cNvPr id="5" name="Picture 4"/>
          <p:cNvPicPr>
            <a:picLocks noChangeAspect="1"/>
          </p:cNvPicPr>
          <p:nvPr/>
        </p:nvPicPr>
        <p:blipFill>
          <a:blip r:embed="rId2"/>
          <a:stretch>
            <a:fillRect/>
          </a:stretch>
        </p:blipFill>
        <p:spPr>
          <a:xfrm>
            <a:off x="304800" y="2743200"/>
            <a:ext cx="685800" cy="864394"/>
          </a:xfrm>
          <a:prstGeom prst="rect">
            <a:avLst/>
          </a:prstGeom>
        </p:spPr>
      </p:pic>
      <p:pic>
        <p:nvPicPr>
          <p:cNvPr id="6" name="Picture 5"/>
          <p:cNvPicPr>
            <a:picLocks noChangeAspect="1"/>
          </p:cNvPicPr>
          <p:nvPr/>
        </p:nvPicPr>
        <p:blipFill>
          <a:blip r:embed="rId3"/>
          <a:stretch>
            <a:fillRect/>
          </a:stretch>
        </p:blipFill>
        <p:spPr>
          <a:xfrm>
            <a:off x="1143000" y="2743200"/>
            <a:ext cx="532435" cy="914400"/>
          </a:xfrm>
          <a:prstGeom prst="rect">
            <a:avLst/>
          </a:prstGeom>
        </p:spPr>
      </p:pic>
      <p:pic>
        <p:nvPicPr>
          <p:cNvPr id="7" name="Picture 6"/>
          <p:cNvPicPr>
            <a:picLocks noChangeAspect="1"/>
          </p:cNvPicPr>
          <p:nvPr/>
        </p:nvPicPr>
        <p:blipFill>
          <a:blip r:embed="rId4"/>
          <a:stretch>
            <a:fillRect/>
          </a:stretch>
        </p:blipFill>
        <p:spPr>
          <a:xfrm>
            <a:off x="1828800" y="2667000"/>
            <a:ext cx="621553" cy="990600"/>
          </a:xfrm>
          <a:prstGeom prst="rect">
            <a:avLst/>
          </a:prstGeom>
        </p:spPr>
      </p:pic>
      <p:pic>
        <p:nvPicPr>
          <p:cNvPr id="8" name="Picture 7"/>
          <p:cNvPicPr>
            <a:picLocks noChangeAspect="1"/>
          </p:cNvPicPr>
          <p:nvPr/>
        </p:nvPicPr>
        <p:blipFill>
          <a:blip r:embed="rId5"/>
          <a:stretch>
            <a:fillRect/>
          </a:stretch>
        </p:blipFill>
        <p:spPr>
          <a:xfrm>
            <a:off x="2590800" y="2667000"/>
            <a:ext cx="651354" cy="990600"/>
          </a:xfrm>
          <a:prstGeom prst="rect">
            <a:avLst/>
          </a:prstGeom>
        </p:spPr>
      </p:pic>
      <p:pic>
        <p:nvPicPr>
          <p:cNvPr id="10" name="Picture 9"/>
          <p:cNvPicPr>
            <a:picLocks noChangeAspect="1"/>
          </p:cNvPicPr>
          <p:nvPr/>
        </p:nvPicPr>
        <p:blipFill>
          <a:blip r:embed="rId6"/>
          <a:stretch>
            <a:fillRect/>
          </a:stretch>
        </p:blipFill>
        <p:spPr>
          <a:xfrm>
            <a:off x="228600" y="3886200"/>
            <a:ext cx="1440872" cy="990600"/>
          </a:xfrm>
          <a:prstGeom prst="rect">
            <a:avLst/>
          </a:prstGeom>
        </p:spPr>
      </p:pic>
      <p:pic>
        <p:nvPicPr>
          <p:cNvPr id="11" name="Picture 10"/>
          <p:cNvPicPr>
            <a:picLocks noChangeAspect="1"/>
          </p:cNvPicPr>
          <p:nvPr/>
        </p:nvPicPr>
        <p:blipFill>
          <a:blip r:embed="rId7"/>
          <a:stretch>
            <a:fillRect/>
          </a:stretch>
        </p:blipFill>
        <p:spPr>
          <a:xfrm>
            <a:off x="1905000" y="4105275"/>
            <a:ext cx="1143000" cy="771525"/>
          </a:xfrm>
          <a:prstGeom prst="rect">
            <a:avLst/>
          </a:prstGeom>
        </p:spPr>
      </p:pic>
      <p:pic>
        <p:nvPicPr>
          <p:cNvPr id="12" name="Picture 11"/>
          <p:cNvPicPr>
            <a:picLocks noChangeAspect="1"/>
          </p:cNvPicPr>
          <p:nvPr/>
        </p:nvPicPr>
        <p:blipFill>
          <a:blip r:embed="rId8"/>
          <a:stretch>
            <a:fillRect/>
          </a:stretch>
        </p:blipFill>
        <p:spPr>
          <a:xfrm>
            <a:off x="228600" y="5257800"/>
            <a:ext cx="1295400" cy="736759"/>
          </a:xfrm>
          <a:prstGeom prst="rect">
            <a:avLst/>
          </a:prstGeom>
        </p:spPr>
      </p:pic>
      <p:pic>
        <p:nvPicPr>
          <p:cNvPr id="13" name="Picture 12"/>
          <p:cNvPicPr>
            <a:picLocks noChangeAspect="1"/>
          </p:cNvPicPr>
          <p:nvPr/>
        </p:nvPicPr>
        <p:blipFill>
          <a:blip r:embed="rId9"/>
          <a:stretch>
            <a:fillRect/>
          </a:stretch>
        </p:blipFill>
        <p:spPr>
          <a:xfrm>
            <a:off x="3492154" y="2667000"/>
            <a:ext cx="578171" cy="990600"/>
          </a:xfrm>
          <a:prstGeom prst="rect">
            <a:avLst/>
          </a:prstGeom>
        </p:spPr>
      </p:pic>
      <p:pic>
        <p:nvPicPr>
          <p:cNvPr id="15" name="Picture 14"/>
          <p:cNvPicPr>
            <a:picLocks noChangeAspect="1"/>
          </p:cNvPicPr>
          <p:nvPr/>
        </p:nvPicPr>
        <p:blipFill>
          <a:blip r:embed="rId10"/>
          <a:stretch>
            <a:fillRect/>
          </a:stretch>
        </p:blipFill>
        <p:spPr>
          <a:xfrm>
            <a:off x="2036683" y="4876800"/>
            <a:ext cx="935117" cy="1295400"/>
          </a:xfrm>
          <a:prstGeom prst="rect">
            <a:avLst/>
          </a:prstGeom>
        </p:spPr>
      </p:pic>
      <p:pic>
        <p:nvPicPr>
          <p:cNvPr id="16" name="Picture 15"/>
          <p:cNvPicPr>
            <a:picLocks noChangeAspect="1"/>
          </p:cNvPicPr>
          <p:nvPr/>
        </p:nvPicPr>
        <p:blipFill>
          <a:blip r:embed="rId11"/>
          <a:stretch>
            <a:fillRect/>
          </a:stretch>
        </p:blipFill>
        <p:spPr>
          <a:xfrm>
            <a:off x="4572000" y="2667000"/>
            <a:ext cx="1219200" cy="868680"/>
          </a:xfrm>
          <a:prstGeom prst="rect">
            <a:avLst/>
          </a:prstGeom>
        </p:spPr>
      </p:pic>
      <p:pic>
        <p:nvPicPr>
          <p:cNvPr id="17" name="Picture 16"/>
          <p:cNvPicPr>
            <a:picLocks noChangeAspect="1"/>
          </p:cNvPicPr>
          <p:nvPr/>
        </p:nvPicPr>
        <p:blipFill>
          <a:blip r:embed="rId12"/>
          <a:stretch>
            <a:fillRect/>
          </a:stretch>
        </p:blipFill>
        <p:spPr>
          <a:xfrm>
            <a:off x="6096000" y="2743200"/>
            <a:ext cx="914400" cy="914400"/>
          </a:xfrm>
          <a:prstGeom prst="rect">
            <a:avLst/>
          </a:prstGeom>
        </p:spPr>
      </p:pic>
      <p:pic>
        <p:nvPicPr>
          <p:cNvPr id="18" name="Picture 17"/>
          <p:cNvPicPr>
            <a:picLocks noChangeAspect="1"/>
          </p:cNvPicPr>
          <p:nvPr/>
        </p:nvPicPr>
        <p:blipFill>
          <a:blip r:embed="rId13"/>
          <a:stretch>
            <a:fillRect/>
          </a:stretch>
        </p:blipFill>
        <p:spPr>
          <a:xfrm>
            <a:off x="7208950" y="2743200"/>
            <a:ext cx="944450" cy="838200"/>
          </a:xfrm>
          <a:prstGeom prst="rect">
            <a:avLst/>
          </a:prstGeom>
        </p:spPr>
      </p:pic>
      <p:pic>
        <p:nvPicPr>
          <p:cNvPr id="19" name="Picture 18"/>
          <p:cNvPicPr>
            <a:picLocks noChangeAspect="1"/>
          </p:cNvPicPr>
          <p:nvPr/>
        </p:nvPicPr>
        <p:blipFill>
          <a:blip r:embed="rId14"/>
          <a:stretch>
            <a:fillRect/>
          </a:stretch>
        </p:blipFill>
        <p:spPr>
          <a:xfrm>
            <a:off x="4706639" y="3810001"/>
            <a:ext cx="1008361" cy="838200"/>
          </a:xfrm>
          <a:prstGeom prst="rect">
            <a:avLst/>
          </a:prstGeom>
        </p:spPr>
      </p:pic>
      <p:pic>
        <p:nvPicPr>
          <p:cNvPr id="20" name="Picture 19"/>
          <p:cNvPicPr>
            <a:picLocks noChangeAspect="1"/>
          </p:cNvPicPr>
          <p:nvPr/>
        </p:nvPicPr>
        <p:blipFill>
          <a:blip r:embed="rId15"/>
          <a:stretch>
            <a:fillRect/>
          </a:stretch>
        </p:blipFill>
        <p:spPr>
          <a:xfrm>
            <a:off x="5867400" y="3810000"/>
            <a:ext cx="1052779" cy="838200"/>
          </a:xfrm>
          <a:prstGeom prst="rect">
            <a:avLst/>
          </a:prstGeom>
        </p:spPr>
      </p:pic>
      <p:pic>
        <p:nvPicPr>
          <p:cNvPr id="21" name="Picture 20"/>
          <p:cNvPicPr>
            <a:picLocks noChangeAspect="1"/>
          </p:cNvPicPr>
          <p:nvPr/>
        </p:nvPicPr>
        <p:blipFill>
          <a:blip r:embed="rId16"/>
          <a:stretch>
            <a:fillRect/>
          </a:stretch>
        </p:blipFill>
        <p:spPr>
          <a:xfrm>
            <a:off x="7315200" y="3810000"/>
            <a:ext cx="762000" cy="805132"/>
          </a:xfrm>
          <a:prstGeom prst="rect">
            <a:avLst/>
          </a:prstGeom>
        </p:spPr>
      </p:pic>
      <p:pic>
        <p:nvPicPr>
          <p:cNvPr id="23" name="Picture 22"/>
          <p:cNvPicPr>
            <a:picLocks noChangeAspect="1"/>
          </p:cNvPicPr>
          <p:nvPr/>
        </p:nvPicPr>
        <p:blipFill>
          <a:blip r:embed="rId17"/>
          <a:stretch>
            <a:fillRect/>
          </a:stretch>
        </p:blipFill>
        <p:spPr>
          <a:xfrm>
            <a:off x="4648200" y="4945380"/>
            <a:ext cx="1066800" cy="693420"/>
          </a:xfrm>
          <a:prstGeom prst="rect">
            <a:avLst/>
          </a:prstGeom>
        </p:spPr>
      </p:pic>
      <p:pic>
        <p:nvPicPr>
          <p:cNvPr id="24" name="Picture 23"/>
          <p:cNvPicPr>
            <a:picLocks noChangeAspect="1"/>
          </p:cNvPicPr>
          <p:nvPr/>
        </p:nvPicPr>
        <p:blipFill>
          <a:blip r:embed="rId18"/>
          <a:stretch>
            <a:fillRect/>
          </a:stretch>
        </p:blipFill>
        <p:spPr>
          <a:xfrm>
            <a:off x="5943600" y="4936330"/>
            <a:ext cx="914400" cy="714375"/>
          </a:xfrm>
          <a:prstGeom prst="rect">
            <a:avLst/>
          </a:prstGeom>
        </p:spPr>
      </p:pic>
      <p:pic>
        <p:nvPicPr>
          <p:cNvPr id="25" name="Picture 24"/>
          <p:cNvPicPr>
            <a:picLocks noChangeAspect="1"/>
          </p:cNvPicPr>
          <p:nvPr/>
        </p:nvPicPr>
        <p:blipFill>
          <a:blip r:embed="rId19"/>
          <a:stretch>
            <a:fillRect/>
          </a:stretch>
        </p:blipFill>
        <p:spPr>
          <a:xfrm>
            <a:off x="7086600" y="4876800"/>
            <a:ext cx="1066800" cy="833438"/>
          </a:xfrm>
          <a:prstGeom prst="rect">
            <a:avLst/>
          </a:prstGeom>
        </p:spPr>
      </p:pic>
      <p:pic>
        <p:nvPicPr>
          <p:cNvPr id="26" name="Picture 25"/>
          <p:cNvPicPr>
            <a:picLocks noChangeAspect="1"/>
          </p:cNvPicPr>
          <p:nvPr/>
        </p:nvPicPr>
        <p:blipFill>
          <a:blip r:embed="rId20"/>
          <a:stretch>
            <a:fillRect/>
          </a:stretch>
        </p:blipFill>
        <p:spPr>
          <a:xfrm>
            <a:off x="4572000" y="5867400"/>
            <a:ext cx="1183689" cy="762000"/>
          </a:xfrm>
          <a:prstGeom prst="rect">
            <a:avLst/>
          </a:prstGeom>
        </p:spPr>
      </p:pic>
      <p:pic>
        <p:nvPicPr>
          <p:cNvPr id="27" name="Picture 26"/>
          <p:cNvPicPr>
            <a:picLocks noChangeAspect="1"/>
          </p:cNvPicPr>
          <p:nvPr/>
        </p:nvPicPr>
        <p:blipFill>
          <a:blip r:embed="rId21"/>
          <a:stretch>
            <a:fillRect/>
          </a:stretch>
        </p:blipFill>
        <p:spPr>
          <a:xfrm>
            <a:off x="6019800" y="5905500"/>
            <a:ext cx="914400" cy="800100"/>
          </a:xfrm>
          <a:prstGeom prst="rect">
            <a:avLst/>
          </a:prstGeom>
        </p:spPr>
      </p:pic>
      <p:sp>
        <p:nvSpPr>
          <p:cNvPr id="31" name="TextBox 30"/>
          <p:cNvSpPr txBox="1"/>
          <p:nvPr/>
        </p:nvSpPr>
        <p:spPr>
          <a:xfrm>
            <a:off x="8197200" y="1548000"/>
            <a:ext cx="990600" cy="261610"/>
          </a:xfrm>
          <a:prstGeom prst="rect">
            <a:avLst/>
          </a:prstGeom>
          <a:noFill/>
        </p:spPr>
        <p:txBody>
          <a:bodyPr wrap="square" rtlCol="0">
            <a:spAutoFit/>
          </a:bodyPr>
          <a:lstStyle/>
          <a:p>
            <a:r>
              <a:rPr lang="en-US" sz="1100" i="1" dirty="0" smtClean="0">
                <a:solidFill>
                  <a:schemeClr val="bg1"/>
                </a:solidFill>
              </a:rPr>
              <a:t>edition</a:t>
            </a:r>
            <a:endParaRPr lang="en-US" sz="1100" i="1" dirty="0">
              <a:solidFill>
                <a:schemeClr val="bg1"/>
              </a:solidFill>
            </a:endParaRPr>
          </a:p>
        </p:txBody>
      </p:sp>
      <p:pic>
        <p:nvPicPr>
          <p:cNvPr id="34" name="Picture 33"/>
          <p:cNvPicPr>
            <a:picLocks noChangeAspect="1"/>
          </p:cNvPicPr>
          <p:nvPr/>
        </p:nvPicPr>
        <p:blipFill>
          <a:blip r:embed="rId22"/>
          <a:stretch>
            <a:fillRect/>
          </a:stretch>
        </p:blipFill>
        <p:spPr>
          <a:xfrm>
            <a:off x="0" y="2"/>
            <a:ext cx="9147600" cy="1983171"/>
          </a:xfrm>
          <a:prstGeom prst="rect">
            <a:avLst/>
          </a:prstGeom>
        </p:spPr>
      </p:pic>
      <p:sp>
        <p:nvSpPr>
          <p:cNvPr id="36" name="Alternate Process 35"/>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37" name="Alternate Process 36"/>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39" name="Alternate Process 3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38" name="TextBox 37"/>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40" name="TextBox 39"/>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41" name="TextBox 40"/>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42" name="TextBox 41"/>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43" name="TextBox 42"/>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44" name="TextBox 43"/>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45" name="TextBox 44"/>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Supported Technologies</a:t>
            </a:r>
            <a:endParaRPr lang="en-US" sz="2400" b="1" dirty="0">
              <a:solidFill>
                <a:schemeClr val="bg1"/>
              </a:solidFill>
            </a:endParaRPr>
          </a:p>
        </p:txBody>
      </p:sp>
      <p:pic>
        <p:nvPicPr>
          <p:cNvPr id="46" name="Picture 45" descr="logo-_double.pn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Faxing</a:t>
            </a:r>
            <a:endParaRPr lang="en-US" sz="2400" b="1" dirty="0">
              <a:solidFill>
                <a:schemeClr val="bg1"/>
              </a:solidFill>
            </a:endParaRPr>
          </a:p>
        </p:txBody>
      </p:sp>
      <p:sp>
        <p:nvSpPr>
          <p:cNvPr id="22" name="TextBox 21"/>
          <p:cNvSpPr txBox="1"/>
          <p:nvPr/>
        </p:nvSpPr>
        <p:spPr>
          <a:xfrm>
            <a:off x="4876800" y="3704272"/>
            <a:ext cx="4038600" cy="1477328"/>
          </a:xfrm>
          <a:prstGeom prst="rect">
            <a:avLst/>
          </a:prstGeom>
          <a:noFill/>
        </p:spPr>
        <p:txBody>
          <a:bodyPr wrap="square" rtlCol="0">
            <a:spAutoFit/>
          </a:bodyPr>
          <a:lstStyle/>
          <a:p>
            <a:r>
              <a:rPr lang="en-US" dirty="0"/>
              <a:t>Fax Over IP and traditional PSTN faxing allows exchanging fax calls between two fax machines, connected to a network (Internet) or/and to a traditional phone line. </a:t>
            </a:r>
          </a:p>
          <a:p>
            <a:endParaRPr lang="en-US" b="1"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830997"/>
          </a:xfrm>
          <a:prstGeom prst="rect">
            <a:avLst/>
          </a:prstGeom>
          <a:noFill/>
        </p:spPr>
        <p:txBody>
          <a:bodyPr wrap="square" rtlCol="0">
            <a:spAutoFit/>
          </a:bodyPr>
          <a:lstStyle/>
          <a:p>
            <a:pPr algn="ctr"/>
            <a:r>
              <a:rPr lang="en-US" sz="2400" dirty="0" smtClean="0"/>
              <a:t>Fax Over IP </a:t>
            </a:r>
          </a:p>
          <a:p>
            <a:pPr algn="ctr"/>
            <a:r>
              <a:rPr lang="en-US" sz="2400" dirty="0" smtClean="0"/>
              <a:t>&amp; Traditional Faxing</a:t>
            </a:r>
            <a:endParaRPr lang="en-US" sz="2400" dirty="0"/>
          </a:p>
        </p:txBody>
      </p:sp>
      <p:pic>
        <p:nvPicPr>
          <p:cNvPr id="32" name="Picture 31" descr="foip.png"/>
          <p:cNvPicPr>
            <a:picLocks noChangeAspect="1"/>
          </p:cNvPicPr>
          <p:nvPr/>
        </p:nvPicPr>
        <p:blipFill>
          <a:blip r:embed="rId3"/>
          <a:stretch>
            <a:fillRect/>
          </a:stretch>
        </p:blipFill>
        <p:spPr>
          <a:xfrm>
            <a:off x="228600" y="2514600"/>
            <a:ext cx="4279365" cy="3022222"/>
          </a:xfrm>
          <a:prstGeom prst="rect">
            <a:avLst/>
          </a:prstGeom>
        </p:spPr>
      </p:pic>
      <p:pic>
        <p:nvPicPr>
          <p:cNvPr id="17" name="Picture 16"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IVR</a:t>
            </a:r>
            <a:endParaRPr lang="en-US" sz="2400" b="1" dirty="0">
              <a:solidFill>
                <a:schemeClr val="bg1"/>
              </a:solidFill>
            </a:endParaRPr>
          </a:p>
        </p:txBody>
      </p:sp>
      <p:sp>
        <p:nvSpPr>
          <p:cNvPr id="22" name="TextBox 21"/>
          <p:cNvSpPr txBox="1"/>
          <p:nvPr/>
        </p:nvSpPr>
        <p:spPr>
          <a:xfrm>
            <a:off x="4876800" y="3323272"/>
            <a:ext cx="4038600" cy="1477328"/>
          </a:xfrm>
          <a:prstGeom prst="rect">
            <a:avLst/>
          </a:prstGeom>
          <a:noFill/>
        </p:spPr>
        <p:txBody>
          <a:bodyPr wrap="square" rtlCol="0">
            <a:spAutoFit/>
          </a:bodyPr>
          <a:lstStyle/>
          <a:p>
            <a:r>
              <a:rPr lang="en-US" dirty="0"/>
              <a:t>Interactive Voice Response allows managing of incoming calls. PBXware answers the calls, interact with the callers and forward the calls to appropriate choice made by the callers.  </a:t>
            </a:r>
          </a:p>
          <a:p>
            <a:endParaRPr lang="en-US" b="1"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Interactive Voice Response</a:t>
            </a:r>
            <a:endParaRPr lang="en-US" sz="2400" dirty="0"/>
          </a:p>
        </p:txBody>
      </p:sp>
      <p:pic>
        <p:nvPicPr>
          <p:cNvPr id="17" name="Picture 16" descr="ivr.png"/>
          <p:cNvPicPr>
            <a:picLocks noChangeAspect="1"/>
          </p:cNvPicPr>
          <p:nvPr/>
        </p:nvPicPr>
        <p:blipFill>
          <a:blip r:embed="rId3"/>
          <a:stretch>
            <a:fillRect/>
          </a:stretch>
        </p:blipFill>
        <p:spPr>
          <a:xfrm>
            <a:off x="191038" y="2514600"/>
            <a:ext cx="4304762" cy="3022222"/>
          </a:xfrm>
          <a:prstGeom prst="rect">
            <a:avLst/>
          </a:prstGeom>
        </p:spPr>
      </p:pic>
      <p:pic>
        <p:nvPicPr>
          <p:cNvPr id="23" name="Picture 22"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Conference Calling</a:t>
            </a:r>
            <a:endParaRPr lang="en-US" sz="2400" b="1" dirty="0">
              <a:solidFill>
                <a:schemeClr val="bg1"/>
              </a:solidFill>
            </a:endParaRPr>
          </a:p>
        </p:txBody>
      </p:sp>
      <p:sp>
        <p:nvSpPr>
          <p:cNvPr id="22" name="TextBox 21"/>
          <p:cNvSpPr txBox="1"/>
          <p:nvPr/>
        </p:nvSpPr>
        <p:spPr>
          <a:xfrm>
            <a:off x="4876800" y="3323272"/>
            <a:ext cx="4038600" cy="923330"/>
          </a:xfrm>
          <a:prstGeom prst="rect">
            <a:avLst/>
          </a:prstGeom>
          <a:noFill/>
        </p:spPr>
        <p:txBody>
          <a:bodyPr wrap="square" rtlCol="0">
            <a:spAutoFit/>
          </a:bodyPr>
          <a:lstStyle/>
          <a:p>
            <a:r>
              <a:rPr lang="en-US" dirty="0"/>
              <a:t>Conference calling allows users to join a talk or listen to many people at same time</a:t>
            </a:r>
            <a:r>
              <a:rPr lang="en-US" dirty="0" smtClean="0"/>
              <a:t>.</a:t>
            </a:r>
            <a:endParaRPr lang="en-US"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Conference Calling</a:t>
            </a:r>
            <a:endParaRPr lang="en-US" sz="2400" dirty="0"/>
          </a:p>
        </p:txBody>
      </p:sp>
      <p:pic>
        <p:nvPicPr>
          <p:cNvPr id="23" name="Picture 22" descr="conferencing.png"/>
          <p:cNvPicPr>
            <a:picLocks noChangeAspect="1"/>
          </p:cNvPicPr>
          <p:nvPr/>
        </p:nvPicPr>
        <p:blipFill>
          <a:blip r:embed="rId3"/>
          <a:stretch>
            <a:fillRect/>
          </a:stretch>
        </p:blipFill>
        <p:spPr>
          <a:xfrm>
            <a:off x="191038" y="2453828"/>
            <a:ext cx="4304762" cy="2996825"/>
          </a:xfrm>
          <a:prstGeom prst="rect">
            <a:avLst/>
          </a:prstGeom>
        </p:spPr>
      </p:pic>
      <p:pic>
        <p:nvPicPr>
          <p:cNvPr id="17" name="Picture 16"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Unified Messaging</a:t>
            </a:r>
            <a:endParaRPr lang="en-US" sz="2400" b="1" dirty="0">
              <a:solidFill>
                <a:schemeClr val="bg1"/>
              </a:solidFill>
            </a:endParaRPr>
          </a:p>
        </p:txBody>
      </p:sp>
      <p:sp>
        <p:nvSpPr>
          <p:cNvPr id="22" name="TextBox 21"/>
          <p:cNvSpPr txBox="1"/>
          <p:nvPr/>
        </p:nvSpPr>
        <p:spPr>
          <a:xfrm>
            <a:off x="4876800" y="3323272"/>
            <a:ext cx="4038600" cy="1200329"/>
          </a:xfrm>
          <a:prstGeom prst="rect">
            <a:avLst/>
          </a:prstGeom>
          <a:noFill/>
        </p:spPr>
        <p:txBody>
          <a:bodyPr wrap="square" rtlCol="0">
            <a:spAutoFit/>
          </a:bodyPr>
          <a:lstStyle/>
          <a:p>
            <a:pPr>
              <a:buFont typeface="Arial"/>
              <a:buChar char="•"/>
            </a:pPr>
            <a:r>
              <a:rPr lang="en-US" dirty="0"/>
              <a:t> Voicemail</a:t>
            </a:r>
          </a:p>
          <a:p>
            <a:pPr>
              <a:buFont typeface="Arial"/>
              <a:buChar char="•"/>
            </a:pPr>
            <a:r>
              <a:rPr lang="en-US" dirty="0"/>
              <a:t> Instant Messaging Chat, </a:t>
            </a:r>
          </a:p>
          <a:p>
            <a:pPr>
              <a:buFont typeface="Arial"/>
              <a:buChar char="•"/>
            </a:pPr>
            <a:r>
              <a:rPr lang="en-US" dirty="0"/>
              <a:t> Faxing (PSTN, </a:t>
            </a:r>
            <a:r>
              <a:rPr lang="en-US" dirty="0" err="1"/>
              <a:t>FoIP</a:t>
            </a:r>
            <a:r>
              <a:rPr lang="en-US" dirty="0"/>
              <a:t>, </a:t>
            </a:r>
            <a:r>
              <a:rPr lang="en-US" dirty="0" err="1"/>
              <a:t>FoE</a:t>
            </a:r>
            <a:r>
              <a:rPr lang="en-US" dirty="0"/>
              <a:t>)</a:t>
            </a:r>
          </a:p>
          <a:p>
            <a:pPr>
              <a:buFont typeface="Arial"/>
              <a:buChar char="•"/>
            </a:pPr>
            <a:r>
              <a:rPr lang="en-US" dirty="0"/>
              <a:t> SMS</a:t>
            </a:r>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Unified Messaging</a:t>
            </a:r>
            <a:endParaRPr lang="en-US" sz="2400" dirty="0"/>
          </a:p>
        </p:txBody>
      </p:sp>
      <p:pic>
        <p:nvPicPr>
          <p:cNvPr id="17" name="Picture 16" descr="unifiedmessaging.png"/>
          <p:cNvPicPr>
            <a:picLocks noChangeAspect="1"/>
          </p:cNvPicPr>
          <p:nvPr/>
        </p:nvPicPr>
        <p:blipFill>
          <a:blip r:embed="rId3"/>
          <a:stretch>
            <a:fillRect/>
          </a:stretch>
        </p:blipFill>
        <p:spPr>
          <a:xfrm>
            <a:off x="216435" y="2362200"/>
            <a:ext cx="4279365" cy="3022222"/>
          </a:xfrm>
          <a:prstGeom prst="rect">
            <a:avLst/>
          </a:prstGeom>
        </p:spPr>
      </p:pic>
      <p:pic>
        <p:nvPicPr>
          <p:cNvPr id="23" name="Picture 22"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Call Monitoring</a:t>
            </a:r>
            <a:endParaRPr lang="en-US" sz="2400" b="1" dirty="0">
              <a:solidFill>
                <a:schemeClr val="bg1"/>
              </a:solidFill>
            </a:endParaRPr>
          </a:p>
        </p:txBody>
      </p:sp>
      <p:sp>
        <p:nvSpPr>
          <p:cNvPr id="22" name="TextBox 21"/>
          <p:cNvSpPr txBox="1"/>
          <p:nvPr/>
        </p:nvSpPr>
        <p:spPr>
          <a:xfrm>
            <a:off x="4876800" y="3323272"/>
            <a:ext cx="4038600" cy="923330"/>
          </a:xfrm>
          <a:prstGeom prst="rect">
            <a:avLst/>
          </a:prstGeom>
          <a:noFill/>
        </p:spPr>
        <p:txBody>
          <a:bodyPr wrap="square" rtlCol="0">
            <a:spAutoFit/>
          </a:bodyPr>
          <a:lstStyle/>
          <a:p>
            <a:pPr>
              <a:buFont typeface="Arial"/>
              <a:buChar char="•"/>
            </a:pPr>
            <a:r>
              <a:rPr lang="en-US" dirty="0" smtClean="0"/>
              <a:t> Listening </a:t>
            </a:r>
            <a:r>
              <a:rPr lang="en-US" dirty="0"/>
              <a:t>to calls</a:t>
            </a:r>
            <a:endParaRPr lang="en-US" dirty="0" smtClean="0"/>
          </a:p>
          <a:p>
            <a:pPr>
              <a:buFont typeface="Arial"/>
              <a:buChar char="•"/>
            </a:pPr>
            <a:r>
              <a:rPr lang="en-US" dirty="0" smtClean="0"/>
              <a:t> Whispering</a:t>
            </a:r>
          </a:p>
          <a:p>
            <a:pPr>
              <a:buFont typeface="Arial"/>
              <a:buChar char="•"/>
            </a:pPr>
            <a:r>
              <a:rPr lang="en-US" dirty="0" smtClean="0"/>
              <a:t> Barging </a:t>
            </a:r>
            <a:r>
              <a:rPr lang="en-US" dirty="0"/>
              <a:t>into calls</a:t>
            </a:r>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Call Monitoring</a:t>
            </a:r>
          </a:p>
        </p:txBody>
      </p:sp>
      <p:pic>
        <p:nvPicPr>
          <p:cNvPr id="23" name="Picture 22" descr="call-managment.png"/>
          <p:cNvPicPr>
            <a:picLocks noChangeAspect="1"/>
          </p:cNvPicPr>
          <p:nvPr/>
        </p:nvPicPr>
        <p:blipFill>
          <a:blip r:embed="rId3"/>
          <a:stretch>
            <a:fillRect/>
          </a:stretch>
        </p:blipFill>
        <p:spPr>
          <a:xfrm>
            <a:off x="191038" y="2362200"/>
            <a:ext cx="4304762" cy="2996825"/>
          </a:xfrm>
          <a:prstGeom prst="rect">
            <a:avLst/>
          </a:prstGeom>
        </p:spPr>
      </p:pic>
      <p:pic>
        <p:nvPicPr>
          <p:cNvPr id="17" name="Picture 16"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Call Recording</a:t>
            </a:r>
            <a:endParaRPr lang="en-US" sz="2400" b="1" dirty="0">
              <a:solidFill>
                <a:schemeClr val="bg1"/>
              </a:solidFill>
            </a:endParaRPr>
          </a:p>
        </p:txBody>
      </p:sp>
      <p:sp>
        <p:nvSpPr>
          <p:cNvPr id="22" name="TextBox 21"/>
          <p:cNvSpPr txBox="1"/>
          <p:nvPr/>
        </p:nvSpPr>
        <p:spPr>
          <a:xfrm>
            <a:off x="4876800" y="3323272"/>
            <a:ext cx="4038600" cy="923330"/>
          </a:xfrm>
          <a:prstGeom prst="rect">
            <a:avLst/>
          </a:prstGeom>
          <a:noFill/>
        </p:spPr>
        <p:txBody>
          <a:bodyPr wrap="square" rtlCol="0">
            <a:spAutoFit/>
          </a:bodyPr>
          <a:lstStyle/>
          <a:p>
            <a:pPr>
              <a:buFont typeface="Arial"/>
              <a:buChar char="•"/>
            </a:pPr>
            <a:r>
              <a:rPr lang="en-US" dirty="0"/>
              <a:t> System Wide Call Recording</a:t>
            </a:r>
          </a:p>
          <a:p>
            <a:pPr>
              <a:buFont typeface="Arial"/>
              <a:buChar char="•"/>
            </a:pPr>
            <a:r>
              <a:rPr lang="en-US" dirty="0"/>
              <a:t> Call recording per user extension</a:t>
            </a:r>
          </a:p>
          <a:p>
            <a:pPr>
              <a:buFont typeface="Arial"/>
              <a:buChar char="•"/>
            </a:pPr>
            <a:r>
              <a:rPr lang="en-US" dirty="0"/>
              <a:t> Instant </a:t>
            </a:r>
            <a:r>
              <a:rPr lang="en-US" dirty="0" smtClean="0"/>
              <a:t>Recording</a:t>
            </a:r>
            <a:endParaRPr lang="en-US"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Call Recording</a:t>
            </a:r>
            <a:endParaRPr lang="en-US" sz="2400" dirty="0"/>
          </a:p>
        </p:txBody>
      </p:sp>
      <p:pic>
        <p:nvPicPr>
          <p:cNvPr id="17" name="Picture 16" descr="call-recording.png"/>
          <p:cNvPicPr>
            <a:picLocks noChangeAspect="1"/>
          </p:cNvPicPr>
          <p:nvPr/>
        </p:nvPicPr>
        <p:blipFill>
          <a:blip r:embed="rId3"/>
          <a:stretch>
            <a:fillRect/>
          </a:stretch>
        </p:blipFill>
        <p:spPr>
          <a:xfrm>
            <a:off x="267238" y="2362200"/>
            <a:ext cx="4304762" cy="2996825"/>
          </a:xfrm>
          <a:prstGeom prst="rect">
            <a:avLst/>
          </a:prstGeom>
        </p:spPr>
      </p:pic>
      <p:pic>
        <p:nvPicPr>
          <p:cNvPr id="23" name="Picture 22"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ACD Queues</a:t>
            </a:r>
            <a:endParaRPr lang="en-US" sz="2400" b="1" dirty="0">
              <a:solidFill>
                <a:schemeClr val="bg1"/>
              </a:solidFill>
            </a:endParaRPr>
          </a:p>
        </p:txBody>
      </p:sp>
      <p:sp>
        <p:nvSpPr>
          <p:cNvPr id="22" name="TextBox 21"/>
          <p:cNvSpPr txBox="1"/>
          <p:nvPr/>
        </p:nvSpPr>
        <p:spPr>
          <a:xfrm>
            <a:off x="4876800" y="3323272"/>
            <a:ext cx="4038600" cy="1477328"/>
          </a:xfrm>
          <a:prstGeom prst="rect">
            <a:avLst/>
          </a:prstGeom>
          <a:noFill/>
        </p:spPr>
        <p:txBody>
          <a:bodyPr wrap="square" rtlCol="0">
            <a:spAutoFit/>
          </a:bodyPr>
          <a:lstStyle/>
          <a:p>
            <a:pPr>
              <a:buFont typeface="Arial"/>
              <a:buChar char="•"/>
            </a:pPr>
            <a:r>
              <a:rPr lang="en-US" dirty="0"/>
              <a:t> Unlimited Agents and Queues</a:t>
            </a:r>
          </a:p>
          <a:p>
            <a:pPr>
              <a:buFont typeface="Arial"/>
              <a:buChar char="•"/>
            </a:pPr>
            <a:r>
              <a:rPr lang="en-US" dirty="0"/>
              <a:t> Ringing Strategy</a:t>
            </a:r>
          </a:p>
          <a:p>
            <a:pPr>
              <a:buFont typeface="Arial"/>
              <a:buChar char="•"/>
            </a:pPr>
            <a:r>
              <a:rPr lang="en-US" dirty="0"/>
              <a:t> Call Recording</a:t>
            </a:r>
          </a:p>
          <a:p>
            <a:pPr>
              <a:buFont typeface="Arial"/>
              <a:buChar char="•"/>
            </a:pPr>
            <a:r>
              <a:rPr lang="en-US" dirty="0"/>
              <a:t> Predictive Dialer</a:t>
            </a:r>
          </a:p>
          <a:p>
            <a:pPr>
              <a:buFont typeface="Arial"/>
              <a:buChar char="•"/>
            </a:pPr>
            <a:r>
              <a:rPr lang="en-US" dirty="0"/>
              <a:t> Queue Call Back</a:t>
            </a:r>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ACD Queues</a:t>
            </a:r>
            <a:endParaRPr lang="en-US" sz="2400" dirty="0"/>
          </a:p>
        </p:txBody>
      </p:sp>
      <p:pic>
        <p:nvPicPr>
          <p:cNvPr id="17" name="Picture 16" descr="queue1.jpg"/>
          <p:cNvPicPr>
            <a:picLocks noChangeAspect="1"/>
          </p:cNvPicPr>
          <p:nvPr/>
        </p:nvPicPr>
        <p:blipFill>
          <a:blip r:embed="rId3"/>
          <a:stretch>
            <a:fillRect/>
          </a:stretch>
        </p:blipFill>
        <p:spPr>
          <a:xfrm>
            <a:off x="228600" y="2362200"/>
            <a:ext cx="4343400" cy="3036536"/>
          </a:xfrm>
          <a:prstGeom prst="rect">
            <a:avLst/>
          </a:prstGeom>
        </p:spPr>
      </p:pic>
      <p:pic>
        <p:nvPicPr>
          <p:cNvPr id="23" name="Picture 22"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Enhanced Call Statistics</a:t>
            </a:r>
            <a:endParaRPr lang="en-US" sz="2400" b="1" dirty="0">
              <a:solidFill>
                <a:schemeClr val="bg1"/>
              </a:solidFill>
            </a:endParaRPr>
          </a:p>
        </p:txBody>
      </p:sp>
      <p:sp>
        <p:nvSpPr>
          <p:cNvPr id="22" name="TextBox 21"/>
          <p:cNvSpPr txBox="1"/>
          <p:nvPr/>
        </p:nvSpPr>
        <p:spPr>
          <a:xfrm>
            <a:off x="4876800" y="3323272"/>
            <a:ext cx="4038600" cy="1754327"/>
          </a:xfrm>
          <a:prstGeom prst="rect">
            <a:avLst/>
          </a:prstGeom>
          <a:noFill/>
        </p:spPr>
        <p:txBody>
          <a:bodyPr wrap="square" rtlCol="0">
            <a:spAutoFit/>
          </a:bodyPr>
          <a:lstStyle/>
          <a:p>
            <a:pPr>
              <a:buFont typeface="Arial"/>
              <a:buChar char="•"/>
            </a:pPr>
            <a:r>
              <a:rPr lang="en-US" dirty="0"/>
              <a:t> Queues/Agents statistics and real time</a:t>
            </a:r>
            <a:r>
              <a:rPr lang="en-US" dirty="0" smtClean="0"/>
              <a:t>  </a:t>
            </a:r>
          </a:p>
          <a:p>
            <a:r>
              <a:rPr lang="en-US" dirty="0" smtClean="0"/>
              <a:t>   status</a:t>
            </a:r>
            <a:endParaRPr lang="en-US" dirty="0"/>
          </a:p>
          <a:p>
            <a:pPr>
              <a:buFont typeface="Arial"/>
              <a:buChar char="•"/>
            </a:pPr>
            <a:r>
              <a:rPr lang="en-US" dirty="0"/>
              <a:t> Inbound/Outbound Graphs</a:t>
            </a:r>
          </a:p>
          <a:p>
            <a:pPr>
              <a:buFont typeface="Arial"/>
              <a:buChar char="•"/>
            </a:pPr>
            <a:r>
              <a:rPr lang="en-US" dirty="0"/>
              <a:t> CSV and PDF Data Export</a:t>
            </a:r>
          </a:p>
          <a:p>
            <a:pPr>
              <a:buFont typeface="Arial"/>
              <a:buChar char="•"/>
            </a:pPr>
            <a:r>
              <a:rPr lang="en-US" dirty="0"/>
              <a:t> Windows, Mac and Linux Desktop</a:t>
            </a:r>
            <a:r>
              <a:rPr lang="en-US" dirty="0" smtClean="0"/>
              <a:t> </a:t>
            </a:r>
          </a:p>
          <a:p>
            <a:r>
              <a:rPr lang="en-US" dirty="0" smtClean="0"/>
              <a:t>   Applications</a:t>
            </a:r>
            <a:endParaRPr lang="en-US"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Call Center Statistics</a:t>
            </a:r>
            <a:endParaRPr lang="en-US" sz="2400" dirty="0"/>
          </a:p>
        </p:txBody>
      </p:sp>
      <p:pic>
        <p:nvPicPr>
          <p:cNvPr id="23" name="Picture 22" descr="mrtd.png"/>
          <p:cNvPicPr>
            <a:picLocks noChangeAspect="1"/>
          </p:cNvPicPr>
          <p:nvPr/>
        </p:nvPicPr>
        <p:blipFill>
          <a:blip r:embed="rId3"/>
          <a:stretch>
            <a:fillRect/>
          </a:stretch>
        </p:blipFill>
        <p:spPr>
          <a:xfrm>
            <a:off x="4768457" y="5257800"/>
            <a:ext cx="1937143" cy="1348571"/>
          </a:xfrm>
          <a:prstGeom prst="rect">
            <a:avLst/>
          </a:prstGeom>
        </p:spPr>
      </p:pic>
      <p:pic>
        <p:nvPicPr>
          <p:cNvPr id="24" name="Picture 23" descr="drtd.png"/>
          <p:cNvPicPr>
            <a:picLocks noChangeAspect="1"/>
          </p:cNvPicPr>
          <p:nvPr/>
        </p:nvPicPr>
        <p:blipFill>
          <a:blip r:embed="rId4"/>
          <a:stretch>
            <a:fillRect/>
          </a:stretch>
        </p:blipFill>
        <p:spPr>
          <a:xfrm>
            <a:off x="6858001" y="5259600"/>
            <a:ext cx="1937143" cy="1348571"/>
          </a:xfrm>
          <a:prstGeom prst="rect">
            <a:avLst/>
          </a:prstGeom>
        </p:spPr>
      </p:pic>
      <p:sp>
        <p:nvSpPr>
          <p:cNvPr id="25" name="TextBox 1"/>
          <p:cNvSpPr txBox="1"/>
          <p:nvPr/>
        </p:nvSpPr>
        <p:spPr>
          <a:xfrm>
            <a:off x="5867400" y="6504801"/>
            <a:ext cx="762000" cy="276999"/>
          </a:xfrm>
          <a:prstGeom prst="rect">
            <a:avLst/>
          </a:prstGeom>
          <a:noFill/>
        </p:spPr>
        <p:txBody>
          <a:bodyPr wrap="square" rtlCol="0">
            <a:spAutoFit/>
          </a:bodyPr>
          <a:lstStyle/>
          <a:p>
            <a:r>
              <a:rPr lang="en-US" sz="1200" b="1" dirty="0" smtClean="0"/>
              <a:t>AQMON</a:t>
            </a:r>
            <a:endParaRPr lang="en-US" sz="1200" b="1" dirty="0"/>
          </a:p>
        </p:txBody>
      </p:sp>
      <p:sp>
        <p:nvSpPr>
          <p:cNvPr id="26" name="TextBox 1"/>
          <p:cNvSpPr txBox="1"/>
          <p:nvPr/>
        </p:nvSpPr>
        <p:spPr>
          <a:xfrm>
            <a:off x="7010400" y="6504801"/>
            <a:ext cx="762000" cy="276999"/>
          </a:xfrm>
          <a:prstGeom prst="rect">
            <a:avLst/>
          </a:prstGeom>
          <a:noFill/>
        </p:spPr>
        <p:txBody>
          <a:bodyPr wrap="square" rtlCol="0">
            <a:spAutoFit/>
          </a:bodyPr>
          <a:lstStyle/>
          <a:p>
            <a:r>
              <a:rPr lang="en-US" sz="1200" b="1" dirty="0" smtClean="0"/>
              <a:t>ACMON</a:t>
            </a:r>
            <a:endParaRPr lang="en-US" sz="1200" b="1" dirty="0"/>
          </a:p>
        </p:txBody>
      </p:sp>
      <p:pic>
        <p:nvPicPr>
          <p:cNvPr id="27" name="Picture 26" descr="call-statistics.png"/>
          <p:cNvPicPr>
            <a:picLocks noChangeAspect="1"/>
          </p:cNvPicPr>
          <p:nvPr/>
        </p:nvPicPr>
        <p:blipFill>
          <a:blip r:embed="rId5"/>
          <a:stretch>
            <a:fillRect/>
          </a:stretch>
        </p:blipFill>
        <p:spPr>
          <a:xfrm>
            <a:off x="191038" y="2362200"/>
            <a:ext cx="4304762" cy="2996825"/>
          </a:xfrm>
          <a:prstGeom prst="rect">
            <a:avLst/>
          </a:prstGeom>
        </p:spPr>
      </p:pic>
      <p:pic>
        <p:nvPicPr>
          <p:cNvPr id="28" name="Picture 27" descr="logo-_double.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gloCOM (Global Communicator)</a:t>
            </a:r>
            <a:endParaRPr lang="en-US" sz="2400" b="1" dirty="0">
              <a:solidFill>
                <a:schemeClr val="bg1"/>
              </a:solidFill>
            </a:endParaRPr>
          </a:p>
        </p:txBody>
      </p:sp>
      <p:sp>
        <p:nvSpPr>
          <p:cNvPr id="22" name="TextBox 21"/>
          <p:cNvSpPr txBox="1"/>
          <p:nvPr/>
        </p:nvSpPr>
        <p:spPr>
          <a:xfrm>
            <a:off x="4876800" y="3655873"/>
            <a:ext cx="4038600" cy="2031325"/>
          </a:xfrm>
          <a:prstGeom prst="rect">
            <a:avLst/>
          </a:prstGeom>
          <a:noFill/>
        </p:spPr>
        <p:txBody>
          <a:bodyPr wrap="square" rtlCol="0">
            <a:spAutoFit/>
          </a:bodyPr>
          <a:lstStyle/>
          <a:p>
            <a:pPr>
              <a:buFont typeface="Arial"/>
              <a:buChar char="•"/>
            </a:pPr>
            <a:r>
              <a:rPr lang="en-US" dirty="0"/>
              <a:t> </a:t>
            </a:r>
            <a:r>
              <a:rPr lang="en-US" dirty="0" err="1"/>
              <a:t>VoIP</a:t>
            </a:r>
            <a:r>
              <a:rPr lang="en-US" dirty="0"/>
              <a:t> Soft Phone</a:t>
            </a:r>
          </a:p>
          <a:p>
            <a:pPr>
              <a:buFont typeface="Arial"/>
              <a:buChar char="•"/>
            </a:pPr>
            <a:r>
              <a:rPr lang="en-US" dirty="0"/>
              <a:t> Instant Messaging Client</a:t>
            </a:r>
          </a:p>
          <a:p>
            <a:pPr>
              <a:buFont typeface="Arial"/>
              <a:buChar char="•"/>
            </a:pPr>
            <a:r>
              <a:rPr lang="en-US" dirty="0"/>
              <a:t> Operator Panel</a:t>
            </a:r>
          </a:p>
          <a:p>
            <a:pPr>
              <a:buFont typeface="Arial"/>
              <a:buChar char="•"/>
            </a:pPr>
            <a:r>
              <a:rPr lang="en-US" dirty="0"/>
              <a:t> Conference Administration</a:t>
            </a:r>
          </a:p>
          <a:p>
            <a:pPr>
              <a:buFont typeface="Arial"/>
              <a:buChar char="•"/>
            </a:pPr>
            <a:r>
              <a:rPr lang="en-US" dirty="0"/>
              <a:t> Call Centre Communicator</a:t>
            </a:r>
          </a:p>
          <a:p>
            <a:pPr>
              <a:buFont typeface="Arial"/>
              <a:buChar char="•"/>
            </a:pPr>
            <a:r>
              <a:rPr lang="en-US" dirty="0"/>
              <a:t> Fax Send/Receive</a:t>
            </a:r>
          </a:p>
          <a:p>
            <a:pPr>
              <a:buFont typeface="Arial"/>
              <a:buChar char="•"/>
            </a:pPr>
            <a:r>
              <a:rPr lang="en-US" dirty="0"/>
              <a:t> MS Windows Desktop Application</a:t>
            </a:r>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830997"/>
          </a:xfrm>
          <a:prstGeom prst="rect">
            <a:avLst/>
          </a:prstGeom>
          <a:noFill/>
        </p:spPr>
        <p:txBody>
          <a:bodyPr wrap="square" rtlCol="0">
            <a:spAutoFit/>
          </a:bodyPr>
          <a:lstStyle/>
          <a:p>
            <a:pPr algn="ctr"/>
            <a:r>
              <a:rPr lang="en-US" sz="2400" dirty="0" smtClean="0"/>
              <a:t>GloCOM </a:t>
            </a:r>
          </a:p>
          <a:p>
            <a:pPr algn="ctr"/>
            <a:r>
              <a:rPr lang="en-US" sz="2400" dirty="0" smtClean="0"/>
              <a:t>(Global Communicator) </a:t>
            </a:r>
          </a:p>
        </p:txBody>
      </p:sp>
      <p:pic>
        <p:nvPicPr>
          <p:cNvPr id="17" name="Picture 16" descr="queue1.jpg"/>
          <p:cNvPicPr>
            <a:picLocks noChangeAspect="1"/>
          </p:cNvPicPr>
          <p:nvPr/>
        </p:nvPicPr>
        <p:blipFill>
          <a:blip r:embed="rId3"/>
          <a:stretch>
            <a:fillRect/>
          </a:stretch>
        </p:blipFill>
        <p:spPr>
          <a:xfrm>
            <a:off x="228600" y="2362200"/>
            <a:ext cx="4343400" cy="3036536"/>
          </a:xfrm>
          <a:prstGeom prst="rect">
            <a:avLst/>
          </a:prstGeom>
        </p:spPr>
      </p:pic>
      <p:pic>
        <p:nvPicPr>
          <p:cNvPr id="23" name="Picture 22"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CRM/CTI Integration</a:t>
            </a:r>
            <a:endParaRPr lang="en-US" sz="2400" b="1" dirty="0">
              <a:solidFill>
                <a:schemeClr val="bg1"/>
              </a:solidFill>
            </a:endParaRPr>
          </a:p>
        </p:txBody>
      </p:sp>
      <p:sp>
        <p:nvSpPr>
          <p:cNvPr id="22" name="TextBox 21"/>
          <p:cNvSpPr txBox="1"/>
          <p:nvPr/>
        </p:nvSpPr>
        <p:spPr>
          <a:xfrm>
            <a:off x="4876800" y="3655873"/>
            <a:ext cx="4038600" cy="1200329"/>
          </a:xfrm>
          <a:prstGeom prst="rect">
            <a:avLst/>
          </a:prstGeom>
          <a:noFill/>
        </p:spPr>
        <p:txBody>
          <a:bodyPr wrap="square" rtlCol="0">
            <a:spAutoFit/>
          </a:bodyPr>
          <a:lstStyle/>
          <a:p>
            <a:r>
              <a:rPr lang="en-US" dirty="0"/>
              <a:t>PBXware is ready for </a:t>
            </a:r>
            <a:r>
              <a:rPr lang="en-US" dirty="0" err="1"/>
              <a:t>SugarCRM</a:t>
            </a:r>
            <a:r>
              <a:rPr lang="en-US" dirty="0"/>
              <a:t>, </a:t>
            </a:r>
            <a:r>
              <a:rPr lang="en-US" dirty="0" err="1"/>
              <a:t>SalesForce</a:t>
            </a:r>
            <a:r>
              <a:rPr lang="en-US" dirty="0"/>
              <a:t> or any other proprietary CRM integration using our custom development service.</a:t>
            </a:r>
          </a:p>
          <a:p>
            <a:endParaRPr lang="en-US"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CRM/CTI Integration </a:t>
            </a:r>
          </a:p>
        </p:txBody>
      </p:sp>
      <p:pic>
        <p:nvPicPr>
          <p:cNvPr id="23" name="Picture 22" descr="integration.png"/>
          <p:cNvPicPr>
            <a:picLocks noChangeAspect="1"/>
          </p:cNvPicPr>
          <p:nvPr/>
        </p:nvPicPr>
        <p:blipFill>
          <a:blip r:embed="rId3"/>
          <a:stretch>
            <a:fillRect/>
          </a:stretch>
        </p:blipFill>
        <p:spPr>
          <a:xfrm>
            <a:off x="267238" y="2362200"/>
            <a:ext cx="4304762" cy="2996825"/>
          </a:xfrm>
          <a:prstGeom prst="rect">
            <a:avLst/>
          </a:prstGeom>
        </p:spPr>
      </p:pic>
      <p:pic>
        <p:nvPicPr>
          <p:cNvPr id="17" name="Picture 16"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Custom Development</a:t>
            </a:r>
            <a:endParaRPr lang="en-US" sz="2400" b="1" dirty="0">
              <a:solidFill>
                <a:schemeClr val="bg1"/>
              </a:solidFill>
            </a:endParaRPr>
          </a:p>
        </p:txBody>
      </p:sp>
      <p:sp>
        <p:nvSpPr>
          <p:cNvPr id="22" name="TextBox 21"/>
          <p:cNvSpPr txBox="1"/>
          <p:nvPr/>
        </p:nvSpPr>
        <p:spPr>
          <a:xfrm>
            <a:off x="4876800" y="3352800"/>
            <a:ext cx="4038600" cy="1200329"/>
          </a:xfrm>
          <a:prstGeom prst="rect">
            <a:avLst/>
          </a:prstGeom>
          <a:noFill/>
        </p:spPr>
        <p:txBody>
          <a:bodyPr wrap="square" rtlCol="0">
            <a:spAutoFit/>
          </a:bodyPr>
          <a:lstStyle/>
          <a:p>
            <a:r>
              <a:rPr lang="en-US" dirty="0"/>
              <a:t>We develop custom features and business applications by harnessing the power of Open Standards Technology with our worldwide developer teams.</a:t>
            </a:r>
          </a:p>
          <a:p>
            <a:endParaRPr lang="en-US" dirty="0"/>
          </a:p>
        </p:txBody>
      </p:sp>
      <p:sp>
        <p:nvSpPr>
          <p:cNvPr id="7" name="Alternate Process 6"/>
          <p:cNvSpPr/>
          <p:nvPr/>
        </p:nvSpPr>
        <p:spPr>
          <a:xfrm>
            <a:off x="7924800" y="1203437"/>
            <a:ext cx="1080000" cy="360000"/>
          </a:xfrm>
          <a:prstGeom prst="flowChartAlternateProcess">
            <a:avLst/>
          </a:prstGeom>
          <a:solidFill>
            <a:srgbClr val="3DAA6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8" name="Alternate Process 7"/>
          <p:cNvSpPr/>
          <p:nvPr/>
        </p:nvSpPr>
        <p:spPr>
          <a:xfrm>
            <a:off x="6705600" y="1203437"/>
            <a:ext cx="1080000" cy="360000"/>
          </a:xfrm>
          <a:prstGeom prst="flowChartAlternateProcess">
            <a:avLst/>
          </a:prstGeom>
          <a:solidFill>
            <a:srgbClr val="E2182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9" name="Alternate Process 8"/>
          <p:cNvSpPr/>
          <p:nvPr/>
        </p:nvSpPr>
        <p:spPr>
          <a:xfrm>
            <a:off x="5486400" y="1203437"/>
            <a:ext cx="1080000" cy="360000"/>
          </a:xfrm>
          <a:prstGeom prst="flowChartAlternateProcess">
            <a:avLst/>
          </a:prstGeom>
          <a:solidFill>
            <a:srgbClr val="3B429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a:p>
            <a:pPr algn="ctr"/>
            <a:endParaRPr lang="en-US" dirty="0"/>
          </a:p>
        </p:txBody>
      </p:sp>
      <p:sp>
        <p:nvSpPr>
          <p:cNvPr id="10" name="TextBox 9"/>
          <p:cNvSpPr txBox="1"/>
          <p:nvPr/>
        </p:nvSpPr>
        <p:spPr>
          <a:xfrm>
            <a:off x="5486400" y="1203438"/>
            <a:ext cx="1080000" cy="292388"/>
          </a:xfrm>
          <a:prstGeom prst="rect">
            <a:avLst/>
          </a:prstGeom>
          <a:noFill/>
        </p:spPr>
        <p:txBody>
          <a:bodyPr wrap="square" rtlCol="0">
            <a:spAutoFit/>
          </a:bodyPr>
          <a:lstStyle/>
          <a:p>
            <a:pPr algn="ctr"/>
            <a:r>
              <a:rPr lang="en-US" sz="1300" b="1" dirty="0" smtClean="0">
                <a:solidFill>
                  <a:schemeClr val="bg1"/>
                </a:solidFill>
              </a:rPr>
              <a:t>Business</a:t>
            </a:r>
            <a:endParaRPr lang="en-US" sz="1300" b="1" dirty="0">
              <a:solidFill>
                <a:schemeClr val="bg1"/>
              </a:solidFill>
            </a:endParaRPr>
          </a:p>
        </p:txBody>
      </p:sp>
      <p:sp>
        <p:nvSpPr>
          <p:cNvPr id="11" name="TextBox 10"/>
          <p:cNvSpPr txBox="1"/>
          <p:nvPr/>
        </p:nvSpPr>
        <p:spPr>
          <a:xfrm>
            <a:off x="6705600" y="1203438"/>
            <a:ext cx="1080000" cy="292388"/>
          </a:xfrm>
          <a:prstGeom prst="rect">
            <a:avLst/>
          </a:prstGeom>
          <a:noFill/>
        </p:spPr>
        <p:txBody>
          <a:bodyPr wrap="square" rtlCol="0">
            <a:spAutoFit/>
          </a:bodyPr>
          <a:lstStyle/>
          <a:p>
            <a:pPr algn="ctr"/>
            <a:r>
              <a:rPr lang="en-US" sz="1300" b="1" dirty="0" smtClean="0">
                <a:solidFill>
                  <a:schemeClr val="bg1"/>
                </a:solidFill>
              </a:rPr>
              <a:t>Call Centre</a:t>
            </a:r>
            <a:endParaRPr lang="en-US" sz="1300" b="1" dirty="0">
              <a:solidFill>
                <a:schemeClr val="bg1"/>
              </a:solidFill>
            </a:endParaRPr>
          </a:p>
        </p:txBody>
      </p:sp>
      <p:sp>
        <p:nvSpPr>
          <p:cNvPr id="12" name="TextBox 11"/>
          <p:cNvSpPr txBox="1"/>
          <p:nvPr/>
        </p:nvSpPr>
        <p:spPr>
          <a:xfrm>
            <a:off x="7924800" y="1203438"/>
            <a:ext cx="1080000" cy="292388"/>
          </a:xfrm>
          <a:prstGeom prst="rect">
            <a:avLst/>
          </a:prstGeom>
          <a:noFill/>
        </p:spPr>
        <p:txBody>
          <a:bodyPr wrap="square" rtlCol="0">
            <a:spAutoFit/>
          </a:bodyPr>
          <a:lstStyle/>
          <a:p>
            <a:pPr algn="ctr"/>
            <a:r>
              <a:rPr lang="en-US" sz="1300" b="1" dirty="0" smtClean="0">
                <a:solidFill>
                  <a:schemeClr val="bg1"/>
                </a:solidFill>
              </a:rPr>
              <a:t>Multi Tenant</a:t>
            </a:r>
            <a:endParaRPr lang="en-US" sz="1300" b="1" dirty="0">
              <a:solidFill>
                <a:schemeClr val="bg1"/>
              </a:solidFill>
            </a:endParaRPr>
          </a:p>
        </p:txBody>
      </p:sp>
      <p:sp>
        <p:nvSpPr>
          <p:cNvPr id="13" name="TextBox 12"/>
          <p:cNvSpPr txBox="1"/>
          <p:nvPr/>
        </p:nvSpPr>
        <p:spPr>
          <a:xfrm>
            <a:off x="58674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4" name="TextBox 13"/>
          <p:cNvSpPr txBox="1"/>
          <p:nvPr/>
        </p:nvSpPr>
        <p:spPr>
          <a:xfrm>
            <a:off x="71760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15" name="TextBox 14"/>
          <p:cNvSpPr txBox="1"/>
          <p:nvPr/>
        </p:nvSpPr>
        <p:spPr>
          <a:xfrm>
            <a:off x="8458200" y="1353979"/>
            <a:ext cx="609600" cy="246221"/>
          </a:xfrm>
          <a:prstGeom prst="rect">
            <a:avLst/>
          </a:prstGeom>
          <a:noFill/>
        </p:spPr>
        <p:txBody>
          <a:bodyPr wrap="square" rtlCol="0">
            <a:spAutoFit/>
          </a:bodyPr>
          <a:lstStyle/>
          <a:p>
            <a:r>
              <a:rPr lang="en-US" sz="1000" i="1" dirty="0" smtClean="0">
                <a:solidFill>
                  <a:schemeClr val="bg1"/>
                </a:solidFill>
              </a:rPr>
              <a:t>edition</a:t>
            </a:r>
            <a:endParaRPr lang="en-US" sz="1000" i="1" dirty="0">
              <a:solidFill>
                <a:schemeClr val="bg1"/>
              </a:solidFill>
            </a:endParaRPr>
          </a:p>
        </p:txBody>
      </p:sp>
      <p:sp>
        <p:nvSpPr>
          <p:cNvPr id="20" name="TextBox 19"/>
          <p:cNvSpPr txBox="1"/>
          <p:nvPr/>
        </p:nvSpPr>
        <p:spPr>
          <a:xfrm>
            <a:off x="4876800" y="2743200"/>
            <a:ext cx="4038600" cy="461665"/>
          </a:xfrm>
          <a:prstGeom prst="rect">
            <a:avLst/>
          </a:prstGeom>
          <a:noFill/>
        </p:spPr>
        <p:txBody>
          <a:bodyPr wrap="square" rtlCol="0">
            <a:spAutoFit/>
          </a:bodyPr>
          <a:lstStyle/>
          <a:p>
            <a:pPr algn="ctr"/>
            <a:r>
              <a:rPr lang="en-US" sz="2400" dirty="0" smtClean="0"/>
              <a:t>Custom Development</a:t>
            </a:r>
          </a:p>
        </p:txBody>
      </p:sp>
      <p:pic>
        <p:nvPicPr>
          <p:cNvPr id="17" name="Picture 16" descr="custom-developement.png"/>
          <p:cNvPicPr>
            <a:picLocks noChangeAspect="1"/>
          </p:cNvPicPr>
          <p:nvPr/>
        </p:nvPicPr>
        <p:blipFill>
          <a:blip r:embed="rId3"/>
          <a:stretch>
            <a:fillRect/>
          </a:stretch>
        </p:blipFill>
        <p:spPr>
          <a:xfrm>
            <a:off x="267238" y="2362200"/>
            <a:ext cx="4304762" cy="2996825"/>
          </a:xfrm>
          <a:prstGeom prst="rect">
            <a:avLst/>
          </a:prstGeom>
        </p:spPr>
      </p:pic>
      <p:pic>
        <p:nvPicPr>
          <p:cNvPr id="23" name="Picture 22" descr="logo-_doubl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0" y="2"/>
            <a:ext cx="9147600" cy="1983171"/>
          </a:xfrm>
          <a:prstGeom prst="rect">
            <a:avLst/>
          </a:prstGeom>
        </p:spPr>
      </p:pic>
      <p:sp>
        <p:nvSpPr>
          <p:cNvPr id="21" name="TextBox 20"/>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Case Studies</a:t>
            </a:r>
            <a:endParaRPr lang="en-US" sz="2400" b="1" dirty="0">
              <a:solidFill>
                <a:schemeClr val="bg1"/>
              </a:solidFill>
            </a:endParaRPr>
          </a:p>
        </p:txBody>
      </p:sp>
      <p:pic>
        <p:nvPicPr>
          <p:cNvPr id="23" name="Picture 22" descr="Picture 5.png"/>
          <p:cNvPicPr>
            <a:picLocks noChangeAspect="1"/>
          </p:cNvPicPr>
          <p:nvPr/>
        </p:nvPicPr>
        <p:blipFill>
          <a:blip r:embed="rId3"/>
          <a:stretch>
            <a:fillRect/>
          </a:stretch>
        </p:blipFill>
        <p:spPr>
          <a:xfrm>
            <a:off x="3429000" y="2057400"/>
            <a:ext cx="2209800" cy="1138724"/>
          </a:xfrm>
          <a:prstGeom prst="rect">
            <a:avLst/>
          </a:prstGeom>
        </p:spPr>
      </p:pic>
      <p:pic>
        <p:nvPicPr>
          <p:cNvPr id="24" name="Picture 23" descr="Untitled1"/>
          <p:cNvPicPr>
            <a:picLocks noChangeAspect="1" noChangeArrowheads="1"/>
          </p:cNvPicPr>
          <p:nvPr/>
        </p:nvPicPr>
        <p:blipFill>
          <a:blip r:embed="rId4"/>
          <a:srcRect/>
          <a:stretch>
            <a:fillRect/>
          </a:stretch>
        </p:blipFill>
        <p:spPr bwMode="auto">
          <a:xfrm>
            <a:off x="3128963" y="3657600"/>
            <a:ext cx="2886075" cy="714375"/>
          </a:xfrm>
          <a:prstGeom prst="rect">
            <a:avLst/>
          </a:prstGeom>
          <a:noFill/>
          <a:ln w="9525">
            <a:noFill/>
            <a:miter lim="800000"/>
            <a:headEnd/>
            <a:tailEnd/>
          </a:ln>
        </p:spPr>
      </p:pic>
      <p:pic>
        <p:nvPicPr>
          <p:cNvPr id="25" name="Picture 24" descr="013 jplnasa.png"/>
          <p:cNvPicPr>
            <a:picLocks noChangeAspect="1"/>
          </p:cNvPicPr>
          <p:nvPr/>
        </p:nvPicPr>
        <p:blipFill>
          <a:blip r:embed="rId5"/>
          <a:stretch>
            <a:fillRect/>
          </a:stretch>
        </p:blipFill>
        <p:spPr>
          <a:xfrm>
            <a:off x="1982349" y="4953000"/>
            <a:ext cx="5193651" cy="1104762"/>
          </a:xfrm>
          <a:prstGeom prst="rect">
            <a:avLst/>
          </a:prstGeom>
        </p:spPr>
      </p:pic>
      <p:pic>
        <p:nvPicPr>
          <p:cNvPr id="8" name="Picture 7" descr="logo-_double.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3" descr="blgr_b00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052" name="Picture 4" descr="Untitled1"/>
          <p:cNvPicPr>
            <a:picLocks noChangeAspect="1" noChangeArrowheads="1"/>
          </p:cNvPicPr>
          <p:nvPr/>
        </p:nvPicPr>
        <p:blipFill>
          <a:blip r:embed="rId3"/>
          <a:srcRect/>
          <a:stretch>
            <a:fillRect/>
          </a:stretch>
        </p:blipFill>
        <p:spPr bwMode="auto">
          <a:xfrm>
            <a:off x="1835150" y="2859088"/>
            <a:ext cx="2886075" cy="714375"/>
          </a:xfrm>
          <a:prstGeom prst="rect">
            <a:avLst/>
          </a:prstGeom>
          <a:noFill/>
          <a:ln w="9525">
            <a:noFill/>
            <a:miter lim="800000"/>
            <a:headEnd/>
            <a:tailEnd/>
          </a:ln>
        </p:spPr>
      </p:pic>
      <p:sp>
        <p:nvSpPr>
          <p:cNvPr id="2053" name="Text Box 5"/>
          <p:cNvSpPr txBox="1">
            <a:spLocks noChangeArrowheads="1"/>
          </p:cNvSpPr>
          <p:nvPr/>
        </p:nvSpPr>
        <p:spPr bwMode="auto">
          <a:xfrm>
            <a:off x="5076825" y="3062288"/>
            <a:ext cx="2455863" cy="366712"/>
          </a:xfrm>
          <a:prstGeom prst="rect">
            <a:avLst/>
          </a:prstGeom>
          <a:noFill/>
          <a:ln w="9525">
            <a:noFill/>
            <a:miter lim="800000"/>
            <a:headEnd/>
            <a:tailEnd/>
          </a:ln>
        </p:spPr>
        <p:txBody>
          <a:bodyPr wrap="none">
            <a:prstTxWarp prst="textNoShape">
              <a:avLst/>
            </a:prstTxWarp>
            <a:spAutoFit/>
          </a:bodyPr>
          <a:lstStyle/>
          <a:p>
            <a:r>
              <a:rPr lang="en-GB" b="1">
                <a:latin typeface="Tahoma" pitchFamily="-65" charset="0"/>
              </a:rPr>
              <a:t>www.legalaid.on.ca</a:t>
            </a:r>
          </a:p>
        </p:txBody>
      </p:sp>
      <p:pic>
        <p:nvPicPr>
          <p:cNvPr id="13317" name="Picture 16" descr="cs2"/>
          <p:cNvPicPr>
            <a:picLocks noChangeAspect="1" noChangeArrowheads="1"/>
          </p:cNvPicPr>
          <p:nvPr/>
        </p:nvPicPr>
        <p:blipFill>
          <a:blip r:embed="rId4"/>
          <a:srcRect/>
          <a:stretch>
            <a:fillRect/>
          </a:stretch>
        </p:blipFill>
        <p:spPr bwMode="auto">
          <a:xfrm>
            <a:off x="0" y="0"/>
            <a:ext cx="9144000" cy="439738"/>
          </a:xfrm>
          <a:prstGeom prst="rect">
            <a:avLst/>
          </a:prstGeom>
          <a:noFill/>
          <a:ln w="9525">
            <a:noFill/>
            <a:miter lim="800000"/>
            <a:headEnd/>
            <a:tailEnd/>
          </a:ln>
        </p:spPr>
      </p:pic>
      <p:pic>
        <p:nvPicPr>
          <p:cNvPr id="13318" name="Picture 17" descr="cs2"/>
          <p:cNvPicPr>
            <a:picLocks noChangeAspect="1" noChangeArrowheads="1"/>
          </p:cNvPicPr>
          <p:nvPr/>
        </p:nvPicPr>
        <p:blipFill>
          <a:blip r:embed="rId5"/>
          <a:srcRect/>
          <a:stretch>
            <a:fillRect/>
          </a:stretch>
        </p:blipFill>
        <p:spPr bwMode="auto">
          <a:xfrm>
            <a:off x="0" y="6445250"/>
            <a:ext cx="9144000" cy="439738"/>
          </a:xfrm>
          <a:prstGeom prst="rect">
            <a:avLst/>
          </a:prstGeom>
          <a:noFill/>
          <a:ln w="9525">
            <a:noFill/>
            <a:miter lim="800000"/>
            <a:headEnd/>
            <a:tailEnd/>
          </a:ln>
        </p:spPr>
      </p:pic>
      <p:sp>
        <p:nvSpPr>
          <p:cNvPr id="13319" name="Text Box 7"/>
          <p:cNvSpPr txBox="1">
            <a:spLocks noChangeArrowheads="1"/>
          </p:cNvSpPr>
          <p:nvPr/>
        </p:nvSpPr>
        <p:spPr bwMode="auto">
          <a:xfrm>
            <a:off x="6183312" y="4343400"/>
            <a:ext cx="2122488" cy="307777"/>
          </a:xfrm>
          <a:prstGeom prst="rect">
            <a:avLst/>
          </a:prstGeom>
          <a:noFill/>
          <a:ln w="9525">
            <a:noFill/>
            <a:miter lim="800000"/>
            <a:headEnd/>
            <a:tailEnd/>
          </a:ln>
          <a:effectLst/>
        </p:spPr>
        <p:txBody>
          <a:bodyPr wrap="square">
            <a:prstTxWarp prst="textNoShape">
              <a:avLst/>
            </a:prstTxWarp>
            <a:spAutoFit/>
          </a:bodyPr>
          <a:lstStyle/>
          <a:p>
            <a:pPr algn="r">
              <a:spcBef>
                <a:spcPct val="50000"/>
              </a:spcBef>
            </a:pPr>
            <a:r>
              <a:rPr lang="en-GB" sz="1400" b="1" dirty="0" smtClean="0">
                <a:solidFill>
                  <a:srgbClr val="808080"/>
                </a:solidFill>
                <a:latin typeface="Tahoma" pitchFamily="-65" charset="0"/>
              </a:rPr>
              <a:t>(Bicom Systems)</a:t>
            </a:r>
            <a:endParaRPr lang="en-GB" sz="1400" b="1" dirty="0">
              <a:solidFill>
                <a:srgbClr val="808080"/>
              </a:solidFill>
              <a:latin typeface="Tahoma" pitchFamily="-65" charset="0"/>
            </a:endParaRPr>
          </a:p>
        </p:txBody>
      </p:sp>
      <p:sp>
        <p:nvSpPr>
          <p:cNvPr id="8" name="Text Box 7"/>
          <p:cNvSpPr txBox="1">
            <a:spLocks noChangeArrowheads="1"/>
          </p:cNvSpPr>
          <p:nvPr/>
        </p:nvSpPr>
        <p:spPr bwMode="auto">
          <a:xfrm>
            <a:off x="827088" y="3962400"/>
            <a:ext cx="7848600" cy="400110"/>
          </a:xfrm>
          <a:prstGeom prst="rect">
            <a:avLst/>
          </a:prstGeom>
          <a:noFill/>
          <a:ln w="9525">
            <a:noFill/>
            <a:miter lim="800000"/>
            <a:headEnd/>
            <a:tailEnd/>
          </a:ln>
          <a:effectLst/>
        </p:spPr>
        <p:txBody>
          <a:bodyPr>
            <a:prstTxWarp prst="textNoShape">
              <a:avLst/>
            </a:prstTxWarp>
            <a:spAutoFit/>
          </a:bodyPr>
          <a:lstStyle/>
          <a:p>
            <a:pPr algn="ctr">
              <a:spcBef>
                <a:spcPct val="50000"/>
              </a:spcBef>
            </a:pPr>
            <a:r>
              <a:rPr lang="en-GB" sz="2000" b="1" dirty="0" smtClean="0">
                <a:solidFill>
                  <a:srgbClr val="808080"/>
                </a:solidFill>
                <a:latin typeface="Tahoma" pitchFamily="-65" charset="0"/>
              </a:rPr>
              <a:t>Government Breaking Free of Traditional PBX Vendors</a:t>
            </a:r>
            <a:endParaRPr lang="en-GB" sz="2000" b="1" dirty="0">
              <a:solidFill>
                <a:srgbClr val="808080"/>
              </a:solidFill>
              <a:latin typeface="Tahoma" pitchFamily="-65"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500"/>
                                        <p:tgtEl>
                                          <p:spTgt spid="205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53"/>
                                        </p:tgtEl>
                                        <p:attrNameLst>
                                          <p:attrName>style.visibility</p:attrName>
                                        </p:attrNameLst>
                                      </p:cBhvr>
                                      <p:to>
                                        <p:strVal val="visible"/>
                                      </p:to>
                                    </p:set>
                                    <p:animEffect transition="in" filter="fade">
                                      <p:cBhvr>
                                        <p:cTn id="10" dur="2000"/>
                                        <p:tgtEl>
                                          <p:spTgt spid="2053"/>
                                        </p:tgtEl>
                                      </p:cBhvr>
                                    </p:animEffect>
                                  </p:childTnLst>
                                </p:cTn>
                              </p:par>
                            </p:childTnLst>
                          </p:cTn>
                        </p:par>
                        <p:par>
                          <p:cTn id="11" fill="hold">
                            <p:stCondLst>
                              <p:cond delay="2000"/>
                            </p:stCondLst>
                            <p:childTnLst>
                              <p:par>
                                <p:cTn id="12" presetID="18" presetClass="entr" presetSubtype="12"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strips(downLeft)">
                                      <p:cBhvr>
                                        <p:cTn id="14" dur="500"/>
                                        <p:tgtEl>
                                          <p:spTgt spid="8"/>
                                        </p:tgtEl>
                                      </p:cBhvr>
                                    </p:animEffect>
                                  </p:childTnLst>
                                </p:cTn>
                              </p:par>
                            </p:childTnLst>
                          </p:cTn>
                        </p:par>
                        <p:par>
                          <p:cTn id="15" fill="hold">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13319"/>
                                        </p:tgtEl>
                                        <p:attrNameLst>
                                          <p:attrName>style.visibility</p:attrName>
                                        </p:attrNameLst>
                                      </p:cBhvr>
                                      <p:to>
                                        <p:strVal val="visible"/>
                                      </p:to>
                                    </p:set>
                                    <p:animEffect transition="in" filter="fade">
                                      <p:cBhvr>
                                        <p:cTn id="18" dur="500"/>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P spid="13319"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0" descr="blgr_b00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098" name="Rectangle 2"/>
          <p:cNvSpPr>
            <a:spLocks noGrp="1" noChangeArrowheads="1"/>
          </p:cNvSpPr>
          <p:nvPr>
            <p:ph type="body" idx="1"/>
          </p:nvPr>
        </p:nvSpPr>
        <p:spPr>
          <a:xfrm>
            <a:off x="395288" y="1412875"/>
            <a:ext cx="8208962" cy="4608513"/>
          </a:xfrm>
        </p:spPr>
        <p:txBody>
          <a:bodyPr/>
          <a:lstStyle/>
          <a:p>
            <a:pPr eaLnBrk="1" hangingPunct="1">
              <a:lnSpc>
                <a:spcPct val="90000"/>
              </a:lnSpc>
              <a:buNone/>
            </a:pPr>
            <a:r>
              <a:rPr lang="en-GB" b="1" dirty="0">
                <a:latin typeface="Tahoma" pitchFamily="-65" charset="0"/>
              </a:rPr>
              <a:t>Overview</a:t>
            </a:r>
            <a:endParaRPr lang="en-GB" b="1" dirty="0" smtClean="0">
              <a:latin typeface="Tahoma" pitchFamily="-65" charset="0"/>
            </a:endParaRPr>
          </a:p>
          <a:p>
            <a:pPr eaLnBrk="1" hangingPunct="1">
              <a:lnSpc>
                <a:spcPct val="90000"/>
              </a:lnSpc>
              <a:buFontTx/>
              <a:buNone/>
            </a:pPr>
            <a:endParaRPr lang="en-GB" sz="1800" b="1" dirty="0" smtClean="0">
              <a:latin typeface="Tahoma" pitchFamily="-65" charset="0"/>
            </a:endParaRPr>
          </a:p>
          <a:p>
            <a:pPr eaLnBrk="1" hangingPunct="1">
              <a:lnSpc>
                <a:spcPct val="90000"/>
              </a:lnSpc>
              <a:buFontTx/>
              <a:buNone/>
            </a:pPr>
            <a:r>
              <a:rPr lang="en-GB" sz="2000" dirty="0" smtClean="0">
                <a:latin typeface="Tahoma" pitchFamily="-65" charset="0"/>
              </a:rPr>
              <a:t>Legal Aid Ontario est. 1998</a:t>
            </a:r>
          </a:p>
          <a:p>
            <a:pPr eaLnBrk="1" hangingPunct="1">
              <a:lnSpc>
                <a:spcPct val="90000"/>
              </a:lnSpc>
              <a:buFontTx/>
              <a:buNone/>
            </a:pPr>
            <a:endParaRPr lang="en-GB" sz="2000" dirty="0" smtClean="0">
              <a:latin typeface="Tahoma" pitchFamily="-65" charset="0"/>
            </a:endParaRPr>
          </a:p>
          <a:p>
            <a:pPr eaLnBrk="1" hangingPunct="1">
              <a:lnSpc>
                <a:spcPct val="90000"/>
              </a:lnSpc>
              <a:buFontTx/>
              <a:buNone/>
            </a:pPr>
            <a:r>
              <a:rPr lang="en-GB" sz="2000" dirty="0" smtClean="0">
                <a:latin typeface="Tahoma" pitchFamily="-65" charset="0"/>
              </a:rPr>
              <a:t>Independent Government funded Organisation</a:t>
            </a:r>
          </a:p>
          <a:p>
            <a:pPr eaLnBrk="1" hangingPunct="1">
              <a:lnSpc>
                <a:spcPct val="90000"/>
              </a:lnSpc>
              <a:buFontTx/>
              <a:buNone/>
            </a:pPr>
            <a:endParaRPr lang="en-GB" sz="2000" dirty="0" smtClean="0">
              <a:latin typeface="Tahoma" pitchFamily="-65" charset="0"/>
            </a:endParaRPr>
          </a:p>
          <a:p>
            <a:pPr eaLnBrk="1" hangingPunct="1">
              <a:lnSpc>
                <a:spcPct val="90000"/>
              </a:lnSpc>
              <a:buFontTx/>
              <a:buNone/>
            </a:pPr>
            <a:r>
              <a:rPr lang="en-GB" sz="2000" dirty="0" smtClean="0">
                <a:latin typeface="Tahoma" pitchFamily="-65" charset="0"/>
              </a:rPr>
              <a:t>Aim to strengthen the provision of Legal Aid throughout the Province</a:t>
            </a:r>
          </a:p>
          <a:p>
            <a:pPr eaLnBrk="1" hangingPunct="1">
              <a:lnSpc>
                <a:spcPct val="90000"/>
              </a:lnSpc>
              <a:buFontTx/>
              <a:buNone/>
            </a:pPr>
            <a:endParaRPr lang="en-GB" sz="2000" dirty="0" smtClean="0">
              <a:latin typeface="Tahoma" pitchFamily="-65" charset="0"/>
            </a:endParaRPr>
          </a:p>
          <a:p>
            <a:pPr eaLnBrk="1" hangingPunct="1">
              <a:lnSpc>
                <a:spcPct val="90000"/>
              </a:lnSpc>
              <a:buFontTx/>
              <a:buNone/>
            </a:pPr>
            <a:r>
              <a:rPr lang="en-GB" sz="2000" dirty="0" smtClean="0">
                <a:latin typeface="Tahoma" pitchFamily="-65" charset="0"/>
              </a:rPr>
              <a:t>Ten years of Growth:</a:t>
            </a:r>
          </a:p>
          <a:p>
            <a:pPr eaLnBrk="1" hangingPunct="1">
              <a:lnSpc>
                <a:spcPct val="90000"/>
              </a:lnSpc>
              <a:buFontTx/>
              <a:buNone/>
            </a:pPr>
            <a:r>
              <a:rPr lang="en-GB" sz="2000" dirty="0" smtClean="0">
                <a:latin typeface="Tahoma" pitchFamily="-65" charset="0"/>
              </a:rPr>
              <a:t>Central Office of 400 users and 200 branch offices across the province</a:t>
            </a:r>
          </a:p>
          <a:p>
            <a:pPr eaLnBrk="1" hangingPunct="1">
              <a:lnSpc>
                <a:spcPct val="90000"/>
              </a:lnSpc>
              <a:buFontTx/>
              <a:buNone/>
            </a:pPr>
            <a:endParaRPr lang="en-GB" sz="2000" dirty="0" smtClean="0">
              <a:latin typeface="Tahoma" pitchFamily="-65" charset="0"/>
            </a:endParaRPr>
          </a:p>
          <a:p>
            <a:pPr eaLnBrk="1" hangingPunct="1">
              <a:lnSpc>
                <a:spcPct val="90000"/>
              </a:lnSpc>
              <a:buFontTx/>
              <a:buNone/>
            </a:pPr>
            <a:r>
              <a:rPr lang="en-GB" sz="2000" dirty="0" smtClean="0">
                <a:latin typeface="Tahoma" pitchFamily="-65" charset="0"/>
              </a:rPr>
              <a:t>Traditional Phone System had to go - but public finances were limited </a:t>
            </a:r>
            <a:endParaRPr lang="en-GB" sz="2000" dirty="0">
              <a:latin typeface="Tahoma" pitchFamily="-65" charset="0"/>
            </a:endParaRPr>
          </a:p>
        </p:txBody>
      </p:sp>
      <p:pic>
        <p:nvPicPr>
          <p:cNvPr id="15364" name="Picture 7" descr="Untitled1"/>
          <p:cNvPicPr>
            <a:picLocks noChangeAspect="1" noChangeArrowheads="1"/>
          </p:cNvPicPr>
          <p:nvPr/>
        </p:nvPicPr>
        <p:blipFill>
          <a:blip r:embed="rId3"/>
          <a:srcRect/>
          <a:stretch>
            <a:fillRect/>
          </a:stretch>
        </p:blipFill>
        <p:spPr bwMode="auto">
          <a:xfrm>
            <a:off x="179388" y="715963"/>
            <a:ext cx="1944687" cy="481012"/>
          </a:xfrm>
          <a:prstGeom prst="rect">
            <a:avLst/>
          </a:prstGeom>
          <a:noFill/>
          <a:ln w="9525">
            <a:noFill/>
            <a:miter lim="800000"/>
            <a:headEnd/>
            <a:tailEnd/>
          </a:ln>
        </p:spPr>
      </p:pic>
      <p:pic>
        <p:nvPicPr>
          <p:cNvPr id="15365" name="Picture 12" descr="cs2"/>
          <p:cNvPicPr>
            <a:picLocks noChangeAspect="1" noChangeArrowheads="1"/>
          </p:cNvPicPr>
          <p:nvPr/>
        </p:nvPicPr>
        <p:blipFill>
          <a:blip r:embed="rId4"/>
          <a:srcRect/>
          <a:stretch>
            <a:fillRect/>
          </a:stretch>
        </p:blipFill>
        <p:spPr bwMode="auto">
          <a:xfrm>
            <a:off x="0" y="6445250"/>
            <a:ext cx="9144000" cy="439738"/>
          </a:xfrm>
          <a:prstGeom prst="rect">
            <a:avLst/>
          </a:prstGeom>
          <a:noFill/>
          <a:ln w="9525">
            <a:noFill/>
            <a:miter lim="800000"/>
            <a:headEnd/>
            <a:tailEnd/>
          </a:ln>
        </p:spPr>
      </p:pic>
      <p:pic>
        <p:nvPicPr>
          <p:cNvPr id="15366" name="Picture 11" descr="cs2"/>
          <p:cNvPicPr>
            <a:picLocks noChangeAspect="1" noChangeArrowheads="1"/>
          </p:cNvPicPr>
          <p:nvPr/>
        </p:nvPicPr>
        <p:blipFill>
          <a:blip r:embed="rId5"/>
          <a:srcRect/>
          <a:stretch>
            <a:fillRect/>
          </a:stretch>
        </p:blipFill>
        <p:spPr bwMode="auto">
          <a:xfrm>
            <a:off x="0" y="0"/>
            <a:ext cx="9144000" cy="439738"/>
          </a:xfrm>
          <a:prstGeom prst="rect">
            <a:avLst/>
          </a:prstGeom>
          <a:noFill/>
          <a:ln w="9525">
            <a:noFill/>
            <a:miter lim="800000"/>
            <a:headEnd/>
            <a:tailEnd/>
          </a:ln>
        </p:spPr>
      </p:pic>
      <p:pic>
        <p:nvPicPr>
          <p:cNvPr id="8" name="Picture 7" descr="vaga pravde.png"/>
          <p:cNvPicPr>
            <a:picLocks noChangeAspect="1"/>
          </p:cNvPicPr>
          <p:nvPr/>
        </p:nvPicPr>
        <p:blipFill>
          <a:blip r:embed="rId6">
            <a:alphaModFix amt="25000"/>
          </a:blip>
          <a:stretch>
            <a:fillRect/>
          </a:stretch>
        </p:blipFill>
        <p:spPr>
          <a:xfrm>
            <a:off x="3505200" y="1524000"/>
            <a:ext cx="5619872" cy="48768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animEffect transition="in" filter="fade">
                                      <p:cBhvr>
                                        <p:cTn id="7" dur="1000"/>
                                        <p:tgtEl>
                                          <p:spTgt spid="409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xEl>
                                              <p:pRg st="2" end="2"/>
                                            </p:txEl>
                                          </p:spTgt>
                                        </p:tgtEl>
                                        <p:attrNameLst>
                                          <p:attrName>style.visibility</p:attrName>
                                        </p:attrNameLst>
                                      </p:cBhvr>
                                      <p:to>
                                        <p:strVal val="visible"/>
                                      </p:to>
                                    </p:set>
                                    <p:animEffect transition="in" filter="fade">
                                      <p:cBhvr>
                                        <p:cTn id="10" dur="1000"/>
                                        <p:tgtEl>
                                          <p:spTgt spid="4098">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098">
                                            <p:txEl>
                                              <p:pRg st="4" end="4"/>
                                            </p:txEl>
                                          </p:spTgt>
                                        </p:tgtEl>
                                        <p:attrNameLst>
                                          <p:attrName>style.visibility</p:attrName>
                                        </p:attrNameLst>
                                      </p:cBhvr>
                                      <p:to>
                                        <p:strVal val="visible"/>
                                      </p:to>
                                    </p:set>
                                    <p:animEffect transition="in" filter="fade">
                                      <p:cBhvr>
                                        <p:cTn id="13" dur="1000"/>
                                        <p:tgtEl>
                                          <p:spTgt spid="4098">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098">
                                            <p:txEl>
                                              <p:pRg st="6" end="6"/>
                                            </p:txEl>
                                          </p:spTgt>
                                        </p:tgtEl>
                                        <p:attrNameLst>
                                          <p:attrName>style.visibility</p:attrName>
                                        </p:attrNameLst>
                                      </p:cBhvr>
                                      <p:to>
                                        <p:strVal val="visible"/>
                                      </p:to>
                                    </p:set>
                                    <p:animEffect transition="in" filter="fade">
                                      <p:cBhvr>
                                        <p:cTn id="16" dur="1000"/>
                                        <p:tgtEl>
                                          <p:spTgt spid="4098">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098">
                                            <p:txEl>
                                              <p:pRg st="8" end="8"/>
                                            </p:txEl>
                                          </p:spTgt>
                                        </p:tgtEl>
                                        <p:attrNameLst>
                                          <p:attrName>style.visibility</p:attrName>
                                        </p:attrNameLst>
                                      </p:cBhvr>
                                      <p:to>
                                        <p:strVal val="visible"/>
                                      </p:to>
                                    </p:set>
                                    <p:animEffect transition="in" filter="fade">
                                      <p:cBhvr>
                                        <p:cTn id="19" dur="1000"/>
                                        <p:tgtEl>
                                          <p:spTgt spid="4098">
                                            <p:txEl>
                                              <p:pRg st="8" end="8"/>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098">
                                            <p:txEl>
                                              <p:pRg st="9" end="9"/>
                                            </p:txEl>
                                          </p:spTgt>
                                        </p:tgtEl>
                                        <p:attrNameLst>
                                          <p:attrName>style.visibility</p:attrName>
                                        </p:attrNameLst>
                                      </p:cBhvr>
                                      <p:to>
                                        <p:strVal val="visible"/>
                                      </p:to>
                                    </p:set>
                                    <p:animEffect transition="in" filter="fade">
                                      <p:cBhvr>
                                        <p:cTn id="22" dur="1000"/>
                                        <p:tgtEl>
                                          <p:spTgt spid="4098">
                                            <p:txEl>
                                              <p:pRg st="9" end="9"/>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098">
                                            <p:txEl>
                                              <p:pRg st="11" end="11"/>
                                            </p:txEl>
                                          </p:spTgt>
                                        </p:tgtEl>
                                        <p:attrNameLst>
                                          <p:attrName>style.visibility</p:attrName>
                                        </p:attrNameLst>
                                      </p:cBhvr>
                                      <p:to>
                                        <p:strVal val="visible"/>
                                      </p:to>
                                    </p:set>
                                    <p:animEffect transition="in" filter="fade">
                                      <p:cBhvr>
                                        <p:cTn id="25" dur="1000"/>
                                        <p:tgtEl>
                                          <p:spTgt spid="409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0" descr="blgr_b00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122" name="Rectangle 2"/>
          <p:cNvSpPr>
            <a:spLocks noGrp="1" noChangeArrowheads="1"/>
          </p:cNvSpPr>
          <p:nvPr>
            <p:ph type="body" idx="1"/>
          </p:nvPr>
        </p:nvSpPr>
        <p:spPr>
          <a:xfrm>
            <a:off x="395288" y="1412875"/>
            <a:ext cx="8208962" cy="3816350"/>
          </a:xfrm>
        </p:spPr>
        <p:txBody>
          <a:bodyPr/>
          <a:lstStyle/>
          <a:p>
            <a:pPr eaLnBrk="1" hangingPunct="1">
              <a:lnSpc>
                <a:spcPct val="80000"/>
              </a:lnSpc>
              <a:buNone/>
            </a:pPr>
            <a:r>
              <a:rPr lang="en-GB" b="1" dirty="0">
                <a:latin typeface="Tahoma" pitchFamily="-65" charset="0"/>
              </a:rPr>
              <a:t>Challenge</a:t>
            </a:r>
            <a:r>
              <a:rPr lang="en-GB" sz="1800" dirty="0">
                <a:latin typeface="Tahoma" pitchFamily="-65" charset="0"/>
              </a:rPr>
              <a:t/>
            </a:r>
            <a:br>
              <a:rPr lang="en-GB" sz="1800" dirty="0">
                <a:latin typeface="Tahoma" pitchFamily="-65" charset="0"/>
              </a:rPr>
            </a:br>
            <a:endParaRPr lang="en-GB" sz="1800" dirty="0" smtClean="0">
              <a:latin typeface="Tahoma" pitchFamily="-65" charset="0"/>
            </a:endParaRPr>
          </a:p>
          <a:p>
            <a:pPr eaLnBrk="1" hangingPunct="1">
              <a:lnSpc>
                <a:spcPct val="80000"/>
              </a:lnSpc>
              <a:buFontTx/>
              <a:buNone/>
            </a:pPr>
            <a:r>
              <a:rPr lang="en-GB" sz="2000" dirty="0" smtClean="0">
                <a:latin typeface="Tahoma" pitchFamily="-65" charset="0"/>
              </a:rPr>
              <a:t>3 months to deliver 450 users with CALL CENTER of 40 users</a:t>
            </a:r>
          </a:p>
          <a:p>
            <a:pPr eaLnBrk="1" hangingPunct="1">
              <a:lnSpc>
                <a:spcPct val="80000"/>
              </a:lnSpc>
              <a:buFontTx/>
              <a:buNone/>
            </a:pPr>
            <a:endParaRPr lang="en-GB" sz="2000" dirty="0" smtClean="0">
              <a:latin typeface="Tahoma" pitchFamily="-65" charset="0"/>
            </a:endParaRPr>
          </a:p>
          <a:p>
            <a:pPr eaLnBrk="1" hangingPunct="1">
              <a:lnSpc>
                <a:spcPct val="80000"/>
              </a:lnSpc>
              <a:buFontTx/>
              <a:buNone/>
            </a:pPr>
            <a:r>
              <a:rPr lang="en-GB" sz="2000" dirty="0" smtClean="0">
                <a:latin typeface="Tahoma" pitchFamily="-65" charset="0"/>
              </a:rPr>
              <a:t>3 months to have all staff trained for new system</a:t>
            </a:r>
          </a:p>
          <a:p>
            <a:pPr eaLnBrk="1" hangingPunct="1">
              <a:lnSpc>
                <a:spcPct val="80000"/>
              </a:lnSpc>
              <a:buFontTx/>
              <a:buNone/>
            </a:pPr>
            <a:endParaRPr lang="en-GB" sz="2000" dirty="0" smtClean="0">
              <a:latin typeface="Tahoma" pitchFamily="-65" charset="0"/>
            </a:endParaRPr>
          </a:p>
          <a:p>
            <a:pPr eaLnBrk="1" hangingPunct="1">
              <a:lnSpc>
                <a:spcPct val="80000"/>
              </a:lnSpc>
              <a:buFontTx/>
              <a:buNone/>
            </a:pPr>
            <a:r>
              <a:rPr lang="en-GB" sz="2000" dirty="0" smtClean="0">
                <a:latin typeface="Tahoma" pitchFamily="-65" charset="0"/>
              </a:rPr>
              <a:t>Easy ability to Network the 200 centres and remove the cost of LD </a:t>
            </a:r>
            <a:endParaRPr lang="en-GB" sz="2000" dirty="0">
              <a:latin typeface="Tahoma" pitchFamily="-65" charset="0"/>
            </a:endParaRPr>
          </a:p>
        </p:txBody>
      </p:sp>
      <p:pic>
        <p:nvPicPr>
          <p:cNvPr id="16388" name="Picture 7" descr="Untitled1"/>
          <p:cNvPicPr>
            <a:picLocks noChangeAspect="1" noChangeArrowheads="1"/>
          </p:cNvPicPr>
          <p:nvPr/>
        </p:nvPicPr>
        <p:blipFill>
          <a:blip r:embed="rId3"/>
          <a:srcRect/>
          <a:stretch>
            <a:fillRect/>
          </a:stretch>
        </p:blipFill>
        <p:spPr bwMode="auto">
          <a:xfrm>
            <a:off x="179388" y="715963"/>
            <a:ext cx="1944687" cy="481012"/>
          </a:xfrm>
          <a:prstGeom prst="rect">
            <a:avLst/>
          </a:prstGeom>
          <a:noFill/>
          <a:ln w="9525">
            <a:noFill/>
            <a:miter lim="800000"/>
            <a:headEnd/>
            <a:tailEnd/>
          </a:ln>
        </p:spPr>
      </p:pic>
      <p:pic>
        <p:nvPicPr>
          <p:cNvPr id="16389" name="Picture 12" descr="cs2"/>
          <p:cNvPicPr>
            <a:picLocks noChangeAspect="1" noChangeArrowheads="1"/>
          </p:cNvPicPr>
          <p:nvPr/>
        </p:nvPicPr>
        <p:blipFill>
          <a:blip r:embed="rId4"/>
          <a:srcRect/>
          <a:stretch>
            <a:fillRect/>
          </a:stretch>
        </p:blipFill>
        <p:spPr bwMode="auto">
          <a:xfrm>
            <a:off x="0" y="6445250"/>
            <a:ext cx="9144000" cy="439738"/>
          </a:xfrm>
          <a:prstGeom prst="rect">
            <a:avLst/>
          </a:prstGeom>
          <a:noFill/>
          <a:ln w="9525">
            <a:noFill/>
            <a:miter lim="800000"/>
            <a:headEnd/>
            <a:tailEnd/>
          </a:ln>
        </p:spPr>
      </p:pic>
      <p:pic>
        <p:nvPicPr>
          <p:cNvPr id="16390" name="Picture 11" descr="cs2"/>
          <p:cNvPicPr>
            <a:picLocks noChangeAspect="1" noChangeArrowheads="1"/>
          </p:cNvPicPr>
          <p:nvPr/>
        </p:nvPicPr>
        <p:blipFill>
          <a:blip r:embed="rId5"/>
          <a:srcRect/>
          <a:stretch>
            <a:fillRect/>
          </a:stretch>
        </p:blipFill>
        <p:spPr bwMode="auto">
          <a:xfrm>
            <a:off x="0" y="0"/>
            <a:ext cx="9144000" cy="439738"/>
          </a:xfrm>
          <a:prstGeom prst="rect">
            <a:avLst/>
          </a:prstGeom>
          <a:noFill/>
          <a:ln w="9525">
            <a:noFill/>
            <a:miter lim="800000"/>
            <a:headEnd/>
            <a:tailEnd/>
          </a:ln>
        </p:spPr>
      </p:pic>
      <p:pic>
        <p:nvPicPr>
          <p:cNvPr id="8" name="Picture 7" descr="simple network 090628.jpg"/>
          <p:cNvPicPr>
            <a:picLocks noChangeAspect="1"/>
          </p:cNvPicPr>
          <p:nvPr/>
        </p:nvPicPr>
        <p:blipFill>
          <a:blip r:embed="rId6"/>
          <a:stretch>
            <a:fillRect/>
          </a:stretch>
        </p:blipFill>
        <p:spPr>
          <a:xfrm>
            <a:off x="0" y="4038600"/>
            <a:ext cx="9144000" cy="2125133"/>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Effect transition="in" filter="fade">
                                      <p:cBhvr>
                                        <p:cTn id="7" dur="1000"/>
                                        <p:tgtEl>
                                          <p:spTgt spid="51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0" descr="blgr_b00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9" name="Picture 8" descr="Picture 2.png"/>
          <p:cNvPicPr>
            <a:picLocks noChangeAspect="1"/>
          </p:cNvPicPr>
          <p:nvPr/>
        </p:nvPicPr>
        <p:blipFill>
          <a:blip r:embed="rId3">
            <a:alphaModFix amt="50000"/>
          </a:blip>
          <a:stretch>
            <a:fillRect/>
          </a:stretch>
        </p:blipFill>
        <p:spPr>
          <a:xfrm>
            <a:off x="6553200" y="2948421"/>
            <a:ext cx="2307881" cy="1547379"/>
          </a:xfrm>
          <a:prstGeom prst="rect">
            <a:avLst/>
          </a:prstGeom>
        </p:spPr>
      </p:pic>
      <p:pic>
        <p:nvPicPr>
          <p:cNvPr id="8" name="Picture 7" descr="Picture 1.png"/>
          <p:cNvPicPr>
            <a:picLocks noChangeAspect="1"/>
          </p:cNvPicPr>
          <p:nvPr/>
        </p:nvPicPr>
        <p:blipFill>
          <a:blip r:embed="rId4">
            <a:alphaModFix amt="50000"/>
          </a:blip>
          <a:stretch>
            <a:fillRect/>
          </a:stretch>
        </p:blipFill>
        <p:spPr>
          <a:xfrm>
            <a:off x="6324600" y="4531068"/>
            <a:ext cx="2615768" cy="1793532"/>
          </a:xfrm>
          <a:prstGeom prst="rect">
            <a:avLst/>
          </a:prstGeom>
        </p:spPr>
      </p:pic>
      <p:sp>
        <p:nvSpPr>
          <p:cNvPr id="6146" name="Rectangle 2"/>
          <p:cNvSpPr>
            <a:spLocks noGrp="1" noChangeArrowheads="1"/>
          </p:cNvSpPr>
          <p:nvPr>
            <p:ph type="body" idx="1"/>
          </p:nvPr>
        </p:nvSpPr>
        <p:spPr>
          <a:xfrm>
            <a:off x="395288" y="1412875"/>
            <a:ext cx="8208962" cy="3816350"/>
          </a:xfrm>
        </p:spPr>
        <p:txBody>
          <a:bodyPr/>
          <a:lstStyle/>
          <a:p>
            <a:pPr eaLnBrk="1" hangingPunct="1">
              <a:lnSpc>
                <a:spcPct val="80000"/>
              </a:lnSpc>
              <a:buNone/>
            </a:pPr>
            <a:r>
              <a:rPr lang="en-GB" b="1" dirty="0" smtClean="0">
                <a:latin typeface="Tahoma" pitchFamily="-65" charset="0"/>
              </a:rPr>
              <a:t>Solution</a:t>
            </a:r>
          </a:p>
          <a:p>
            <a:pPr eaLnBrk="1" hangingPunct="1">
              <a:lnSpc>
                <a:spcPct val="80000"/>
              </a:lnSpc>
              <a:buNone/>
            </a:pPr>
            <a:endParaRPr lang="en-GB" sz="2000" dirty="0" smtClean="0">
              <a:latin typeface="Tahoma" pitchFamily="-65" charset="0"/>
            </a:endParaRPr>
          </a:p>
          <a:p>
            <a:pPr eaLnBrk="1" hangingPunct="1">
              <a:lnSpc>
                <a:spcPct val="80000"/>
              </a:lnSpc>
              <a:buFontTx/>
              <a:buNone/>
            </a:pPr>
            <a:r>
              <a:rPr lang="en-GB" sz="2000" dirty="0" smtClean="0">
                <a:latin typeface="Tahoma" pitchFamily="-65" charset="0"/>
              </a:rPr>
              <a:t>OPEN STANDARDS Hardware</a:t>
            </a:r>
          </a:p>
          <a:p>
            <a:pPr eaLnBrk="1" hangingPunct="1">
              <a:lnSpc>
                <a:spcPct val="80000"/>
              </a:lnSpc>
              <a:buFontTx/>
              <a:buNone/>
            </a:pPr>
            <a:endParaRPr lang="en-GB" sz="2000" dirty="0" smtClean="0">
              <a:latin typeface="Tahoma" pitchFamily="-65" charset="0"/>
            </a:endParaRPr>
          </a:p>
          <a:p>
            <a:pPr eaLnBrk="1" hangingPunct="1">
              <a:lnSpc>
                <a:spcPct val="80000"/>
              </a:lnSpc>
              <a:buFontTx/>
              <a:buNone/>
            </a:pPr>
            <a:r>
              <a:rPr lang="en-GB" sz="2000" dirty="0" smtClean="0">
                <a:latin typeface="Tahoma" pitchFamily="-65" charset="0"/>
              </a:rPr>
              <a:t>Call </a:t>
            </a:r>
            <a:r>
              <a:rPr lang="en-GB" sz="2000" dirty="0" err="1" smtClean="0">
                <a:latin typeface="Tahoma" pitchFamily="-65" charset="0"/>
              </a:rPr>
              <a:t>Center</a:t>
            </a:r>
            <a:r>
              <a:rPr lang="en-GB" sz="2000" dirty="0" smtClean="0">
                <a:latin typeface="Tahoma" pitchFamily="-65" charset="0"/>
              </a:rPr>
              <a:t> a</a:t>
            </a:r>
            <a:r>
              <a:rPr lang="en-US" sz="2000" dirty="0" err="1" smtClean="0">
                <a:latin typeface="Tahoma" pitchFamily="-65" charset="0"/>
              </a:rPr>
              <a:t>nd</a:t>
            </a:r>
            <a:r>
              <a:rPr lang="en-GB" sz="2000" dirty="0" smtClean="0">
                <a:latin typeface="Tahoma" pitchFamily="-65" charset="0"/>
              </a:rPr>
              <a:t> Business Edition at HQ</a:t>
            </a:r>
          </a:p>
          <a:p>
            <a:pPr eaLnBrk="1" hangingPunct="1">
              <a:lnSpc>
                <a:spcPct val="80000"/>
              </a:lnSpc>
              <a:buFontTx/>
              <a:buNone/>
            </a:pPr>
            <a:endParaRPr lang="en-GB" sz="2000" dirty="0" smtClean="0">
              <a:latin typeface="Tahoma" pitchFamily="-65" charset="0"/>
            </a:endParaRPr>
          </a:p>
          <a:p>
            <a:pPr eaLnBrk="1" hangingPunct="1">
              <a:lnSpc>
                <a:spcPct val="80000"/>
              </a:lnSpc>
              <a:buFontTx/>
              <a:buNone/>
            </a:pPr>
            <a:r>
              <a:rPr lang="en-GB" sz="2000" dirty="0" err="1" smtClean="0">
                <a:latin typeface="Tahoma" pitchFamily="-65" charset="0"/>
              </a:rPr>
              <a:t>officeBOX</a:t>
            </a:r>
            <a:r>
              <a:rPr lang="en-GB" sz="2000" dirty="0" smtClean="0">
                <a:latin typeface="Tahoma" pitchFamily="-65" charset="0"/>
              </a:rPr>
              <a:t> appliance at branch offices</a:t>
            </a:r>
          </a:p>
          <a:p>
            <a:pPr eaLnBrk="1" hangingPunct="1">
              <a:lnSpc>
                <a:spcPct val="80000"/>
              </a:lnSpc>
              <a:buFontTx/>
              <a:buNone/>
            </a:pPr>
            <a:endParaRPr lang="en-GB" sz="2000" dirty="0" smtClean="0">
              <a:latin typeface="Tahoma" pitchFamily="-65" charset="0"/>
            </a:endParaRPr>
          </a:p>
          <a:p>
            <a:pPr eaLnBrk="1" hangingPunct="1">
              <a:lnSpc>
                <a:spcPct val="80000"/>
              </a:lnSpc>
              <a:buFontTx/>
              <a:buNone/>
            </a:pPr>
            <a:r>
              <a:rPr lang="en-GB" sz="2000" dirty="0" smtClean="0">
                <a:latin typeface="Tahoma" pitchFamily="-65" charset="0"/>
              </a:rPr>
              <a:t>"Professional Warranted Turnkey Solution" : PBXware</a:t>
            </a:r>
            <a:endParaRPr lang="en-GB" sz="2000" dirty="0">
              <a:solidFill>
                <a:srgbClr val="292929"/>
              </a:solidFill>
              <a:latin typeface="Tahoma" pitchFamily="-65" charset="0"/>
            </a:endParaRPr>
          </a:p>
        </p:txBody>
      </p:sp>
      <p:pic>
        <p:nvPicPr>
          <p:cNvPr id="17412" name="Picture 7" descr="Untitled1"/>
          <p:cNvPicPr>
            <a:picLocks noChangeAspect="1" noChangeArrowheads="1"/>
          </p:cNvPicPr>
          <p:nvPr/>
        </p:nvPicPr>
        <p:blipFill>
          <a:blip r:embed="rId5"/>
          <a:srcRect/>
          <a:stretch>
            <a:fillRect/>
          </a:stretch>
        </p:blipFill>
        <p:spPr bwMode="auto">
          <a:xfrm>
            <a:off x="179388" y="715963"/>
            <a:ext cx="1944687" cy="481012"/>
          </a:xfrm>
          <a:prstGeom prst="rect">
            <a:avLst/>
          </a:prstGeom>
          <a:noFill/>
          <a:ln w="9525">
            <a:noFill/>
            <a:miter lim="800000"/>
            <a:headEnd/>
            <a:tailEnd/>
          </a:ln>
        </p:spPr>
      </p:pic>
      <p:pic>
        <p:nvPicPr>
          <p:cNvPr id="17413" name="Picture 12" descr="cs2"/>
          <p:cNvPicPr>
            <a:picLocks noChangeAspect="1" noChangeArrowheads="1"/>
          </p:cNvPicPr>
          <p:nvPr/>
        </p:nvPicPr>
        <p:blipFill>
          <a:blip r:embed="rId6"/>
          <a:srcRect/>
          <a:stretch>
            <a:fillRect/>
          </a:stretch>
        </p:blipFill>
        <p:spPr bwMode="auto">
          <a:xfrm>
            <a:off x="0" y="6445250"/>
            <a:ext cx="9144000" cy="439738"/>
          </a:xfrm>
          <a:prstGeom prst="rect">
            <a:avLst/>
          </a:prstGeom>
          <a:noFill/>
          <a:ln w="9525">
            <a:noFill/>
            <a:miter lim="800000"/>
            <a:headEnd/>
            <a:tailEnd/>
          </a:ln>
        </p:spPr>
      </p:pic>
      <p:pic>
        <p:nvPicPr>
          <p:cNvPr id="17414" name="Picture 11" descr="cs2"/>
          <p:cNvPicPr>
            <a:picLocks noChangeAspect="1" noChangeArrowheads="1"/>
          </p:cNvPicPr>
          <p:nvPr/>
        </p:nvPicPr>
        <p:blipFill>
          <a:blip r:embed="rId7"/>
          <a:srcRect/>
          <a:stretch>
            <a:fillRect/>
          </a:stretch>
        </p:blipFill>
        <p:spPr bwMode="auto">
          <a:xfrm>
            <a:off x="0" y="0"/>
            <a:ext cx="9144000" cy="439738"/>
          </a:xfrm>
          <a:prstGeom prst="rect">
            <a:avLst/>
          </a:prstGeom>
          <a:noFill/>
          <a:ln w="9525">
            <a:noFill/>
            <a:miter lim="800000"/>
            <a:headEnd/>
            <a:tailEnd/>
          </a:ln>
        </p:spPr>
      </p:pic>
      <p:pic>
        <p:nvPicPr>
          <p:cNvPr id="10" name="Picture 9" descr="Picture 3.png"/>
          <p:cNvPicPr>
            <a:picLocks noChangeAspect="1"/>
          </p:cNvPicPr>
          <p:nvPr/>
        </p:nvPicPr>
        <p:blipFill>
          <a:blip r:embed="rId8">
            <a:alphaModFix amt="50000"/>
          </a:blip>
          <a:stretch>
            <a:fillRect/>
          </a:stretch>
        </p:blipFill>
        <p:spPr>
          <a:xfrm>
            <a:off x="1981200" y="4724400"/>
            <a:ext cx="4191000" cy="1595771"/>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fade">
                                      <p:cBhvr>
                                        <p:cTn id="7" dur="1000"/>
                                        <p:tgtEl>
                                          <p:spTgt spid="61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0" descr="blgr_b00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8" name="Picture 7" descr="4.png"/>
          <p:cNvPicPr>
            <a:picLocks noChangeAspect="1"/>
          </p:cNvPicPr>
          <p:nvPr/>
        </p:nvPicPr>
        <p:blipFill>
          <a:blip r:embed="rId3"/>
          <a:stretch>
            <a:fillRect/>
          </a:stretch>
        </p:blipFill>
        <p:spPr>
          <a:xfrm>
            <a:off x="4968117" y="946574"/>
            <a:ext cx="4556883" cy="5682826"/>
          </a:xfrm>
          <a:prstGeom prst="rect">
            <a:avLst/>
          </a:prstGeom>
        </p:spPr>
      </p:pic>
      <p:sp>
        <p:nvSpPr>
          <p:cNvPr id="8194" name="Rectangle 2"/>
          <p:cNvSpPr>
            <a:spLocks noGrp="1" noChangeArrowheads="1"/>
          </p:cNvSpPr>
          <p:nvPr>
            <p:ph type="body" idx="1"/>
          </p:nvPr>
        </p:nvSpPr>
        <p:spPr>
          <a:xfrm>
            <a:off x="395288" y="1412875"/>
            <a:ext cx="8497887" cy="4968875"/>
          </a:xfrm>
        </p:spPr>
        <p:txBody>
          <a:bodyPr/>
          <a:lstStyle/>
          <a:p>
            <a:pPr eaLnBrk="1" hangingPunct="1">
              <a:lnSpc>
                <a:spcPct val="90000"/>
              </a:lnSpc>
              <a:buNone/>
            </a:pPr>
            <a:r>
              <a:rPr lang="en-GB" b="1" dirty="0">
                <a:latin typeface="Tahoma" pitchFamily="-65" charset="0"/>
              </a:rPr>
              <a:t>Results</a:t>
            </a:r>
          </a:p>
          <a:p>
            <a:pPr eaLnBrk="1" hangingPunct="1">
              <a:lnSpc>
                <a:spcPct val="90000"/>
              </a:lnSpc>
              <a:buFontTx/>
              <a:buNone/>
            </a:pPr>
            <a:endParaRPr lang="en-GB" sz="1800" b="1" dirty="0" smtClean="0">
              <a:latin typeface="Tahoma" pitchFamily="-65" charset="0"/>
            </a:endParaRPr>
          </a:p>
          <a:p>
            <a:pPr>
              <a:lnSpc>
                <a:spcPct val="90000"/>
              </a:lnSpc>
            </a:pPr>
            <a:r>
              <a:rPr lang="en-GB" sz="2000" dirty="0" smtClean="0">
                <a:latin typeface="Tahoma" pitchFamily="-65" charset="0"/>
              </a:rPr>
              <a:t>May 2008, Job Done!</a:t>
            </a:r>
          </a:p>
          <a:p>
            <a:pPr>
              <a:lnSpc>
                <a:spcPct val="90000"/>
              </a:lnSpc>
            </a:pPr>
            <a:r>
              <a:rPr lang="en-GB" sz="2000" dirty="0" smtClean="0">
                <a:latin typeface="Tahoma" pitchFamily="-65" charset="0"/>
              </a:rPr>
              <a:t>Call </a:t>
            </a:r>
            <a:r>
              <a:rPr lang="en-GB" sz="2000" dirty="0" err="1" smtClean="0">
                <a:latin typeface="Tahoma" pitchFamily="-65" charset="0"/>
              </a:rPr>
              <a:t>Center</a:t>
            </a:r>
            <a:r>
              <a:rPr lang="en-GB" sz="2000" dirty="0" smtClean="0">
                <a:latin typeface="Tahoma" pitchFamily="-65" charset="0"/>
              </a:rPr>
              <a:t> Supervisors: started after a day of training</a:t>
            </a:r>
          </a:p>
          <a:p>
            <a:pPr>
              <a:lnSpc>
                <a:spcPct val="90000"/>
              </a:lnSpc>
            </a:pPr>
            <a:r>
              <a:rPr lang="en-GB" sz="2000" dirty="0" smtClean="0">
                <a:latin typeface="Tahoma" pitchFamily="-65" charset="0"/>
              </a:rPr>
              <a:t>Control of busy times - using remote workers</a:t>
            </a:r>
          </a:p>
          <a:p>
            <a:pPr>
              <a:lnSpc>
                <a:spcPct val="90000"/>
              </a:lnSpc>
            </a:pPr>
            <a:r>
              <a:rPr lang="en-GB" sz="2000" dirty="0" smtClean="0">
                <a:latin typeface="Tahoma" pitchFamily="-65" charset="0"/>
              </a:rPr>
              <a:t>Control of agents' performance</a:t>
            </a:r>
          </a:p>
          <a:p>
            <a:pPr>
              <a:lnSpc>
                <a:spcPct val="90000"/>
              </a:lnSpc>
            </a:pPr>
            <a:r>
              <a:rPr lang="en-GB" sz="2000" dirty="0" smtClean="0">
                <a:latin typeface="Tahoma" pitchFamily="-65" charset="0"/>
              </a:rPr>
              <a:t>LIBERATION from Traditional Vendors</a:t>
            </a:r>
          </a:p>
          <a:p>
            <a:pPr eaLnBrk="1" hangingPunct="1">
              <a:lnSpc>
                <a:spcPct val="90000"/>
              </a:lnSpc>
              <a:buFontTx/>
              <a:buNone/>
            </a:pPr>
            <a:endParaRPr lang="en-GB" sz="2000" dirty="0" smtClean="0">
              <a:latin typeface="Tahoma" pitchFamily="-65" charset="0"/>
            </a:endParaRPr>
          </a:p>
          <a:p>
            <a:pPr eaLnBrk="1" hangingPunct="1">
              <a:lnSpc>
                <a:spcPct val="90000"/>
              </a:lnSpc>
              <a:spcAft>
                <a:spcPts val="600"/>
              </a:spcAft>
              <a:buFontTx/>
              <a:buNone/>
            </a:pPr>
            <a:r>
              <a:rPr lang="en-GB" sz="2000" dirty="0" smtClean="0">
                <a:latin typeface="Tahoma" pitchFamily="-65" charset="0"/>
              </a:rPr>
              <a:t>“It simply takes less time than </a:t>
            </a:r>
          </a:p>
          <a:p>
            <a:pPr eaLnBrk="1" hangingPunct="1">
              <a:lnSpc>
                <a:spcPct val="90000"/>
              </a:lnSpc>
              <a:spcAft>
                <a:spcPts val="600"/>
              </a:spcAft>
              <a:buFontTx/>
              <a:buNone/>
            </a:pPr>
            <a:r>
              <a:rPr lang="en-GB" sz="2000" dirty="0" smtClean="0">
                <a:latin typeface="Tahoma" pitchFamily="-65" charset="0"/>
              </a:rPr>
              <a:t>the traditional systems we had before,”</a:t>
            </a:r>
          </a:p>
          <a:p>
            <a:pPr eaLnBrk="1" hangingPunct="1">
              <a:lnSpc>
                <a:spcPct val="90000"/>
              </a:lnSpc>
              <a:spcAft>
                <a:spcPts val="600"/>
              </a:spcAft>
              <a:buFontTx/>
              <a:buNone/>
            </a:pPr>
            <a:r>
              <a:rPr lang="en-GB" sz="2000" dirty="0" smtClean="0">
                <a:latin typeface="Tahoma" pitchFamily="-65" charset="0"/>
              </a:rPr>
              <a:t>said Tracy Chen. </a:t>
            </a:r>
          </a:p>
        </p:txBody>
      </p:sp>
      <p:pic>
        <p:nvPicPr>
          <p:cNvPr id="19460" name="Picture 7" descr="Untitled1"/>
          <p:cNvPicPr>
            <a:picLocks noChangeAspect="1" noChangeArrowheads="1"/>
          </p:cNvPicPr>
          <p:nvPr/>
        </p:nvPicPr>
        <p:blipFill>
          <a:blip r:embed="rId4"/>
          <a:srcRect/>
          <a:stretch>
            <a:fillRect/>
          </a:stretch>
        </p:blipFill>
        <p:spPr bwMode="auto">
          <a:xfrm>
            <a:off x="179388" y="715963"/>
            <a:ext cx="1944687" cy="481012"/>
          </a:xfrm>
          <a:prstGeom prst="rect">
            <a:avLst/>
          </a:prstGeom>
          <a:noFill/>
          <a:ln w="9525">
            <a:noFill/>
            <a:miter lim="800000"/>
            <a:headEnd/>
            <a:tailEnd/>
          </a:ln>
        </p:spPr>
      </p:pic>
      <p:pic>
        <p:nvPicPr>
          <p:cNvPr id="19461" name="Picture 12" descr="cs2"/>
          <p:cNvPicPr>
            <a:picLocks noChangeAspect="1" noChangeArrowheads="1"/>
          </p:cNvPicPr>
          <p:nvPr/>
        </p:nvPicPr>
        <p:blipFill>
          <a:blip r:embed="rId5"/>
          <a:srcRect/>
          <a:stretch>
            <a:fillRect/>
          </a:stretch>
        </p:blipFill>
        <p:spPr bwMode="auto">
          <a:xfrm>
            <a:off x="0" y="6445250"/>
            <a:ext cx="9144000" cy="439738"/>
          </a:xfrm>
          <a:prstGeom prst="rect">
            <a:avLst/>
          </a:prstGeom>
          <a:noFill/>
          <a:ln w="9525">
            <a:noFill/>
            <a:miter lim="800000"/>
            <a:headEnd/>
            <a:tailEnd/>
          </a:ln>
        </p:spPr>
      </p:pic>
      <p:pic>
        <p:nvPicPr>
          <p:cNvPr id="19462" name="Picture 11" descr="cs2"/>
          <p:cNvPicPr>
            <a:picLocks noChangeAspect="1" noChangeArrowheads="1"/>
          </p:cNvPicPr>
          <p:nvPr/>
        </p:nvPicPr>
        <p:blipFill>
          <a:blip r:embed="rId6"/>
          <a:srcRect/>
          <a:stretch>
            <a:fillRect/>
          </a:stretch>
        </p:blipFill>
        <p:spPr bwMode="auto">
          <a:xfrm>
            <a:off x="0" y="0"/>
            <a:ext cx="9144000" cy="439738"/>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4">
                                            <p:txEl>
                                              <p:pRg st="0" end="0"/>
                                            </p:txEl>
                                          </p:spTgt>
                                        </p:tgtEl>
                                        <p:attrNameLst>
                                          <p:attrName>style.visibility</p:attrName>
                                        </p:attrNameLst>
                                      </p:cBhvr>
                                      <p:to>
                                        <p:strVal val="visible"/>
                                      </p:to>
                                    </p:set>
                                    <p:animEffect transition="in" filter="fade">
                                      <p:cBhvr>
                                        <p:cTn id="7" dur="1000"/>
                                        <p:tgtEl>
                                          <p:spTgt spid="819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3711575"/>
            <a:ext cx="1981200" cy="250825"/>
          </a:xfrm>
        </p:spPr>
        <p:txBody>
          <a:bodyPr>
            <a:normAutofit fontScale="90000"/>
          </a:bodyPr>
          <a:lstStyle/>
          <a:p>
            <a:r>
              <a:rPr lang="en-US" sz="1600" dirty="0" smtClean="0">
                <a:solidFill>
                  <a:srgbClr val="1E82C9"/>
                </a:solidFill>
              </a:rPr>
              <a:t>www.11890.ie</a:t>
            </a:r>
            <a:endParaRPr lang="en-US" sz="1600" dirty="0">
              <a:solidFill>
                <a:srgbClr val="1E82C9"/>
              </a:solidFill>
            </a:endParaRPr>
          </a:p>
        </p:txBody>
      </p:sp>
      <p:pic>
        <p:nvPicPr>
          <p:cNvPr id="3" name="Picture 2" descr="Picture 5.png"/>
          <p:cNvPicPr>
            <a:picLocks noChangeAspect="1"/>
          </p:cNvPicPr>
          <p:nvPr/>
        </p:nvPicPr>
        <p:blipFill>
          <a:blip r:embed="rId2"/>
          <a:stretch>
            <a:fillRect/>
          </a:stretch>
        </p:blipFill>
        <p:spPr>
          <a:xfrm>
            <a:off x="3276600" y="2451260"/>
            <a:ext cx="2209800" cy="1138724"/>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jpg"/>
          <p:cNvPicPr>
            <a:picLocks noChangeAspect="1"/>
          </p:cNvPicPr>
          <p:nvPr/>
        </p:nvPicPr>
        <p:blipFill>
          <a:blip r:embed="rId2"/>
          <a:stretch>
            <a:fillRect/>
          </a:stretch>
        </p:blipFill>
        <p:spPr>
          <a:xfrm>
            <a:off x="0" y="0"/>
            <a:ext cx="9144000" cy="2468880"/>
          </a:xfrm>
          <a:prstGeom prst="rect">
            <a:avLst/>
          </a:prstGeom>
        </p:spPr>
      </p:pic>
      <p:sp>
        <p:nvSpPr>
          <p:cNvPr id="2" name="Title 1"/>
          <p:cNvSpPr>
            <a:spLocks noGrp="1"/>
          </p:cNvSpPr>
          <p:nvPr>
            <p:ph type="title"/>
          </p:nvPr>
        </p:nvSpPr>
        <p:spPr/>
        <p:txBody>
          <a:bodyPr/>
          <a:lstStyle/>
          <a:p>
            <a:r>
              <a:rPr lang="en-US" b="1" dirty="0" smtClean="0">
                <a:solidFill>
                  <a:schemeClr val="bg1"/>
                </a:solidFill>
              </a:rPr>
              <a:t>Overview</a:t>
            </a:r>
            <a:endParaRPr lang="en-US" b="1" dirty="0">
              <a:solidFill>
                <a:schemeClr val="bg1"/>
              </a:solidFill>
            </a:endParaRPr>
          </a:p>
        </p:txBody>
      </p:sp>
      <p:sp>
        <p:nvSpPr>
          <p:cNvPr id="3" name="Content Placeholder 2"/>
          <p:cNvSpPr>
            <a:spLocks noGrp="1"/>
          </p:cNvSpPr>
          <p:nvPr>
            <p:ph idx="1"/>
          </p:nvPr>
        </p:nvSpPr>
        <p:spPr>
          <a:xfrm>
            <a:off x="457200" y="2438400"/>
            <a:ext cx="8229600" cy="2743199"/>
          </a:xfrm>
        </p:spPr>
        <p:txBody>
          <a:bodyPr>
            <a:normAutofit/>
          </a:bodyPr>
          <a:lstStyle/>
          <a:p>
            <a:r>
              <a:rPr lang="en-US" sz="2800" dirty="0" smtClean="0">
                <a:solidFill>
                  <a:srgbClr val="1E82C9"/>
                </a:solidFill>
              </a:rPr>
              <a:t>The Coolest DIRECTORY INQUIRY SERVICE in Ireland</a:t>
            </a:r>
          </a:p>
          <a:p>
            <a:r>
              <a:rPr lang="en-US" sz="2800" dirty="0" smtClean="0">
                <a:solidFill>
                  <a:srgbClr val="1E82C9"/>
                </a:solidFill>
              </a:rPr>
              <a:t>40,000 Calls per Day</a:t>
            </a:r>
          </a:p>
          <a:p>
            <a:r>
              <a:rPr lang="en-US" sz="2800" dirty="0" smtClean="0">
                <a:solidFill>
                  <a:srgbClr val="1E82C9"/>
                </a:solidFill>
              </a:rPr>
              <a:t>9 million Calls per Year</a:t>
            </a:r>
          </a:p>
          <a:p>
            <a:r>
              <a:rPr lang="en-US" sz="2800" dirty="0" smtClean="0">
                <a:solidFill>
                  <a:srgbClr val="1E82C9"/>
                </a:solidFill>
              </a:rPr>
              <a:t>HIGH PRESSURE ENVIRONMENT</a:t>
            </a:r>
          </a:p>
          <a:p>
            <a:r>
              <a:rPr lang="en-US" sz="2800" dirty="0" smtClean="0">
                <a:solidFill>
                  <a:srgbClr val="1E82C9"/>
                </a:solidFill>
              </a:rPr>
              <a:t>RENEWAL of their TRADITIONAL PHONE SYSTEM </a:t>
            </a:r>
            <a:endParaRPr lang="en-US" sz="2800" dirty="0">
              <a:solidFill>
                <a:srgbClr val="1E82C9"/>
              </a:solidFill>
            </a:endParaRPr>
          </a:p>
        </p:txBody>
      </p:sp>
      <p:pic>
        <p:nvPicPr>
          <p:cNvPr id="8" name="Picture 7" descr="3.jpg"/>
          <p:cNvPicPr>
            <a:picLocks noChangeAspect="1"/>
          </p:cNvPicPr>
          <p:nvPr/>
        </p:nvPicPr>
        <p:blipFill>
          <a:blip r:embed="rId3"/>
          <a:stretch>
            <a:fillRect/>
          </a:stretch>
        </p:blipFill>
        <p:spPr>
          <a:xfrm>
            <a:off x="4343400" y="5029200"/>
            <a:ext cx="4648200" cy="1689013"/>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Stock_000003898302Small.jpg"/>
          <p:cNvPicPr>
            <a:picLocks noChangeAspect="1"/>
          </p:cNvPicPr>
          <p:nvPr/>
        </p:nvPicPr>
        <p:blipFill>
          <a:blip r:embed="rId2"/>
          <a:stretch>
            <a:fillRect/>
          </a:stretch>
        </p:blipFill>
        <p:spPr>
          <a:xfrm>
            <a:off x="5943601" y="2063055"/>
            <a:ext cx="3200400" cy="4794945"/>
          </a:xfrm>
          <a:prstGeom prst="rect">
            <a:avLst/>
          </a:prstGeom>
        </p:spPr>
      </p:pic>
      <p:pic>
        <p:nvPicPr>
          <p:cNvPr id="6" name="Picture 5" descr="1.jpg"/>
          <p:cNvPicPr>
            <a:picLocks noChangeAspect="1"/>
          </p:cNvPicPr>
          <p:nvPr/>
        </p:nvPicPr>
        <p:blipFill>
          <a:blip r:embed="rId3"/>
          <a:stretch>
            <a:fillRect/>
          </a:stretch>
        </p:blipFill>
        <p:spPr>
          <a:xfrm>
            <a:off x="0" y="0"/>
            <a:ext cx="9144000" cy="2468880"/>
          </a:xfrm>
          <a:prstGeom prst="rect">
            <a:avLst/>
          </a:prstGeom>
        </p:spPr>
      </p:pic>
      <p:sp>
        <p:nvSpPr>
          <p:cNvPr id="2" name="Title 1"/>
          <p:cNvSpPr>
            <a:spLocks noGrp="1"/>
          </p:cNvSpPr>
          <p:nvPr>
            <p:ph type="title"/>
          </p:nvPr>
        </p:nvSpPr>
        <p:spPr/>
        <p:txBody>
          <a:bodyPr/>
          <a:lstStyle/>
          <a:p>
            <a:r>
              <a:rPr lang="en-US" b="1" dirty="0" smtClean="0">
                <a:solidFill>
                  <a:srgbClr val="FFFFFF"/>
                </a:solidFill>
              </a:rPr>
              <a:t>Challenge</a:t>
            </a:r>
            <a:endParaRPr lang="en-US" b="1" dirty="0">
              <a:solidFill>
                <a:srgbClr val="FFFFFF"/>
              </a:solidFill>
            </a:endParaRPr>
          </a:p>
        </p:txBody>
      </p:sp>
      <p:sp>
        <p:nvSpPr>
          <p:cNvPr id="3" name="Content Placeholder 2"/>
          <p:cNvSpPr>
            <a:spLocks noGrp="1"/>
          </p:cNvSpPr>
          <p:nvPr>
            <p:ph idx="1"/>
          </p:nvPr>
        </p:nvSpPr>
        <p:spPr>
          <a:xfrm>
            <a:off x="457200" y="2438401"/>
            <a:ext cx="8229600" cy="3124199"/>
          </a:xfrm>
        </p:spPr>
        <p:txBody>
          <a:bodyPr>
            <a:normAutofit/>
          </a:bodyPr>
          <a:lstStyle/>
          <a:p>
            <a:pPr>
              <a:spcAft>
                <a:spcPts val="600"/>
              </a:spcAft>
              <a:buNone/>
            </a:pPr>
            <a:r>
              <a:rPr lang="en-US" sz="2800" dirty="0" smtClean="0">
                <a:solidFill>
                  <a:srgbClr val="1E82C9"/>
                </a:solidFill>
              </a:rPr>
              <a:t>1. Improve EFFICIENCY</a:t>
            </a:r>
          </a:p>
          <a:p>
            <a:pPr>
              <a:spcAft>
                <a:spcPts val="600"/>
              </a:spcAft>
              <a:buNone/>
            </a:pPr>
            <a:r>
              <a:rPr lang="en-US" sz="2800" dirty="0" smtClean="0">
                <a:solidFill>
                  <a:srgbClr val="1E82C9"/>
                </a:solidFill>
              </a:rPr>
              <a:t>2. Improve RELIABILITY</a:t>
            </a:r>
          </a:p>
          <a:p>
            <a:pPr>
              <a:spcAft>
                <a:spcPts val="600"/>
              </a:spcAft>
              <a:buNone/>
            </a:pPr>
            <a:r>
              <a:rPr lang="en-US" sz="2800" dirty="0" smtClean="0">
                <a:solidFill>
                  <a:srgbClr val="1E82C9"/>
                </a:solidFill>
              </a:rPr>
              <a:t>3. Improve ERGONOMICS</a:t>
            </a:r>
          </a:p>
          <a:p>
            <a:pPr>
              <a:spcAft>
                <a:spcPts val="600"/>
              </a:spcAft>
              <a:buNone/>
            </a:pPr>
            <a:r>
              <a:rPr lang="en-US" sz="2800" dirty="0" smtClean="0">
                <a:solidFill>
                  <a:srgbClr val="1E82C9"/>
                </a:solidFill>
              </a:rPr>
              <a:t>4. To LIBERATE </a:t>
            </a:r>
            <a:endParaRPr lang="en-US" sz="2800" dirty="0">
              <a:solidFill>
                <a:srgbClr val="1E82C9"/>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jpg"/>
          <p:cNvPicPr>
            <a:picLocks noChangeAspect="1"/>
          </p:cNvPicPr>
          <p:nvPr/>
        </p:nvPicPr>
        <p:blipFill>
          <a:blip r:embed="rId2"/>
          <a:stretch>
            <a:fillRect/>
          </a:stretch>
        </p:blipFill>
        <p:spPr>
          <a:xfrm>
            <a:off x="0" y="0"/>
            <a:ext cx="9144000" cy="2468880"/>
          </a:xfrm>
          <a:prstGeom prst="rect">
            <a:avLst/>
          </a:prstGeom>
        </p:spPr>
      </p:pic>
      <p:sp>
        <p:nvSpPr>
          <p:cNvPr id="2" name="Title 1"/>
          <p:cNvSpPr>
            <a:spLocks noGrp="1"/>
          </p:cNvSpPr>
          <p:nvPr>
            <p:ph type="title"/>
          </p:nvPr>
        </p:nvSpPr>
        <p:spPr/>
        <p:txBody>
          <a:bodyPr/>
          <a:lstStyle/>
          <a:p>
            <a:r>
              <a:rPr lang="en-US" b="1" dirty="0" smtClean="0">
                <a:solidFill>
                  <a:srgbClr val="FFFFFF"/>
                </a:solidFill>
              </a:rPr>
              <a:t>Solution</a:t>
            </a:r>
            <a:endParaRPr lang="en-US" b="1" dirty="0">
              <a:solidFill>
                <a:srgbClr val="FFFFFF"/>
              </a:solidFill>
            </a:endParaRPr>
          </a:p>
        </p:txBody>
      </p:sp>
      <p:pic>
        <p:nvPicPr>
          <p:cNvPr id="8" name="Picture 7"/>
          <p:cNvPicPr>
            <a:picLocks noChangeAspect="1"/>
          </p:cNvPicPr>
          <p:nvPr/>
        </p:nvPicPr>
        <p:blipFill>
          <a:blip r:embed="rId3"/>
          <a:stretch>
            <a:fillRect/>
          </a:stretch>
        </p:blipFill>
        <p:spPr>
          <a:xfrm>
            <a:off x="5257800" y="3598333"/>
            <a:ext cx="3810000" cy="2954867"/>
          </a:xfrm>
          <a:prstGeom prst="rect">
            <a:avLst/>
          </a:prstGeom>
        </p:spPr>
      </p:pic>
      <p:sp>
        <p:nvSpPr>
          <p:cNvPr id="3" name="Content Placeholder 2"/>
          <p:cNvSpPr>
            <a:spLocks noGrp="1"/>
          </p:cNvSpPr>
          <p:nvPr>
            <p:ph idx="1"/>
          </p:nvPr>
        </p:nvSpPr>
        <p:spPr>
          <a:xfrm>
            <a:off x="457200" y="2438401"/>
            <a:ext cx="8229600" cy="3926398"/>
          </a:xfrm>
        </p:spPr>
        <p:txBody>
          <a:bodyPr>
            <a:normAutofit/>
          </a:bodyPr>
          <a:lstStyle/>
          <a:p>
            <a:pPr>
              <a:spcAft>
                <a:spcPts val="600"/>
              </a:spcAft>
            </a:pPr>
            <a:r>
              <a:rPr lang="en-US" sz="2600" dirty="0" smtClean="0">
                <a:solidFill>
                  <a:srgbClr val="1E82C9"/>
                </a:solidFill>
              </a:rPr>
              <a:t>PBXware CALL CENTER Edition</a:t>
            </a:r>
          </a:p>
          <a:p>
            <a:pPr>
              <a:spcAft>
                <a:spcPts val="600"/>
              </a:spcAft>
            </a:pPr>
            <a:r>
              <a:rPr lang="en-US" sz="2600" dirty="0" smtClean="0">
                <a:solidFill>
                  <a:srgbClr val="1E82C9"/>
                </a:solidFill>
              </a:rPr>
              <a:t>OPEN STANDARDS Hardware - Single Server</a:t>
            </a:r>
          </a:p>
          <a:p>
            <a:pPr>
              <a:spcAft>
                <a:spcPts val="600"/>
              </a:spcAft>
            </a:pPr>
            <a:r>
              <a:rPr lang="en-US" sz="2600" dirty="0" smtClean="0">
                <a:solidFill>
                  <a:srgbClr val="1E82C9"/>
                </a:solidFill>
              </a:rPr>
              <a:t>Inbuilt Call Centre Statistics</a:t>
            </a:r>
          </a:p>
          <a:p>
            <a:pPr>
              <a:spcAft>
                <a:spcPts val="600"/>
              </a:spcAft>
            </a:pPr>
            <a:r>
              <a:rPr lang="en-US" sz="2600" dirty="0" smtClean="0">
                <a:solidFill>
                  <a:srgbClr val="1E82C9"/>
                </a:solidFill>
              </a:rPr>
              <a:t>CRM Integration</a:t>
            </a:r>
          </a:p>
          <a:p>
            <a:pPr>
              <a:spcAft>
                <a:spcPts val="600"/>
              </a:spcAft>
            </a:pPr>
            <a:r>
              <a:rPr lang="en-US" sz="2600" dirty="0" smtClean="0">
                <a:solidFill>
                  <a:srgbClr val="1E82C9"/>
                </a:solidFill>
              </a:rPr>
              <a:t>AGENTCOM : </a:t>
            </a:r>
            <a:br>
              <a:rPr lang="en-US" sz="2600" dirty="0" smtClean="0">
                <a:solidFill>
                  <a:srgbClr val="1E82C9"/>
                </a:solidFill>
              </a:rPr>
            </a:br>
            <a:r>
              <a:rPr lang="en-US" sz="2600" dirty="0" smtClean="0">
                <a:solidFill>
                  <a:srgbClr val="1E82C9"/>
                </a:solidFill>
              </a:rPr>
              <a:t>Single Desktop Screen for Agents</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jpg"/>
          <p:cNvPicPr>
            <a:picLocks noChangeAspect="1"/>
          </p:cNvPicPr>
          <p:nvPr/>
        </p:nvPicPr>
        <p:blipFill>
          <a:blip r:embed="rId2"/>
          <a:stretch>
            <a:fillRect/>
          </a:stretch>
        </p:blipFill>
        <p:spPr>
          <a:xfrm>
            <a:off x="0" y="0"/>
            <a:ext cx="9144000" cy="2468880"/>
          </a:xfrm>
          <a:prstGeom prst="rect">
            <a:avLst/>
          </a:prstGeom>
        </p:spPr>
      </p:pic>
      <p:sp>
        <p:nvSpPr>
          <p:cNvPr id="2" name="Title 1"/>
          <p:cNvSpPr>
            <a:spLocks noGrp="1"/>
          </p:cNvSpPr>
          <p:nvPr>
            <p:ph type="title"/>
          </p:nvPr>
        </p:nvSpPr>
        <p:spPr/>
        <p:txBody>
          <a:bodyPr/>
          <a:lstStyle/>
          <a:p>
            <a:r>
              <a:rPr lang="en-US" b="1" dirty="0" smtClean="0">
                <a:solidFill>
                  <a:srgbClr val="FFFFFF"/>
                </a:solidFill>
              </a:rPr>
              <a:t>Results</a:t>
            </a:r>
            <a:endParaRPr lang="en-US" b="1" dirty="0">
              <a:solidFill>
                <a:srgbClr val="FFFFFF"/>
              </a:solidFill>
            </a:endParaRPr>
          </a:p>
        </p:txBody>
      </p:sp>
      <p:sp>
        <p:nvSpPr>
          <p:cNvPr id="3" name="Content Placeholder 2"/>
          <p:cNvSpPr>
            <a:spLocks noGrp="1"/>
          </p:cNvSpPr>
          <p:nvPr>
            <p:ph idx="1"/>
          </p:nvPr>
        </p:nvSpPr>
        <p:spPr>
          <a:xfrm>
            <a:off x="457200" y="2667000"/>
            <a:ext cx="4876800" cy="3886200"/>
          </a:xfrm>
        </p:spPr>
        <p:txBody>
          <a:bodyPr>
            <a:normAutofit lnSpcReduction="10000"/>
          </a:bodyPr>
          <a:lstStyle/>
          <a:p>
            <a:pPr>
              <a:buNone/>
            </a:pPr>
            <a:r>
              <a:rPr lang="en-US" sz="2000" dirty="0" smtClean="0">
                <a:solidFill>
                  <a:srgbClr val="1E82C9"/>
                </a:solidFill>
              </a:rPr>
              <a:t>SYSTEM NOT CRASHED </a:t>
            </a:r>
          </a:p>
          <a:p>
            <a:pPr>
              <a:buNone/>
            </a:pPr>
            <a:endParaRPr lang="en-US" sz="2000" dirty="0" smtClean="0">
              <a:solidFill>
                <a:srgbClr val="1E82C9"/>
              </a:solidFill>
            </a:endParaRPr>
          </a:p>
          <a:p>
            <a:pPr>
              <a:buNone/>
            </a:pPr>
            <a:r>
              <a:rPr lang="en-US" sz="2000" dirty="0" smtClean="0">
                <a:solidFill>
                  <a:srgbClr val="1E82C9"/>
                </a:solidFill>
              </a:rPr>
              <a:t>35% Gain in Productivity</a:t>
            </a:r>
          </a:p>
          <a:p>
            <a:pPr>
              <a:buNone/>
            </a:pPr>
            <a:endParaRPr lang="en-US" sz="2000" dirty="0" smtClean="0">
              <a:solidFill>
                <a:srgbClr val="1E82C9"/>
              </a:solidFill>
            </a:endParaRPr>
          </a:p>
          <a:p>
            <a:pPr>
              <a:buNone/>
            </a:pPr>
            <a:r>
              <a:rPr lang="en-US" sz="2000" dirty="0" smtClean="0">
                <a:solidFill>
                  <a:srgbClr val="1E82C9"/>
                </a:solidFill>
              </a:rPr>
              <a:t>Huge Reduction in Costs</a:t>
            </a:r>
          </a:p>
          <a:p>
            <a:pPr>
              <a:buNone/>
            </a:pPr>
            <a:endParaRPr lang="en-US" sz="2000" dirty="0" smtClean="0">
              <a:solidFill>
                <a:srgbClr val="1E82C9"/>
              </a:solidFill>
            </a:endParaRPr>
          </a:p>
          <a:p>
            <a:pPr>
              <a:buNone/>
            </a:pPr>
            <a:r>
              <a:rPr lang="en-US" sz="2000" dirty="0" smtClean="0">
                <a:solidFill>
                  <a:srgbClr val="1E82C9"/>
                </a:solidFill>
              </a:rPr>
              <a:t>Agents have much happier WORK PLACE</a:t>
            </a:r>
          </a:p>
          <a:p>
            <a:pPr>
              <a:buNone/>
            </a:pPr>
            <a:endParaRPr lang="en-US" sz="2000" dirty="0" smtClean="0">
              <a:solidFill>
                <a:srgbClr val="1E82C9"/>
              </a:solidFill>
            </a:endParaRPr>
          </a:p>
          <a:p>
            <a:pPr>
              <a:buNone/>
            </a:pPr>
            <a:r>
              <a:rPr lang="en-US" sz="2000" dirty="0" smtClean="0">
                <a:solidFill>
                  <a:srgbClr val="1E82C9"/>
                </a:solidFill>
              </a:rPr>
              <a:t>Supervisors CONTROL System and Agents</a:t>
            </a:r>
          </a:p>
          <a:p>
            <a:pPr>
              <a:buNone/>
            </a:pPr>
            <a:endParaRPr lang="en-US" sz="2000" dirty="0" smtClean="0">
              <a:solidFill>
                <a:srgbClr val="1E82C9"/>
              </a:solidFill>
            </a:endParaRPr>
          </a:p>
          <a:p>
            <a:pPr>
              <a:buNone/>
            </a:pPr>
            <a:r>
              <a:rPr lang="en-US" sz="2000" dirty="0" smtClean="0">
                <a:solidFill>
                  <a:srgbClr val="1E82C9"/>
                </a:solidFill>
              </a:rPr>
              <a:t>LIBERATION from Traditional Vendors </a:t>
            </a:r>
            <a:endParaRPr lang="en-US" sz="2000" dirty="0">
              <a:solidFill>
                <a:srgbClr val="1E82C9"/>
              </a:solidFill>
            </a:endParaRPr>
          </a:p>
        </p:txBody>
      </p:sp>
      <p:sp>
        <p:nvSpPr>
          <p:cNvPr id="8" name="TextBox 7"/>
          <p:cNvSpPr txBox="1"/>
          <p:nvPr/>
        </p:nvSpPr>
        <p:spPr>
          <a:xfrm>
            <a:off x="6858000" y="2971800"/>
            <a:ext cx="2514600" cy="369332"/>
          </a:xfrm>
          <a:prstGeom prst="rect">
            <a:avLst/>
          </a:prstGeom>
          <a:noFill/>
        </p:spPr>
        <p:txBody>
          <a:bodyPr wrap="square" rtlCol="0">
            <a:spAutoFit/>
          </a:bodyPr>
          <a:lstStyle/>
          <a:p>
            <a:r>
              <a:rPr lang="en-US" i="1" dirty="0" smtClean="0">
                <a:solidFill>
                  <a:srgbClr val="3485BF"/>
                </a:solidFill>
              </a:rPr>
              <a:t>…. Advanced Simplicity</a:t>
            </a:r>
            <a:endParaRPr lang="en-US" i="1" dirty="0">
              <a:solidFill>
                <a:srgbClr val="3485BF"/>
              </a:solidFill>
            </a:endParaRPr>
          </a:p>
        </p:txBody>
      </p:sp>
      <p:pic>
        <p:nvPicPr>
          <p:cNvPr id="7" name="Picture 6" descr="logo-_doubl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7117" y="2374337"/>
            <a:ext cx="2599179" cy="1194925"/>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p:cNvPicPr>
          <p:nvPr/>
        </p:nvPicPr>
        <p:blipFill>
          <a:blip r:embed="rId2">
            <a:alphaModFix amt="75000"/>
          </a:blip>
          <a:stretch>
            <a:fillRect/>
          </a:stretch>
        </p:blipFill>
        <p:spPr>
          <a:xfrm>
            <a:off x="0" y="-13800"/>
            <a:ext cx="9162000" cy="6894000"/>
          </a:xfrm>
          <a:prstGeom prst="rect">
            <a:avLst/>
          </a:prstGeom>
        </p:spPr>
      </p:pic>
      <p:sp>
        <p:nvSpPr>
          <p:cNvPr id="2053" name="Text Box 5"/>
          <p:cNvSpPr txBox="1">
            <a:spLocks noChangeArrowheads="1"/>
          </p:cNvSpPr>
          <p:nvPr/>
        </p:nvSpPr>
        <p:spPr bwMode="auto">
          <a:xfrm>
            <a:off x="3352800" y="3733800"/>
            <a:ext cx="2427054" cy="369332"/>
          </a:xfrm>
          <a:prstGeom prst="rect">
            <a:avLst/>
          </a:prstGeom>
          <a:noFill/>
          <a:ln w="9525">
            <a:noFill/>
            <a:miter lim="800000"/>
            <a:headEnd/>
            <a:tailEnd/>
          </a:ln>
        </p:spPr>
        <p:txBody>
          <a:bodyPr wrap="none">
            <a:prstTxWarp prst="textNoShape">
              <a:avLst/>
            </a:prstTxWarp>
            <a:spAutoFit/>
          </a:bodyPr>
          <a:lstStyle/>
          <a:p>
            <a:pPr algn="ctr"/>
            <a:r>
              <a:rPr lang="en-GB" b="1" dirty="0" smtClean="0">
                <a:solidFill>
                  <a:srgbClr val="FFFFFF"/>
                </a:solidFill>
                <a:latin typeface="Tahoma" pitchFamily="-107" charset="0"/>
              </a:rPr>
              <a:t>http://</a:t>
            </a:r>
            <a:r>
              <a:rPr lang="en-GB" b="1" dirty="0" err="1" smtClean="0">
                <a:solidFill>
                  <a:srgbClr val="FFFFFF"/>
                </a:solidFill>
                <a:latin typeface="Tahoma" pitchFamily="-107" charset="0"/>
              </a:rPr>
              <a:t>jpl.nasa.gov</a:t>
            </a:r>
            <a:endParaRPr lang="en-GB" b="1" dirty="0">
              <a:solidFill>
                <a:srgbClr val="FFFFFF"/>
              </a:solidFill>
              <a:latin typeface="Tahoma" pitchFamily="-107" charset="0"/>
            </a:endParaRPr>
          </a:p>
        </p:txBody>
      </p:sp>
      <p:sp>
        <p:nvSpPr>
          <p:cNvPr id="13319" name="Text Box 7"/>
          <p:cNvSpPr txBox="1">
            <a:spLocks noChangeArrowheads="1"/>
          </p:cNvSpPr>
          <p:nvPr/>
        </p:nvSpPr>
        <p:spPr bwMode="auto">
          <a:xfrm>
            <a:off x="827088" y="4800600"/>
            <a:ext cx="7848600" cy="400110"/>
          </a:xfrm>
          <a:prstGeom prst="rect">
            <a:avLst/>
          </a:prstGeom>
          <a:noFill/>
          <a:ln w="9525">
            <a:noFill/>
            <a:miter lim="800000"/>
            <a:headEnd/>
            <a:tailEnd/>
          </a:ln>
          <a:effectLst/>
        </p:spPr>
        <p:txBody>
          <a:bodyPr>
            <a:prstTxWarp prst="textNoShape">
              <a:avLst/>
            </a:prstTxWarp>
            <a:spAutoFit/>
          </a:bodyPr>
          <a:lstStyle/>
          <a:p>
            <a:pPr algn="ctr">
              <a:spcBef>
                <a:spcPct val="50000"/>
              </a:spcBef>
            </a:pPr>
            <a:r>
              <a:rPr lang="en-GB" sz="2000" b="1" dirty="0" smtClean="0">
                <a:solidFill>
                  <a:schemeClr val="bg1"/>
                </a:solidFill>
                <a:latin typeface="Tahoma" pitchFamily="-107" charset="0"/>
              </a:rPr>
              <a:t>PBXware going further than any other PBX has gone before</a:t>
            </a:r>
            <a:endParaRPr lang="en-GB" sz="2000" b="1" dirty="0">
              <a:solidFill>
                <a:schemeClr val="bg1"/>
              </a:solidFill>
              <a:latin typeface="Tahoma" pitchFamily="-107" charset="0"/>
            </a:endParaRPr>
          </a:p>
        </p:txBody>
      </p:sp>
      <p:pic>
        <p:nvPicPr>
          <p:cNvPr id="8" name="Picture 7" descr="013 jplnasa.png"/>
          <p:cNvPicPr>
            <a:picLocks noChangeAspect="1"/>
          </p:cNvPicPr>
          <p:nvPr/>
        </p:nvPicPr>
        <p:blipFill>
          <a:blip r:embed="rId3"/>
          <a:stretch>
            <a:fillRect/>
          </a:stretch>
        </p:blipFill>
        <p:spPr>
          <a:xfrm>
            <a:off x="1981200" y="2514600"/>
            <a:ext cx="5193651" cy="1104762"/>
          </a:xfrm>
          <a:prstGeom prst="rect">
            <a:avLst/>
          </a:prstGeom>
        </p:spPr>
      </p:pic>
      <p:sp>
        <p:nvSpPr>
          <p:cNvPr id="9" name="Text Box 7"/>
          <p:cNvSpPr txBox="1">
            <a:spLocks noChangeArrowheads="1"/>
          </p:cNvSpPr>
          <p:nvPr/>
        </p:nvSpPr>
        <p:spPr bwMode="auto">
          <a:xfrm>
            <a:off x="6629400" y="5178623"/>
            <a:ext cx="2286000" cy="307777"/>
          </a:xfrm>
          <a:prstGeom prst="rect">
            <a:avLst/>
          </a:prstGeom>
          <a:noFill/>
          <a:ln w="9525">
            <a:noFill/>
            <a:miter lim="800000"/>
            <a:headEnd/>
            <a:tailEnd/>
          </a:ln>
          <a:effectLst/>
        </p:spPr>
        <p:txBody>
          <a:bodyPr wrap="square">
            <a:prstTxWarp prst="textNoShape">
              <a:avLst/>
            </a:prstTxWarp>
            <a:spAutoFit/>
          </a:bodyPr>
          <a:lstStyle/>
          <a:p>
            <a:pPr algn="ctr">
              <a:spcBef>
                <a:spcPct val="50000"/>
              </a:spcBef>
            </a:pPr>
            <a:r>
              <a:rPr lang="en-GB" sz="1400" b="1" dirty="0" smtClean="0">
                <a:solidFill>
                  <a:srgbClr val="FFFFFF"/>
                </a:solidFill>
                <a:latin typeface="Tahoma" pitchFamily="-107" charset="0"/>
              </a:rPr>
              <a:t>(</a:t>
            </a:r>
            <a:r>
              <a:rPr lang="en-GB" sz="1400" b="1" dirty="0">
                <a:solidFill>
                  <a:srgbClr val="FFFFFF"/>
                </a:solidFill>
                <a:latin typeface="Tahoma" pitchFamily="-107" charset="0"/>
              </a:rPr>
              <a:t>Bicom Systems)</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2000"/>
                                        <p:tgtEl>
                                          <p:spTgt spid="2053"/>
                                        </p:tgtEl>
                                      </p:cBhvr>
                                    </p:animEffect>
                                  </p:childTnLst>
                                </p:cTn>
                              </p:par>
                            </p:childTnLst>
                          </p:cTn>
                        </p:par>
                        <p:par>
                          <p:cTn id="8" fill="hold">
                            <p:stCondLst>
                              <p:cond delay="2000"/>
                            </p:stCondLst>
                            <p:childTnLst>
                              <p:par>
                                <p:cTn id="9" presetID="18" presetClass="entr" presetSubtype="12" fill="hold" grpId="0" nodeType="afterEffect">
                                  <p:stCondLst>
                                    <p:cond delay="0"/>
                                  </p:stCondLst>
                                  <p:childTnLst>
                                    <p:set>
                                      <p:cBhvr>
                                        <p:cTn id="10" dur="1" fill="hold">
                                          <p:stCondLst>
                                            <p:cond delay="0"/>
                                          </p:stCondLst>
                                        </p:cTn>
                                        <p:tgtEl>
                                          <p:spTgt spid="13319"/>
                                        </p:tgtEl>
                                        <p:attrNameLst>
                                          <p:attrName>style.visibility</p:attrName>
                                        </p:attrNameLst>
                                      </p:cBhvr>
                                      <p:to>
                                        <p:strVal val="visible"/>
                                      </p:to>
                                    </p:set>
                                    <p:animEffect transition="in" filter="strips(downLeft)">
                                      <p:cBhvr>
                                        <p:cTn id="11" dur="500"/>
                                        <p:tgtEl>
                                          <p:spTgt spid="13319"/>
                                        </p:tgtEl>
                                      </p:cBhvr>
                                    </p:animEffect>
                                  </p:childTnLst>
                                </p:cTn>
                              </p:par>
                            </p:childTnLst>
                          </p:cTn>
                        </p:par>
                        <p:par>
                          <p:cTn id="12" fill="hold">
                            <p:stCondLst>
                              <p:cond delay="2500"/>
                            </p:stCondLst>
                            <p:childTnLst>
                              <p:par>
                                <p:cTn id="13" presetID="18" presetClass="entr" presetSubtype="12"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Lef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P spid="13319"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p:cNvPicPr>
          <p:nvPr/>
        </p:nvPicPr>
        <p:blipFill>
          <a:blip r:embed="rId2">
            <a:alphaModFix amt="75000"/>
          </a:blip>
          <a:stretch>
            <a:fillRect/>
          </a:stretch>
        </p:blipFill>
        <p:spPr>
          <a:xfrm>
            <a:off x="0" y="-13800"/>
            <a:ext cx="9162000" cy="6894000"/>
          </a:xfrm>
          <a:prstGeom prst="rect">
            <a:avLst/>
          </a:prstGeom>
        </p:spPr>
      </p:pic>
      <p:sp>
        <p:nvSpPr>
          <p:cNvPr id="4098" name="Rectangle 2"/>
          <p:cNvSpPr>
            <a:spLocks noGrp="1" noChangeArrowheads="1"/>
          </p:cNvSpPr>
          <p:nvPr>
            <p:ph type="body" idx="1"/>
          </p:nvPr>
        </p:nvSpPr>
        <p:spPr>
          <a:xfrm>
            <a:off x="395288" y="1412875"/>
            <a:ext cx="8208962" cy="3616325"/>
          </a:xfrm>
        </p:spPr>
        <p:txBody>
          <a:bodyPr/>
          <a:lstStyle/>
          <a:p>
            <a:pPr eaLnBrk="1" hangingPunct="1">
              <a:lnSpc>
                <a:spcPct val="90000"/>
              </a:lnSpc>
              <a:buNone/>
            </a:pPr>
            <a:r>
              <a:rPr lang="en-GB" b="1" dirty="0">
                <a:solidFill>
                  <a:srgbClr val="FFFFFF"/>
                </a:solidFill>
                <a:latin typeface="Tahoma" pitchFamily="-107" charset="0"/>
              </a:rPr>
              <a:t>Overview</a:t>
            </a:r>
            <a:endParaRPr lang="en-GB" b="1" dirty="0" smtClean="0">
              <a:solidFill>
                <a:srgbClr val="FFFFFF"/>
              </a:solidFill>
              <a:latin typeface="Tahoma" pitchFamily="-107" charset="0"/>
            </a:endParaRPr>
          </a:p>
          <a:p>
            <a:pPr eaLnBrk="1" hangingPunct="1">
              <a:lnSpc>
                <a:spcPct val="90000"/>
              </a:lnSpc>
              <a:buFontTx/>
              <a:buNone/>
            </a:pPr>
            <a:endParaRPr lang="en-GB" sz="2000" dirty="0" smtClean="0">
              <a:solidFill>
                <a:srgbClr val="FFFFFF"/>
              </a:solidFill>
              <a:latin typeface="Tahoma" pitchFamily="-107" charset="0"/>
            </a:endParaRPr>
          </a:p>
          <a:p>
            <a:pPr eaLnBrk="1" hangingPunct="1">
              <a:lnSpc>
                <a:spcPct val="90000"/>
              </a:lnSpc>
              <a:buFontTx/>
              <a:buNone/>
            </a:pPr>
            <a:r>
              <a:rPr lang="en-GB" sz="2000" dirty="0" smtClean="0">
                <a:solidFill>
                  <a:srgbClr val="FFFFFF"/>
                </a:solidFill>
                <a:latin typeface="Tahoma" pitchFamily="-107" charset="0"/>
              </a:rPr>
              <a:t>http://</a:t>
            </a:r>
            <a:r>
              <a:rPr lang="en-GB" sz="2000" dirty="0" err="1" smtClean="0">
                <a:solidFill>
                  <a:srgbClr val="FFFFFF"/>
                </a:solidFill>
                <a:latin typeface="Tahoma" pitchFamily="-107" charset="0"/>
              </a:rPr>
              <a:t>jpl.nasa.gov</a:t>
            </a:r>
            <a:r>
              <a:rPr lang="en-GB" sz="2000" dirty="0" smtClean="0">
                <a:solidFill>
                  <a:srgbClr val="FFFFFF"/>
                </a:solidFill>
                <a:latin typeface="Tahoma" pitchFamily="-107" charset="0"/>
              </a:rPr>
              <a:t> (Jet Propulsion Laboratory)</a:t>
            </a:r>
          </a:p>
          <a:p>
            <a:pPr eaLnBrk="1" hangingPunct="1">
              <a:lnSpc>
                <a:spcPct val="90000"/>
              </a:lnSpc>
              <a:buFontTx/>
              <a:buNone/>
            </a:pPr>
            <a:endParaRPr lang="en-GB" sz="2000" dirty="0" smtClean="0">
              <a:solidFill>
                <a:srgbClr val="FFFFFF"/>
              </a:solidFill>
              <a:latin typeface="Tahoma" pitchFamily="-107" charset="0"/>
            </a:endParaRPr>
          </a:p>
          <a:p>
            <a:pPr eaLnBrk="1" hangingPunct="1">
              <a:lnSpc>
                <a:spcPct val="90000"/>
              </a:lnSpc>
              <a:buFontTx/>
              <a:buNone/>
            </a:pPr>
            <a:r>
              <a:rPr lang="en-GB" sz="2000" dirty="0" smtClean="0">
                <a:solidFill>
                  <a:srgbClr val="FFFFFF"/>
                </a:solidFill>
                <a:latin typeface="Tahoma" pitchFamily="-107" charset="0"/>
              </a:rPr>
              <a:t>JPL is the lead US </a:t>
            </a:r>
            <a:r>
              <a:rPr lang="en-GB" sz="2000" dirty="0" err="1" smtClean="0">
                <a:solidFill>
                  <a:srgbClr val="FFFFFF"/>
                </a:solidFill>
                <a:latin typeface="Tahoma" pitchFamily="-107" charset="0"/>
              </a:rPr>
              <a:t>center</a:t>
            </a:r>
            <a:r>
              <a:rPr lang="en-GB" sz="2000" dirty="0" smtClean="0">
                <a:solidFill>
                  <a:srgbClr val="FFFFFF"/>
                </a:solidFill>
                <a:latin typeface="Tahoma" pitchFamily="-107" charset="0"/>
              </a:rPr>
              <a:t> for robotic exploration of the SOLAR SYSTEM</a:t>
            </a:r>
          </a:p>
          <a:p>
            <a:pPr eaLnBrk="1" hangingPunct="1">
              <a:lnSpc>
                <a:spcPct val="90000"/>
              </a:lnSpc>
              <a:buFontTx/>
              <a:buNone/>
            </a:pPr>
            <a:endParaRPr lang="en-GB" sz="2000" dirty="0" smtClean="0">
              <a:solidFill>
                <a:srgbClr val="FFFFFF"/>
              </a:solidFill>
              <a:latin typeface="Tahoma" pitchFamily="-107" charset="0"/>
            </a:endParaRPr>
          </a:p>
          <a:p>
            <a:pPr eaLnBrk="1" hangingPunct="1">
              <a:lnSpc>
                <a:spcPct val="90000"/>
              </a:lnSpc>
              <a:buFontTx/>
              <a:buNone/>
            </a:pPr>
            <a:r>
              <a:rPr lang="en-GB" sz="2000" dirty="0" smtClean="0">
                <a:solidFill>
                  <a:srgbClr val="FFFFFF"/>
                </a:solidFill>
                <a:latin typeface="Tahoma" pitchFamily="-107" charset="0"/>
              </a:rPr>
              <a:t>JPL research collaborates efforts of SCIENTISTS around the world</a:t>
            </a:r>
            <a:r>
              <a:rPr lang="en-GB" sz="2000" dirty="0" smtClean="0">
                <a:latin typeface="Tahoma" pitchFamily="-107" charset="0"/>
              </a:rPr>
              <a:t> </a:t>
            </a:r>
            <a:endParaRPr lang="en-GB" sz="2000" dirty="0">
              <a:latin typeface="Tahoma" pitchFamily="-107" charset="0"/>
            </a:endParaRPr>
          </a:p>
        </p:txBody>
      </p:sp>
      <p:pic>
        <p:nvPicPr>
          <p:cNvPr id="9" name="Picture 8"/>
          <p:cNvPicPr>
            <a:picLocks noChangeAspect="1"/>
          </p:cNvPicPr>
          <p:nvPr/>
        </p:nvPicPr>
        <p:blipFill>
          <a:blip r:embed="rId3"/>
          <a:stretch>
            <a:fillRect/>
          </a:stretch>
        </p:blipFill>
        <p:spPr>
          <a:xfrm>
            <a:off x="5486400" y="4105655"/>
            <a:ext cx="3657600" cy="2752344"/>
          </a:xfrm>
          <a:prstGeom prst="rect">
            <a:avLst/>
          </a:prstGeom>
        </p:spPr>
      </p:pic>
      <p:pic>
        <p:nvPicPr>
          <p:cNvPr id="6" name="Picture 5" descr="013 jplnasa.png"/>
          <p:cNvPicPr>
            <a:picLocks noChangeAspect="1"/>
          </p:cNvPicPr>
          <p:nvPr/>
        </p:nvPicPr>
        <p:blipFill>
          <a:blip r:embed="rId4"/>
          <a:stretch>
            <a:fillRect/>
          </a:stretch>
        </p:blipFill>
        <p:spPr>
          <a:xfrm>
            <a:off x="304800" y="668101"/>
            <a:ext cx="2590800" cy="551099"/>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animEffect transition="in" filter="fade">
                                      <p:cBhvr>
                                        <p:cTn id="7" dur="1000"/>
                                        <p:tgtEl>
                                          <p:spTgt spid="409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p:cNvPicPr>
          <p:nvPr/>
        </p:nvPicPr>
        <p:blipFill>
          <a:blip r:embed="rId2">
            <a:alphaModFix amt="75000"/>
          </a:blip>
          <a:stretch>
            <a:fillRect/>
          </a:stretch>
        </p:blipFill>
        <p:spPr>
          <a:xfrm>
            <a:off x="0" y="-13800"/>
            <a:ext cx="9162000" cy="6894000"/>
          </a:xfrm>
          <a:prstGeom prst="rect">
            <a:avLst/>
          </a:prstGeom>
        </p:spPr>
      </p:pic>
      <p:pic>
        <p:nvPicPr>
          <p:cNvPr id="7" name="Picture 6" descr="ears.jpg"/>
          <p:cNvPicPr>
            <a:picLocks noChangeAspect="1"/>
          </p:cNvPicPr>
          <p:nvPr/>
        </p:nvPicPr>
        <p:blipFill>
          <a:blip r:embed="rId3"/>
          <a:stretch>
            <a:fillRect/>
          </a:stretch>
        </p:blipFill>
        <p:spPr>
          <a:xfrm>
            <a:off x="4953000" y="3888497"/>
            <a:ext cx="4191000" cy="2969503"/>
          </a:xfrm>
          <a:prstGeom prst="rect">
            <a:avLst/>
          </a:prstGeom>
        </p:spPr>
      </p:pic>
      <p:sp>
        <p:nvSpPr>
          <p:cNvPr id="5122" name="Rectangle 2"/>
          <p:cNvSpPr>
            <a:spLocks noGrp="1" noChangeArrowheads="1"/>
          </p:cNvSpPr>
          <p:nvPr>
            <p:ph type="body" idx="1"/>
          </p:nvPr>
        </p:nvSpPr>
        <p:spPr>
          <a:xfrm>
            <a:off x="395288" y="1412875"/>
            <a:ext cx="8291512" cy="3311525"/>
          </a:xfrm>
        </p:spPr>
        <p:txBody>
          <a:bodyPr/>
          <a:lstStyle/>
          <a:p>
            <a:pPr eaLnBrk="1" hangingPunct="1">
              <a:lnSpc>
                <a:spcPct val="80000"/>
              </a:lnSpc>
              <a:buNone/>
            </a:pPr>
            <a:r>
              <a:rPr lang="en-GB" b="1" dirty="0">
                <a:solidFill>
                  <a:srgbClr val="FFFFFF"/>
                </a:solidFill>
                <a:latin typeface="Tahoma" pitchFamily="-107" charset="0"/>
              </a:rPr>
              <a:t>Challenge</a:t>
            </a:r>
            <a:r>
              <a:rPr lang="en-GB" sz="1800" dirty="0">
                <a:solidFill>
                  <a:srgbClr val="FFFFFF"/>
                </a:solidFill>
                <a:latin typeface="Tahoma" pitchFamily="-107" charset="0"/>
              </a:rPr>
              <a:t/>
            </a:r>
            <a:br>
              <a:rPr lang="en-GB" sz="1800" dirty="0">
                <a:solidFill>
                  <a:srgbClr val="FFFFFF"/>
                </a:solidFill>
                <a:latin typeface="Tahoma" pitchFamily="-107" charset="0"/>
              </a:rPr>
            </a:br>
            <a:endParaRPr lang="en-GB" sz="1800"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6 WEEKS to deliver: CONFERENCE SOLUTION that was a First!</a:t>
            </a:r>
          </a:p>
          <a:p>
            <a:pPr lvl="1" eaLnBrk="1" hangingPunct="1">
              <a:lnSpc>
                <a:spcPct val="80000"/>
              </a:lnSpc>
              <a:buFontTx/>
              <a:buNone/>
            </a:pPr>
            <a:endParaRPr lang="en-GB" sz="2000"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Supervisor to Monitor 20 conferences CONCURRENTLY</a:t>
            </a:r>
          </a:p>
          <a:p>
            <a:pPr lvl="1" eaLnBrk="1" hangingPunct="1">
              <a:lnSpc>
                <a:spcPct val="80000"/>
              </a:lnSpc>
              <a:buFontTx/>
              <a:buNone/>
            </a:pPr>
            <a:endParaRPr lang="en-GB" sz="2000"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Supervisor : EASY user and conference management</a:t>
            </a:r>
          </a:p>
          <a:p>
            <a:pPr lvl="1" eaLnBrk="1" hangingPunct="1">
              <a:lnSpc>
                <a:spcPct val="80000"/>
              </a:lnSpc>
              <a:buFontTx/>
              <a:buNone/>
            </a:pPr>
            <a:endParaRPr lang="en-GB" sz="2000"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Users: EASY to use desktop conferencing and instant messaging</a:t>
            </a:r>
            <a:r>
              <a:rPr lang="en-GB" sz="2000" dirty="0" smtClean="0">
                <a:latin typeface="Tahoma" pitchFamily="-107" charset="0"/>
              </a:rPr>
              <a:t> </a:t>
            </a:r>
            <a:endParaRPr lang="en-GB" sz="2000" dirty="0">
              <a:latin typeface="Tahoma" pitchFamily="-107" charset="0"/>
            </a:endParaRPr>
          </a:p>
        </p:txBody>
      </p:sp>
      <p:pic>
        <p:nvPicPr>
          <p:cNvPr id="6" name="Picture 5" descr="013 jplnasa.png"/>
          <p:cNvPicPr>
            <a:picLocks noChangeAspect="1"/>
          </p:cNvPicPr>
          <p:nvPr/>
        </p:nvPicPr>
        <p:blipFill>
          <a:blip r:embed="rId4"/>
          <a:stretch>
            <a:fillRect/>
          </a:stretch>
        </p:blipFill>
        <p:spPr>
          <a:xfrm>
            <a:off x="304800" y="668101"/>
            <a:ext cx="2590800" cy="551099"/>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Effect transition="in" filter="fade">
                                      <p:cBhvr>
                                        <p:cTn id="7" dur="1000"/>
                                        <p:tgtEl>
                                          <p:spTgt spid="51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p:cNvPicPr>
          <p:nvPr/>
        </p:nvPicPr>
        <p:blipFill>
          <a:blip r:embed="rId2">
            <a:alphaModFix amt="75000"/>
          </a:blip>
          <a:stretch>
            <a:fillRect/>
          </a:stretch>
        </p:blipFill>
        <p:spPr>
          <a:xfrm>
            <a:off x="0" y="-13800"/>
            <a:ext cx="9162000" cy="6894000"/>
          </a:xfrm>
          <a:prstGeom prst="rect">
            <a:avLst/>
          </a:prstGeom>
        </p:spPr>
      </p:pic>
      <p:sp>
        <p:nvSpPr>
          <p:cNvPr id="6146" name="Rectangle 2"/>
          <p:cNvSpPr>
            <a:spLocks noGrp="1" noChangeArrowheads="1"/>
          </p:cNvSpPr>
          <p:nvPr>
            <p:ph type="body" idx="1"/>
          </p:nvPr>
        </p:nvSpPr>
        <p:spPr>
          <a:xfrm>
            <a:off x="395288" y="1412875"/>
            <a:ext cx="8208962" cy="3816350"/>
          </a:xfrm>
        </p:spPr>
        <p:txBody>
          <a:bodyPr/>
          <a:lstStyle/>
          <a:p>
            <a:pPr eaLnBrk="1" hangingPunct="1">
              <a:lnSpc>
                <a:spcPct val="80000"/>
              </a:lnSpc>
              <a:buNone/>
            </a:pPr>
            <a:r>
              <a:rPr lang="en-GB" b="1" dirty="0">
                <a:solidFill>
                  <a:srgbClr val="FFFFFF"/>
                </a:solidFill>
                <a:latin typeface="Tahoma" pitchFamily="-107" charset="0"/>
              </a:rPr>
              <a:t>Solution</a:t>
            </a:r>
          </a:p>
          <a:p>
            <a:pPr eaLnBrk="1" hangingPunct="1">
              <a:lnSpc>
                <a:spcPct val="80000"/>
              </a:lnSpc>
              <a:buFontTx/>
              <a:buNone/>
            </a:pPr>
            <a:endParaRPr lang="en-GB" sz="1800" b="1"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PBXware business edition installed on FIVE nines server</a:t>
            </a:r>
          </a:p>
          <a:p>
            <a:pPr lvl="1" eaLnBrk="1" hangingPunct="1">
              <a:lnSpc>
                <a:spcPct val="80000"/>
              </a:lnSpc>
              <a:buFontTx/>
              <a:buNone/>
            </a:pPr>
            <a:endParaRPr lang="en-GB" sz="2000"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Custom developed conference monitoring solution</a:t>
            </a:r>
          </a:p>
          <a:p>
            <a:pPr lvl="1" eaLnBrk="1" hangingPunct="1">
              <a:lnSpc>
                <a:spcPct val="80000"/>
              </a:lnSpc>
              <a:buFontTx/>
              <a:buNone/>
            </a:pPr>
            <a:endParaRPr lang="en-GB" sz="2000"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Modified </a:t>
            </a:r>
            <a:r>
              <a:rPr lang="en-GB" sz="2000" dirty="0" err="1" smtClean="0">
                <a:solidFill>
                  <a:srgbClr val="FFFFFF"/>
                </a:solidFill>
                <a:latin typeface="Tahoma" pitchFamily="-107" charset="0"/>
              </a:rPr>
              <a:t>gloCOM</a:t>
            </a:r>
            <a:r>
              <a:rPr lang="en-GB" sz="2000" dirty="0" smtClean="0">
                <a:solidFill>
                  <a:srgbClr val="FFFFFF"/>
                </a:solidFill>
                <a:latin typeface="Tahoma" pitchFamily="-107" charset="0"/>
              </a:rPr>
              <a:t> to support conferencing administration</a:t>
            </a:r>
          </a:p>
          <a:p>
            <a:pPr lvl="1" eaLnBrk="1" hangingPunct="1">
              <a:lnSpc>
                <a:spcPct val="80000"/>
              </a:lnSpc>
              <a:buFontTx/>
              <a:buNone/>
            </a:pPr>
            <a:endParaRPr lang="en-GB" sz="2000" dirty="0" smtClean="0">
              <a:solidFill>
                <a:srgbClr val="FFFFFF"/>
              </a:solidFill>
              <a:latin typeface="Tahoma" pitchFamily="-107" charset="0"/>
            </a:endParaRPr>
          </a:p>
          <a:p>
            <a:pPr lvl="1" eaLnBrk="1" hangingPunct="1">
              <a:lnSpc>
                <a:spcPct val="80000"/>
              </a:lnSpc>
              <a:buFontTx/>
              <a:buNone/>
            </a:pPr>
            <a:r>
              <a:rPr lang="en-GB" sz="2000" dirty="0" smtClean="0">
                <a:solidFill>
                  <a:srgbClr val="FFFFFF"/>
                </a:solidFill>
                <a:latin typeface="Tahoma" pitchFamily="-107" charset="0"/>
              </a:rPr>
              <a:t>Developed Conferencing Desktop</a:t>
            </a:r>
          </a:p>
          <a:p>
            <a:pPr lvl="1" eaLnBrk="1" hangingPunct="1">
              <a:lnSpc>
                <a:spcPct val="80000"/>
              </a:lnSpc>
              <a:buFontTx/>
              <a:buNone/>
            </a:pPr>
            <a:r>
              <a:rPr lang="en-US" sz="2000" dirty="0" smtClean="0">
                <a:solidFill>
                  <a:srgbClr val="FFFFFF"/>
                </a:solidFill>
                <a:latin typeface="Tahoma" pitchFamily="-107" charset="0"/>
              </a:rPr>
              <a:t>A</a:t>
            </a:r>
            <a:r>
              <a:rPr lang="en-GB" sz="2000" dirty="0" err="1" smtClean="0">
                <a:solidFill>
                  <a:srgbClr val="FFFFFF"/>
                </a:solidFill>
                <a:latin typeface="Tahoma" pitchFamily="-107" charset="0"/>
              </a:rPr>
              <a:t>pplication</a:t>
            </a:r>
            <a:r>
              <a:rPr lang="en-GB" sz="2000" dirty="0" smtClean="0">
                <a:solidFill>
                  <a:srgbClr val="FFFFFF"/>
                </a:solidFill>
                <a:latin typeface="Tahoma" pitchFamily="-107" charset="0"/>
              </a:rPr>
              <a:t> for End Users</a:t>
            </a:r>
            <a:endParaRPr lang="en-GB" sz="2000" dirty="0">
              <a:solidFill>
                <a:srgbClr val="292929"/>
              </a:solidFill>
              <a:latin typeface="Tahoma" pitchFamily="-107" charset="0"/>
            </a:endParaRPr>
          </a:p>
        </p:txBody>
      </p:sp>
      <p:pic>
        <p:nvPicPr>
          <p:cNvPr id="6" name="Picture 5" descr="013 jplnasa.png"/>
          <p:cNvPicPr>
            <a:picLocks noChangeAspect="1"/>
          </p:cNvPicPr>
          <p:nvPr/>
        </p:nvPicPr>
        <p:blipFill>
          <a:blip r:embed="rId3"/>
          <a:stretch>
            <a:fillRect/>
          </a:stretch>
        </p:blipFill>
        <p:spPr>
          <a:xfrm>
            <a:off x="304800" y="668101"/>
            <a:ext cx="2590800" cy="551099"/>
          </a:xfrm>
          <a:prstGeom prst="rect">
            <a:avLst/>
          </a:prstGeom>
        </p:spPr>
      </p:pic>
      <p:pic>
        <p:nvPicPr>
          <p:cNvPr id="7" name="Picture 6" descr="160446main_jsc2006e43860_high2.jpg"/>
          <p:cNvPicPr>
            <a:picLocks noChangeAspect="1"/>
          </p:cNvPicPr>
          <p:nvPr/>
        </p:nvPicPr>
        <p:blipFill>
          <a:blip r:embed="rId4"/>
          <a:stretch>
            <a:fillRect/>
          </a:stretch>
        </p:blipFill>
        <p:spPr>
          <a:xfrm>
            <a:off x="4668397" y="3886200"/>
            <a:ext cx="4475602" cy="29718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fade">
                                      <p:cBhvr>
                                        <p:cTn id="7" dur="1000"/>
                                        <p:tgtEl>
                                          <p:spTgt spid="614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146">
                                            <p:txEl>
                                              <p:pRg st="2" end="2"/>
                                            </p:txEl>
                                          </p:spTgt>
                                        </p:tgtEl>
                                        <p:attrNameLst>
                                          <p:attrName>style.visibility</p:attrName>
                                        </p:attrNameLst>
                                      </p:cBhvr>
                                      <p:to>
                                        <p:strVal val="visible"/>
                                      </p:to>
                                    </p:set>
                                    <p:animEffect transition="in" filter="fade">
                                      <p:cBhvr>
                                        <p:cTn id="10" dur="1000"/>
                                        <p:tgtEl>
                                          <p:spTgt spid="6146">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146">
                                            <p:txEl>
                                              <p:pRg st="4" end="4"/>
                                            </p:txEl>
                                          </p:spTgt>
                                        </p:tgtEl>
                                        <p:attrNameLst>
                                          <p:attrName>style.visibility</p:attrName>
                                        </p:attrNameLst>
                                      </p:cBhvr>
                                      <p:to>
                                        <p:strVal val="visible"/>
                                      </p:to>
                                    </p:set>
                                    <p:animEffect transition="in" filter="fade">
                                      <p:cBhvr>
                                        <p:cTn id="13" dur="1000"/>
                                        <p:tgtEl>
                                          <p:spTgt spid="6146">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146">
                                            <p:txEl>
                                              <p:pRg st="6" end="6"/>
                                            </p:txEl>
                                          </p:spTgt>
                                        </p:tgtEl>
                                        <p:attrNameLst>
                                          <p:attrName>style.visibility</p:attrName>
                                        </p:attrNameLst>
                                      </p:cBhvr>
                                      <p:to>
                                        <p:strVal val="visible"/>
                                      </p:to>
                                    </p:set>
                                    <p:animEffect transition="in" filter="fade">
                                      <p:cBhvr>
                                        <p:cTn id="16" dur="1000"/>
                                        <p:tgtEl>
                                          <p:spTgt spid="6146">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146">
                                            <p:txEl>
                                              <p:pRg st="8" end="8"/>
                                            </p:txEl>
                                          </p:spTgt>
                                        </p:tgtEl>
                                        <p:attrNameLst>
                                          <p:attrName>style.visibility</p:attrName>
                                        </p:attrNameLst>
                                      </p:cBhvr>
                                      <p:to>
                                        <p:strVal val="visible"/>
                                      </p:to>
                                    </p:set>
                                    <p:animEffect transition="in" filter="fade">
                                      <p:cBhvr>
                                        <p:cTn id="19" dur="1000"/>
                                        <p:tgtEl>
                                          <p:spTgt spid="6146">
                                            <p:txEl>
                                              <p:pRg st="8" end="8"/>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6146">
                                            <p:txEl>
                                              <p:pRg st="9" end="9"/>
                                            </p:txEl>
                                          </p:spTgt>
                                        </p:tgtEl>
                                        <p:attrNameLst>
                                          <p:attrName>style.visibility</p:attrName>
                                        </p:attrNameLst>
                                      </p:cBhvr>
                                      <p:to>
                                        <p:strVal val="visible"/>
                                      </p:to>
                                    </p:set>
                                    <p:animEffect transition="in" filter="fade">
                                      <p:cBhvr>
                                        <p:cTn id="22" dur="1000"/>
                                        <p:tgtEl>
                                          <p:spTgt spid="614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p:cNvPicPr>
          <p:nvPr/>
        </p:nvPicPr>
        <p:blipFill>
          <a:blip r:embed="rId2">
            <a:alphaModFix amt="75000"/>
          </a:blip>
          <a:stretch>
            <a:fillRect/>
          </a:stretch>
        </p:blipFill>
        <p:spPr>
          <a:xfrm>
            <a:off x="0" y="-13800"/>
            <a:ext cx="9162000" cy="6894000"/>
          </a:xfrm>
          <a:prstGeom prst="rect">
            <a:avLst/>
          </a:prstGeom>
        </p:spPr>
      </p:pic>
      <p:sp>
        <p:nvSpPr>
          <p:cNvPr id="8194" name="Rectangle 2"/>
          <p:cNvSpPr>
            <a:spLocks noGrp="1" noChangeArrowheads="1"/>
          </p:cNvSpPr>
          <p:nvPr>
            <p:ph type="body" idx="1"/>
          </p:nvPr>
        </p:nvSpPr>
        <p:spPr>
          <a:xfrm>
            <a:off x="395288" y="1412875"/>
            <a:ext cx="8497887" cy="492125"/>
          </a:xfrm>
        </p:spPr>
        <p:txBody>
          <a:bodyPr>
            <a:normAutofit lnSpcReduction="10000"/>
          </a:bodyPr>
          <a:lstStyle/>
          <a:p>
            <a:pPr eaLnBrk="1" hangingPunct="1">
              <a:lnSpc>
                <a:spcPct val="90000"/>
              </a:lnSpc>
              <a:buNone/>
            </a:pPr>
            <a:r>
              <a:rPr lang="en-GB" b="1" dirty="0">
                <a:solidFill>
                  <a:srgbClr val="FFFFFF"/>
                </a:solidFill>
                <a:latin typeface="Tahoma" pitchFamily="-107" charset="0"/>
              </a:rPr>
              <a:t>Results</a:t>
            </a:r>
            <a:endParaRPr lang="en-GB" b="1" dirty="0" smtClean="0">
              <a:solidFill>
                <a:srgbClr val="FFFFFF"/>
              </a:solidFill>
              <a:latin typeface="Tahoma" pitchFamily="-107" charset="0"/>
            </a:endParaRPr>
          </a:p>
          <a:p>
            <a:pPr eaLnBrk="1" hangingPunct="1">
              <a:lnSpc>
                <a:spcPct val="90000"/>
              </a:lnSpc>
              <a:buFontTx/>
              <a:buNone/>
            </a:pPr>
            <a:endParaRPr lang="en-GB" sz="1800" b="1" dirty="0">
              <a:latin typeface="Tahoma" pitchFamily="-107" charset="0"/>
            </a:endParaRPr>
          </a:p>
        </p:txBody>
      </p:sp>
      <p:pic>
        <p:nvPicPr>
          <p:cNvPr id="9" name="Picture 8"/>
          <p:cNvPicPr>
            <a:picLocks noChangeAspect="1"/>
          </p:cNvPicPr>
          <p:nvPr/>
        </p:nvPicPr>
        <p:blipFill>
          <a:blip r:embed="rId3"/>
          <a:stretch>
            <a:fillRect/>
          </a:stretch>
        </p:blipFill>
        <p:spPr>
          <a:xfrm>
            <a:off x="1371600" y="2209800"/>
            <a:ext cx="6350000" cy="4216400"/>
          </a:xfrm>
          <a:prstGeom prst="rect">
            <a:avLst/>
          </a:prstGeom>
        </p:spPr>
      </p:pic>
      <p:pic>
        <p:nvPicPr>
          <p:cNvPr id="6" name="Picture 5" descr="013 jplnasa.png"/>
          <p:cNvPicPr>
            <a:picLocks noChangeAspect="1"/>
          </p:cNvPicPr>
          <p:nvPr/>
        </p:nvPicPr>
        <p:blipFill>
          <a:blip r:embed="rId4"/>
          <a:stretch>
            <a:fillRect/>
          </a:stretch>
        </p:blipFill>
        <p:spPr>
          <a:xfrm>
            <a:off x="304800" y="668101"/>
            <a:ext cx="2590800" cy="551099"/>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4">
                                            <p:txEl>
                                              <p:pRg st="0" end="0"/>
                                            </p:txEl>
                                          </p:spTgt>
                                        </p:tgtEl>
                                        <p:attrNameLst>
                                          <p:attrName>style.visibility</p:attrName>
                                        </p:attrNameLst>
                                      </p:cBhvr>
                                      <p:to>
                                        <p:strVal val="visible"/>
                                      </p:to>
                                    </p:set>
                                    <p:animEffect transition="in" filter="fade">
                                      <p:cBhvr>
                                        <p:cTn id="7" dur="1000"/>
                                        <p:tgtEl>
                                          <p:spTgt spid="819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p:cNvPicPr>
            <a:picLocks noChangeAspect="1"/>
          </p:cNvPicPr>
          <p:nvPr/>
        </p:nvPicPr>
        <p:blipFill>
          <a:blip r:embed="rId2"/>
          <a:stretch>
            <a:fillRect/>
          </a:stretch>
        </p:blipFill>
        <p:spPr>
          <a:xfrm>
            <a:off x="0" y="2"/>
            <a:ext cx="9147600" cy="1983171"/>
          </a:xfrm>
          <a:prstGeom prst="rect">
            <a:avLst/>
          </a:prstGeom>
        </p:spPr>
      </p:pic>
      <p:pic>
        <p:nvPicPr>
          <p:cNvPr id="5" name="Picture 4" descr="001 omnispring.png"/>
          <p:cNvPicPr>
            <a:picLocks noChangeAspect="1"/>
          </p:cNvPicPr>
          <p:nvPr/>
        </p:nvPicPr>
        <p:blipFill>
          <a:blip r:embed="rId3"/>
          <a:stretch>
            <a:fillRect/>
          </a:stretch>
        </p:blipFill>
        <p:spPr>
          <a:xfrm>
            <a:off x="3200400" y="2371685"/>
            <a:ext cx="1981200" cy="600115"/>
          </a:xfrm>
          <a:prstGeom prst="rect">
            <a:avLst/>
          </a:prstGeom>
        </p:spPr>
      </p:pic>
      <p:pic>
        <p:nvPicPr>
          <p:cNvPr id="6" name="Picture 5" descr="002 sip.png"/>
          <p:cNvPicPr>
            <a:picLocks noChangeAspect="1"/>
          </p:cNvPicPr>
          <p:nvPr/>
        </p:nvPicPr>
        <p:blipFill>
          <a:blip r:embed="rId4"/>
          <a:stretch>
            <a:fillRect/>
          </a:stretch>
        </p:blipFill>
        <p:spPr>
          <a:xfrm>
            <a:off x="7772401" y="1670081"/>
            <a:ext cx="1371600" cy="996919"/>
          </a:xfrm>
          <a:prstGeom prst="rect">
            <a:avLst/>
          </a:prstGeom>
        </p:spPr>
      </p:pic>
      <p:pic>
        <p:nvPicPr>
          <p:cNvPr id="7" name="Picture 6" descr="003 clickforpbx.png"/>
          <p:cNvPicPr>
            <a:picLocks noChangeAspect="1"/>
          </p:cNvPicPr>
          <p:nvPr/>
        </p:nvPicPr>
        <p:blipFill>
          <a:blip r:embed="rId5"/>
          <a:stretch>
            <a:fillRect/>
          </a:stretch>
        </p:blipFill>
        <p:spPr>
          <a:xfrm>
            <a:off x="304800" y="3892447"/>
            <a:ext cx="1447799" cy="450953"/>
          </a:xfrm>
          <a:prstGeom prst="rect">
            <a:avLst/>
          </a:prstGeom>
        </p:spPr>
      </p:pic>
      <p:pic>
        <p:nvPicPr>
          <p:cNvPr id="8" name="Picture 7" descr="004 teamnet.png"/>
          <p:cNvPicPr>
            <a:picLocks noChangeAspect="1"/>
          </p:cNvPicPr>
          <p:nvPr/>
        </p:nvPicPr>
        <p:blipFill>
          <a:blip r:embed="rId6"/>
          <a:stretch>
            <a:fillRect/>
          </a:stretch>
        </p:blipFill>
        <p:spPr>
          <a:xfrm>
            <a:off x="5867400" y="5693347"/>
            <a:ext cx="1752600" cy="478853"/>
          </a:xfrm>
          <a:prstGeom prst="rect">
            <a:avLst/>
          </a:prstGeom>
        </p:spPr>
      </p:pic>
      <p:pic>
        <p:nvPicPr>
          <p:cNvPr id="10" name="Picture 9" descr="006 hostworks.png"/>
          <p:cNvPicPr>
            <a:picLocks noChangeAspect="1"/>
          </p:cNvPicPr>
          <p:nvPr/>
        </p:nvPicPr>
        <p:blipFill>
          <a:blip r:embed="rId7"/>
          <a:stretch>
            <a:fillRect/>
          </a:stretch>
        </p:blipFill>
        <p:spPr>
          <a:xfrm>
            <a:off x="228600" y="3048000"/>
            <a:ext cx="2813539" cy="762000"/>
          </a:xfrm>
          <a:prstGeom prst="rect">
            <a:avLst/>
          </a:prstGeom>
        </p:spPr>
      </p:pic>
      <p:pic>
        <p:nvPicPr>
          <p:cNvPr id="12" name="Picture 11" descr="008 intelicom.png"/>
          <p:cNvPicPr>
            <a:picLocks noChangeAspect="1"/>
          </p:cNvPicPr>
          <p:nvPr/>
        </p:nvPicPr>
        <p:blipFill>
          <a:blip r:embed="rId8"/>
          <a:stretch>
            <a:fillRect/>
          </a:stretch>
        </p:blipFill>
        <p:spPr>
          <a:xfrm>
            <a:off x="228600" y="1657978"/>
            <a:ext cx="1905000" cy="628022"/>
          </a:xfrm>
          <a:prstGeom prst="rect">
            <a:avLst/>
          </a:prstGeom>
        </p:spPr>
      </p:pic>
      <p:pic>
        <p:nvPicPr>
          <p:cNvPr id="14" name="Picture 13" descr="010 telappliant.png"/>
          <p:cNvPicPr>
            <a:picLocks noChangeAspect="1"/>
          </p:cNvPicPr>
          <p:nvPr/>
        </p:nvPicPr>
        <p:blipFill>
          <a:blip r:embed="rId9"/>
          <a:stretch>
            <a:fillRect/>
          </a:stretch>
        </p:blipFill>
        <p:spPr>
          <a:xfrm>
            <a:off x="3033458" y="2933810"/>
            <a:ext cx="3443542" cy="1028590"/>
          </a:xfrm>
          <a:prstGeom prst="rect">
            <a:avLst/>
          </a:prstGeom>
        </p:spPr>
      </p:pic>
      <p:pic>
        <p:nvPicPr>
          <p:cNvPr id="15" name="Picture 14" descr="011 alunys.png"/>
          <p:cNvPicPr>
            <a:picLocks noChangeAspect="1"/>
          </p:cNvPicPr>
          <p:nvPr/>
        </p:nvPicPr>
        <p:blipFill>
          <a:blip r:embed="rId10"/>
          <a:stretch>
            <a:fillRect/>
          </a:stretch>
        </p:blipFill>
        <p:spPr>
          <a:xfrm>
            <a:off x="3886200" y="3886200"/>
            <a:ext cx="1155556" cy="990476"/>
          </a:xfrm>
          <a:prstGeom prst="rect">
            <a:avLst/>
          </a:prstGeom>
        </p:spPr>
      </p:pic>
      <p:pic>
        <p:nvPicPr>
          <p:cNvPr id="18" name="Picture 17" descr="014 laio.png"/>
          <p:cNvPicPr>
            <a:picLocks noChangeAspect="1"/>
          </p:cNvPicPr>
          <p:nvPr/>
        </p:nvPicPr>
        <p:blipFill>
          <a:blip r:embed="rId11"/>
          <a:stretch>
            <a:fillRect/>
          </a:stretch>
        </p:blipFill>
        <p:spPr>
          <a:xfrm>
            <a:off x="7848600" y="4348655"/>
            <a:ext cx="1143000" cy="756745"/>
          </a:xfrm>
          <a:prstGeom prst="rect">
            <a:avLst/>
          </a:prstGeom>
        </p:spPr>
      </p:pic>
      <p:pic>
        <p:nvPicPr>
          <p:cNvPr id="19" name="Picture 18" descr="015 powercode.png"/>
          <p:cNvPicPr>
            <a:picLocks noChangeAspect="1"/>
          </p:cNvPicPr>
          <p:nvPr/>
        </p:nvPicPr>
        <p:blipFill>
          <a:blip r:embed="rId12"/>
          <a:stretch>
            <a:fillRect/>
          </a:stretch>
        </p:blipFill>
        <p:spPr>
          <a:xfrm>
            <a:off x="2057400" y="3880184"/>
            <a:ext cx="1600200" cy="463216"/>
          </a:xfrm>
          <a:prstGeom prst="rect">
            <a:avLst/>
          </a:prstGeom>
        </p:spPr>
      </p:pic>
      <p:pic>
        <p:nvPicPr>
          <p:cNvPr id="20" name="Picture 19" descr="016 voipsolutions.png"/>
          <p:cNvPicPr>
            <a:picLocks noChangeAspect="1"/>
          </p:cNvPicPr>
          <p:nvPr/>
        </p:nvPicPr>
        <p:blipFill>
          <a:blip r:embed="rId13"/>
          <a:stretch>
            <a:fillRect/>
          </a:stretch>
        </p:blipFill>
        <p:spPr>
          <a:xfrm>
            <a:off x="0" y="4572000"/>
            <a:ext cx="1752343" cy="546255"/>
          </a:xfrm>
          <a:prstGeom prst="rect">
            <a:avLst/>
          </a:prstGeom>
        </p:spPr>
      </p:pic>
      <p:pic>
        <p:nvPicPr>
          <p:cNvPr id="21" name="Picture 20" descr="017 jdltechnologies.png"/>
          <p:cNvPicPr>
            <a:picLocks noChangeAspect="1"/>
          </p:cNvPicPr>
          <p:nvPr/>
        </p:nvPicPr>
        <p:blipFill>
          <a:blip r:embed="rId14"/>
          <a:stretch>
            <a:fillRect/>
          </a:stretch>
        </p:blipFill>
        <p:spPr>
          <a:xfrm>
            <a:off x="5181600" y="4308649"/>
            <a:ext cx="1822241" cy="568151"/>
          </a:xfrm>
          <a:prstGeom prst="rect">
            <a:avLst/>
          </a:prstGeom>
        </p:spPr>
      </p:pic>
      <p:pic>
        <p:nvPicPr>
          <p:cNvPr id="27" name="Picture 26" descr="022 belphone.png"/>
          <p:cNvPicPr>
            <a:picLocks noChangeAspect="1"/>
          </p:cNvPicPr>
          <p:nvPr/>
        </p:nvPicPr>
        <p:blipFill>
          <a:blip r:embed="rId15"/>
          <a:stretch>
            <a:fillRect/>
          </a:stretch>
        </p:blipFill>
        <p:spPr>
          <a:xfrm>
            <a:off x="5715000" y="2135286"/>
            <a:ext cx="1295248" cy="836514"/>
          </a:xfrm>
          <a:prstGeom prst="rect">
            <a:avLst/>
          </a:prstGeom>
        </p:spPr>
      </p:pic>
      <p:pic>
        <p:nvPicPr>
          <p:cNvPr id="23" name="Picture 22" descr="018 katecnologies.png"/>
          <p:cNvPicPr>
            <a:picLocks noChangeAspect="1"/>
          </p:cNvPicPr>
          <p:nvPr/>
        </p:nvPicPr>
        <p:blipFill>
          <a:blip r:embed="rId16"/>
          <a:stretch>
            <a:fillRect/>
          </a:stretch>
        </p:blipFill>
        <p:spPr>
          <a:xfrm>
            <a:off x="3352800" y="5962174"/>
            <a:ext cx="1447800" cy="895826"/>
          </a:xfrm>
          <a:prstGeom prst="rect">
            <a:avLst/>
          </a:prstGeom>
        </p:spPr>
      </p:pic>
      <p:pic>
        <p:nvPicPr>
          <p:cNvPr id="28" name="Picture 27" descr="023 solutios.png"/>
          <p:cNvPicPr>
            <a:picLocks noChangeAspect="1"/>
          </p:cNvPicPr>
          <p:nvPr/>
        </p:nvPicPr>
        <p:blipFill>
          <a:blip r:embed="rId17"/>
          <a:stretch>
            <a:fillRect/>
          </a:stretch>
        </p:blipFill>
        <p:spPr>
          <a:xfrm>
            <a:off x="6096000" y="1650882"/>
            <a:ext cx="1447800" cy="558918"/>
          </a:xfrm>
          <a:prstGeom prst="rect">
            <a:avLst/>
          </a:prstGeom>
        </p:spPr>
      </p:pic>
      <p:pic>
        <p:nvPicPr>
          <p:cNvPr id="32" name="Picture 31" descr="027 redhat.jpg"/>
          <p:cNvPicPr>
            <a:picLocks noChangeAspect="1"/>
          </p:cNvPicPr>
          <p:nvPr/>
        </p:nvPicPr>
        <p:blipFill>
          <a:blip r:embed="rId18"/>
          <a:stretch>
            <a:fillRect/>
          </a:stretch>
        </p:blipFill>
        <p:spPr>
          <a:xfrm>
            <a:off x="10886" y="5334000"/>
            <a:ext cx="3265714" cy="1371600"/>
          </a:xfrm>
          <a:prstGeom prst="rect">
            <a:avLst/>
          </a:prstGeom>
        </p:spPr>
      </p:pic>
      <p:pic>
        <p:nvPicPr>
          <p:cNvPr id="29" name="Picture 28" descr="024 voiponsolutions.png"/>
          <p:cNvPicPr>
            <a:picLocks noChangeAspect="1"/>
          </p:cNvPicPr>
          <p:nvPr/>
        </p:nvPicPr>
        <p:blipFill>
          <a:blip r:embed="rId19"/>
          <a:stretch>
            <a:fillRect/>
          </a:stretch>
        </p:blipFill>
        <p:spPr>
          <a:xfrm>
            <a:off x="1524000" y="5299993"/>
            <a:ext cx="1295400" cy="567407"/>
          </a:xfrm>
          <a:prstGeom prst="rect">
            <a:avLst/>
          </a:prstGeom>
        </p:spPr>
      </p:pic>
      <p:pic>
        <p:nvPicPr>
          <p:cNvPr id="30" name="Picture 29" descr="025 zamirtelecom.png"/>
          <p:cNvPicPr>
            <a:picLocks noChangeAspect="1"/>
          </p:cNvPicPr>
          <p:nvPr/>
        </p:nvPicPr>
        <p:blipFill>
          <a:blip r:embed="rId20"/>
          <a:stretch>
            <a:fillRect/>
          </a:stretch>
        </p:blipFill>
        <p:spPr>
          <a:xfrm>
            <a:off x="1923491" y="4343400"/>
            <a:ext cx="2115109" cy="888640"/>
          </a:xfrm>
          <a:prstGeom prst="rect">
            <a:avLst/>
          </a:prstGeom>
        </p:spPr>
      </p:pic>
      <p:pic>
        <p:nvPicPr>
          <p:cNvPr id="31" name="Picture 30" descr="026 theipcompany.png"/>
          <p:cNvPicPr>
            <a:picLocks noChangeAspect="1"/>
          </p:cNvPicPr>
          <p:nvPr/>
        </p:nvPicPr>
        <p:blipFill>
          <a:blip r:embed="rId21"/>
          <a:stretch>
            <a:fillRect/>
          </a:stretch>
        </p:blipFill>
        <p:spPr>
          <a:xfrm>
            <a:off x="1384460" y="2831891"/>
            <a:ext cx="1663540" cy="444709"/>
          </a:xfrm>
          <a:prstGeom prst="rect">
            <a:avLst/>
          </a:prstGeom>
        </p:spPr>
      </p:pic>
      <p:pic>
        <p:nvPicPr>
          <p:cNvPr id="11" name="Picture 10" descr="007 tesas.png"/>
          <p:cNvPicPr>
            <a:picLocks noChangeAspect="1"/>
          </p:cNvPicPr>
          <p:nvPr/>
        </p:nvPicPr>
        <p:blipFill>
          <a:blip r:embed="rId22"/>
          <a:stretch>
            <a:fillRect/>
          </a:stretch>
        </p:blipFill>
        <p:spPr>
          <a:xfrm>
            <a:off x="3048000" y="5303626"/>
            <a:ext cx="2133600" cy="716174"/>
          </a:xfrm>
          <a:prstGeom prst="rect">
            <a:avLst/>
          </a:prstGeom>
        </p:spPr>
      </p:pic>
      <p:pic>
        <p:nvPicPr>
          <p:cNvPr id="26" name="Picture 25" descr="021 xelution.png"/>
          <p:cNvPicPr>
            <a:picLocks noChangeAspect="1"/>
          </p:cNvPicPr>
          <p:nvPr/>
        </p:nvPicPr>
        <p:blipFill>
          <a:blip r:embed="rId23"/>
          <a:stretch>
            <a:fillRect/>
          </a:stretch>
        </p:blipFill>
        <p:spPr>
          <a:xfrm>
            <a:off x="5054759" y="6254789"/>
            <a:ext cx="1803241" cy="450811"/>
          </a:xfrm>
          <a:prstGeom prst="rect">
            <a:avLst/>
          </a:prstGeom>
        </p:spPr>
      </p:pic>
      <p:pic>
        <p:nvPicPr>
          <p:cNvPr id="25" name="Picture 24" descr="020 bambootelecom.png"/>
          <p:cNvPicPr>
            <a:picLocks noChangeAspect="1"/>
          </p:cNvPicPr>
          <p:nvPr/>
        </p:nvPicPr>
        <p:blipFill>
          <a:blip r:embed="rId24"/>
          <a:stretch>
            <a:fillRect/>
          </a:stretch>
        </p:blipFill>
        <p:spPr>
          <a:xfrm>
            <a:off x="4876800" y="4953000"/>
            <a:ext cx="2201335" cy="762000"/>
          </a:xfrm>
          <a:prstGeom prst="rect">
            <a:avLst/>
          </a:prstGeom>
        </p:spPr>
      </p:pic>
      <p:pic>
        <p:nvPicPr>
          <p:cNvPr id="9" name="Picture 8" descr="005 northernlight.png"/>
          <p:cNvPicPr>
            <a:picLocks noChangeAspect="1"/>
          </p:cNvPicPr>
          <p:nvPr/>
        </p:nvPicPr>
        <p:blipFill>
          <a:blip r:embed="rId25"/>
          <a:stretch>
            <a:fillRect/>
          </a:stretch>
        </p:blipFill>
        <p:spPr>
          <a:xfrm>
            <a:off x="7010400" y="2645465"/>
            <a:ext cx="2057400" cy="402535"/>
          </a:xfrm>
          <a:prstGeom prst="rect">
            <a:avLst/>
          </a:prstGeom>
        </p:spPr>
      </p:pic>
      <p:pic>
        <p:nvPicPr>
          <p:cNvPr id="33" name="Picture 32"/>
          <p:cNvPicPr>
            <a:picLocks noChangeAspect="1"/>
          </p:cNvPicPr>
          <p:nvPr/>
        </p:nvPicPr>
        <p:blipFill>
          <a:blip r:embed="rId26"/>
          <a:stretch>
            <a:fillRect/>
          </a:stretch>
        </p:blipFill>
        <p:spPr>
          <a:xfrm>
            <a:off x="6705600" y="3108960"/>
            <a:ext cx="2286000" cy="1082040"/>
          </a:xfrm>
          <a:prstGeom prst="rect">
            <a:avLst/>
          </a:prstGeom>
        </p:spPr>
      </p:pic>
      <p:pic>
        <p:nvPicPr>
          <p:cNvPr id="34" name="Picture 33"/>
          <p:cNvPicPr>
            <a:picLocks noChangeAspect="1"/>
          </p:cNvPicPr>
          <p:nvPr/>
        </p:nvPicPr>
        <p:blipFill>
          <a:blip r:embed="rId27"/>
          <a:stretch>
            <a:fillRect/>
          </a:stretch>
        </p:blipFill>
        <p:spPr>
          <a:xfrm>
            <a:off x="0" y="2387600"/>
            <a:ext cx="2197100" cy="431800"/>
          </a:xfrm>
          <a:prstGeom prst="rect">
            <a:avLst/>
          </a:prstGeom>
        </p:spPr>
      </p:pic>
      <p:pic>
        <p:nvPicPr>
          <p:cNvPr id="17" name="Picture 16" descr="013 jplnasa.png"/>
          <p:cNvPicPr>
            <a:picLocks noChangeAspect="1"/>
          </p:cNvPicPr>
          <p:nvPr/>
        </p:nvPicPr>
        <p:blipFill>
          <a:blip r:embed="rId28"/>
          <a:stretch>
            <a:fillRect/>
          </a:stretch>
        </p:blipFill>
        <p:spPr>
          <a:xfrm>
            <a:off x="2362200" y="1676400"/>
            <a:ext cx="3582279" cy="762000"/>
          </a:xfrm>
          <a:prstGeom prst="rect">
            <a:avLst/>
          </a:prstGeom>
        </p:spPr>
      </p:pic>
      <p:pic>
        <p:nvPicPr>
          <p:cNvPr id="35" name="Picture 34"/>
          <p:cNvPicPr>
            <a:picLocks noChangeAspect="1"/>
          </p:cNvPicPr>
          <p:nvPr/>
        </p:nvPicPr>
        <p:blipFill>
          <a:blip r:embed="rId29"/>
          <a:stretch>
            <a:fillRect/>
          </a:stretch>
        </p:blipFill>
        <p:spPr>
          <a:xfrm>
            <a:off x="7620000" y="5105400"/>
            <a:ext cx="1270000" cy="1676400"/>
          </a:xfrm>
          <a:prstGeom prst="rect">
            <a:avLst/>
          </a:prstGeom>
        </p:spPr>
      </p:pic>
      <p:pic>
        <p:nvPicPr>
          <p:cNvPr id="13" name="Picture 12" descr="009 europanetworks.png"/>
          <p:cNvPicPr>
            <a:picLocks noChangeAspect="1"/>
          </p:cNvPicPr>
          <p:nvPr/>
        </p:nvPicPr>
        <p:blipFill>
          <a:blip r:embed="rId30"/>
          <a:stretch>
            <a:fillRect/>
          </a:stretch>
        </p:blipFill>
        <p:spPr>
          <a:xfrm>
            <a:off x="5867400" y="4001463"/>
            <a:ext cx="1828371" cy="494337"/>
          </a:xfrm>
          <a:prstGeom prst="rect">
            <a:avLst/>
          </a:prstGeom>
        </p:spPr>
      </p:pic>
      <p:sp>
        <p:nvSpPr>
          <p:cNvPr id="38" name="TextBox 37"/>
          <p:cNvSpPr txBox="1"/>
          <p:nvPr/>
        </p:nvSpPr>
        <p:spPr>
          <a:xfrm>
            <a:off x="3429000" y="381000"/>
            <a:ext cx="5575800" cy="461665"/>
          </a:xfrm>
          <a:prstGeom prst="rect">
            <a:avLst/>
          </a:prstGeom>
          <a:noFill/>
        </p:spPr>
        <p:txBody>
          <a:bodyPr wrap="square" rtlCol="0">
            <a:spAutoFit/>
          </a:bodyPr>
          <a:lstStyle/>
          <a:p>
            <a:pPr algn="r"/>
            <a:r>
              <a:rPr lang="en-US" sz="2400" b="1" dirty="0" smtClean="0">
                <a:solidFill>
                  <a:schemeClr val="bg1"/>
                </a:solidFill>
              </a:rPr>
              <a:t>Other Bicom Systems Customers</a:t>
            </a:r>
            <a:endParaRPr lang="en-US" sz="2400" b="1" dirty="0">
              <a:solidFill>
                <a:schemeClr val="bg1"/>
              </a:solidFill>
            </a:endParaRPr>
          </a:p>
        </p:txBody>
      </p:sp>
      <p:pic>
        <p:nvPicPr>
          <p:cNvPr id="39" name="Picture 38" descr="logo-_double.png"/>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15461" y="245500"/>
            <a:ext cx="2599179" cy="1194925"/>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0"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par>
                          <p:cTn id="40" fill="hold">
                            <p:stCondLst>
                              <p:cond delay="3500"/>
                            </p:stCondLst>
                            <p:childTnLst>
                              <p:par>
                                <p:cTn id="41" presetID="10"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par>
                                <p:cTn id="53" presetID="10" presetClass="entr" presetSubtype="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10" presetClass="entr" presetSubtype="0"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
                                        <p:tgtEl>
                                          <p:spTgt spid="9"/>
                                        </p:tgtEl>
                                      </p:cBhvr>
                                    </p:animEffect>
                                  </p:childTnLst>
                                </p:cTn>
                              </p:par>
                              <p:par>
                                <p:cTn id="59" presetID="10" presetClass="entr" presetSubtype="0"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par>
                                <p:cTn id="62" presetID="10" presetClass="entr" presetSubtype="0"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par>
                                <p:cTn id="65" presetID="10" presetClass="entr" presetSubtype="0"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500"/>
                                        <p:tgtEl>
                                          <p:spTgt spid="29"/>
                                        </p:tgtEl>
                                      </p:cBhvr>
                                    </p:animEffect>
                                  </p:childTnLst>
                                </p:cTn>
                              </p:par>
                              <p:par>
                                <p:cTn id="68" presetID="10" presetClass="entr" presetSubtype="0"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500"/>
                                        <p:tgtEl>
                                          <p:spTgt spid="7"/>
                                        </p:tgtEl>
                                      </p:cBhvr>
                                    </p:animEffect>
                                  </p:childTnLst>
                                </p:cTn>
                              </p:par>
                              <p:par>
                                <p:cTn id="74" presetID="10" presetClass="entr" presetSubtype="0" fill="hold" nodeType="with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500"/>
                                        <p:tgtEl>
                                          <p:spTgt spid="10"/>
                                        </p:tgtEl>
                                      </p:cBhvr>
                                    </p:animEffect>
                                  </p:childTnLst>
                                </p:cTn>
                              </p:par>
                              <p:par>
                                <p:cTn id="77" presetID="10" presetClass="entr" presetSubtype="0"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500"/>
                                        <p:tgtEl>
                                          <p:spTgt spid="8"/>
                                        </p:tgtEl>
                                      </p:cBhvr>
                                    </p:animEffect>
                                  </p:childTnLst>
                                </p:cTn>
                              </p:par>
                              <p:par>
                                <p:cTn id="80" presetID="10" presetClass="entr" presetSubtype="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500"/>
                                        <p:tgtEl>
                                          <p:spTgt spid="15"/>
                                        </p:tgtEl>
                                      </p:cBhvr>
                                    </p:animEffect>
                                  </p:childTnLst>
                                </p:cTn>
                              </p:par>
                              <p:par>
                                <p:cTn id="83" presetID="10" presetClass="entr" presetSubtype="0"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fade">
                                      <p:cBhvr>
                                        <p:cTn id="85" dur="500"/>
                                        <p:tgtEl>
                                          <p:spTgt spid="6"/>
                                        </p:tgtEl>
                                      </p:cBhvr>
                                    </p:animEffect>
                                  </p:childTnLst>
                                </p:cTn>
                              </p:par>
                              <p:par>
                                <p:cTn id="86" presetID="10" presetClass="entr" presetSubtype="0" fill="hold"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childTnLst>
                                </p:cTn>
                              </p:par>
                              <p:par>
                                <p:cTn id="89" presetID="10" presetClass="entr" presetSubtype="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fade">
                                      <p:cBhvr>
                                        <p:cTn id="91" dur="500"/>
                                        <p:tgtEl>
                                          <p:spTgt spid="31"/>
                                        </p:tgtEl>
                                      </p:cBhvr>
                                    </p:animEffect>
                                  </p:childTnLst>
                                </p:cTn>
                              </p:par>
                            </p:childTnLst>
                          </p:cTn>
                        </p:par>
                        <p:par>
                          <p:cTn id="92" fill="hold">
                            <p:stCondLst>
                              <p:cond delay="4000"/>
                            </p:stCondLst>
                            <p:childTnLst>
                              <p:par>
                                <p:cTn id="93" presetID="10" presetClass="entr" presetSubtype="0" fill="hold" nodeType="after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fade">
                                      <p:cBhvr>
                                        <p:cTn id="9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374</TotalTime>
  <Words>1004</Words>
  <Application>Microsoft Macintosh PowerPoint</Application>
  <PresentationFormat>On-screen Show (4:3)</PresentationFormat>
  <Paragraphs>272</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www.11890.ie</vt:lpstr>
      <vt:lpstr>Overview</vt:lpstr>
      <vt:lpstr>Challenge</vt:lpstr>
      <vt:lpstr>Solution</vt:lpstr>
      <vt:lpstr>Results</vt:lpstr>
      <vt:lpstr>PowerPoint Presentation</vt:lpstr>
      <vt:lpstr>PowerPoint Presentation</vt:lpstr>
      <vt:lpstr>PowerPoint Presentation</vt:lpstr>
      <vt:lpstr>PowerPoint Presentation</vt:lpstr>
      <vt:lpstr>PowerPoint Presentation</vt:lpstr>
      <vt:lpstr>PowerPoint Presentation</vt:lpstr>
    </vt:vector>
  </TitlesOfParts>
  <Company>Tigers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Samir FRLJAK</dc:creator>
  <cp:lastModifiedBy>Laura Espinosa Atiare</cp:lastModifiedBy>
  <cp:revision>62</cp:revision>
  <dcterms:created xsi:type="dcterms:W3CDTF">2010-06-16T16:37:58Z</dcterms:created>
  <dcterms:modified xsi:type="dcterms:W3CDTF">2016-01-20T12:42:30Z</dcterms:modified>
</cp:coreProperties>
</file>